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7" r:id="rId3"/>
    <p:sldId id="270" r:id="rId4"/>
    <p:sldId id="273" r:id="rId5"/>
    <p:sldId id="276" r:id="rId6"/>
    <p:sldId id="277" r:id="rId7"/>
    <p:sldId id="295" r:id="rId8"/>
    <p:sldId id="278" r:id="rId9"/>
    <p:sldId id="280" r:id="rId10"/>
    <p:sldId id="325" r:id="rId11"/>
    <p:sldId id="313" r:id="rId12"/>
    <p:sldId id="282" r:id="rId13"/>
    <p:sldId id="258" r:id="rId14"/>
    <p:sldId id="310" r:id="rId15"/>
    <p:sldId id="298" r:id="rId16"/>
    <p:sldId id="312" r:id="rId17"/>
    <p:sldId id="318" r:id="rId18"/>
    <p:sldId id="327" r:id="rId19"/>
    <p:sldId id="283" r:id="rId20"/>
    <p:sldId id="261"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A291"/>
    <a:srgbClr val="27243F"/>
    <a:srgbClr val="867C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94ABB-6EF2-40CD-AAD8-750548589464}" type="datetimeFigureOut">
              <a:rPr lang="en-US" smtClean="0"/>
              <a:t>9/16/2021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04C13-67EA-4E5E-B7AE-32DE0086F3A1}" type="slidenum">
              <a:rPr lang="en-US" smtClean="0"/>
              <a:t>‹#›</a:t>
            </a:fld>
            <a:endParaRPr lang="en-US"/>
          </a:p>
        </p:txBody>
      </p:sp>
    </p:spTree>
    <p:extLst>
      <p:ext uri="{BB962C8B-B14F-4D97-AF65-F5344CB8AC3E}">
        <p14:creationId xmlns:p14="http://schemas.microsoft.com/office/powerpoint/2010/main" val="313017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04C13-67EA-4E5E-B7AE-32DE0086F3A1}" type="slidenum">
              <a:rPr lang="en-US" smtClean="0"/>
              <a:t>4</a:t>
            </a:fld>
            <a:endParaRPr lang="en-US"/>
          </a:p>
        </p:txBody>
      </p:sp>
    </p:spTree>
    <p:extLst>
      <p:ext uri="{BB962C8B-B14F-4D97-AF65-F5344CB8AC3E}">
        <p14:creationId xmlns:p14="http://schemas.microsoft.com/office/powerpoint/2010/main" val="221978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D04C13-67EA-4E5E-B7AE-32DE0086F3A1}" type="slidenum">
              <a:rPr lang="en-US" smtClean="0"/>
              <a:t>7</a:t>
            </a:fld>
            <a:endParaRPr lang="en-US"/>
          </a:p>
        </p:txBody>
      </p:sp>
    </p:spTree>
    <p:extLst>
      <p:ext uri="{BB962C8B-B14F-4D97-AF65-F5344CB8AC3E}">
        <p14:creationId xmlns:p14="http://schemas.microsoft.com/office/powerpoint/2010/main" val="1563579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billing and policy manual for all information regarding an organization receiving CHW reimbursements</a:t>
            </a:r>
          </a:p>
        </p:txBody>
      </p:sp>
      <p:sp>
        <p:nvSpPr>
          <p:cNvPr id="4" name="Slide Number Placeholder 3"/>
          <p:cNvSpPr>
            <a:spLocks noGrp="1"/>
          </p:cNvSpPr>
          <p:nvPr>
            <p:ph type="sldNum" sz="quarter" idx="5"/>
          </p:nvPr>
        </p:nvSpPr>
        <p:spPr/>
        <p:txBody>
          <a:bodyPr/>
          <a:lstStyle/>
          <a:p>
            <a:fld id="{BAD04C13-67EA-4E5E-B7AE-32DE0086F3A1}" type="slidenum">
              <a:rPr lang="en-US" smtClean="0"/>
              <a:t>9</a:t>
            </a:fld>
            <a:endParaRPr lang="en-US"/>
          </a:p>
        </p:txBody>
      </p:sp>
    </p:spTree>
    <p:extLst>
      <p:ext uri="{BB962C8B-B14F-4D97-AF65-F5344CB8AC3E}">
        <p14:creationId xmlns:p14="http://schemas.microsoft.com/office/powerpoint/2010/main" val="2072631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EC375-941F-461A-B853-79BAABC4DF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062E75-319C-4CC8-88C6-18AC98646B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0D3E9-0D18-481D-A650-5EBB091144F3}"/>
              </a:ext>
            </a:extLst>
          </p:cNvPr>
          <p:cNvSpPr>
            <a:spLocks noGrp="1"/>
          </p:cNvSpPr>
          <p:nvPr>
            <p:ph type="dt" sz="half" idx="10"/>
          </p:nvPr>
        </p:nvSpPr>
        <p:spPr/>
        <p:txBody>
          <a:bodyPr/>
          <a:lstStyle/>
          <a:p>
            <a:fld id="{3CC74EF7-2BD3-4DA4-9CCD-552B762F29F9}" type="datetime1">
              <a:rPr lang="en-US" smtClean="0"/>
              <a:t>9/16/2021</a:t>
            </a:fld>
            <a:endParaRPr lang="en-US"/>
          </a:p>
        </p:txBody>
      </p:sp>
      <p:sp>
        <p:nvSpPr>
          <p:cNvPr id="5" name="Footer Placeholder 4">
            <a:extLst>
              <a:ext uri="{FF2B5EF4-FFF2-40B4-BE49-F238E27FC236}">
                <a16:creationId xmlns:a16="http://schemas.microsoft.com/office/drawing/2014/main" id="{192A507F-5E84-40EA-9904-1D4505DF9B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2FB55-4DE2-40B8-B73E-98950E6FC892}"/>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1545538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2A1A2-27D7-410D-82E6-F7F30D09C2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98E819-710C-473F-8B06-D96ED59BE2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04229-7879-48B5-AF6A-CA35412F01E6}"/>
              </a:ext>
            </a:extLst>
          </p:cNvPr>
          <p:cNvSpPr>
            <a:spLocks noGrp="1"/>
          </p:cNvSpPr>
          <p:nvPr>
            <p:ph type="dt" sz="half" idx="10"/>
          </p:nvPr>
        </p:nvSpPr>
        <p:spPr/>
        <p:txBody>
          <a:bodyPr/>
          <a:lstStyle/>
          <a:p>
            <a:fld id="{0C3E9ACB-F729-4669-B997-16ED2C3DD511}" type="datetime1">
              <a:rPr lang="en-US" smtClean="0"/>
              <a:t>9/16/2021</a:t>
            </a:fld>
            <a:endParaRPr lang="en-US"/>
          </a:p>
        </p:txBody>
      </p:sp>
      <p:sp>
        <p:nvSpPr>
          <p:cNvPr id="5" name="Footer Placeholder 4">
            <a:extLst>
              <a:ext uri="{FF2B5EF4-FFF2-40B4-BE49-F238E27FC236}">
                <a16:creationId xmlns:a16="http://schemas.microsoft.com/office/drawing/2014/main" id="{3C0BC6BC-6690-4D2A-9C61-5D41F889D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D8F3A2-2F7D-4F74-B74C-F37556B0D731}"/>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78327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7060D-F51E-4651-8604-C493FA2CCC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DFAAE-CF9F-4248-8724-6D75B17183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0A8FD-D711-4ABA-83A6-82BB559EFE0F}"/>
              </a:ext>
            </a:extLst>
          </p:cNvPr>
          <p:cNvSpPr>
            <a:spLocks noGrp="1"/>
          </p:cNvSpPr>
          <p:nvPr>
            <p:ph type="dt" sz="half" idx="10"/>
          </p:nvPr>
        </p:nvSpPr>
        <p:spPr/>
        <p:txBody>
          <a:bodyPr/>
          <a:lstStyle/>
          <a:p>
            <a:fld id="{6E18B3F1-7787-4C07-8A55-453C8C814E82}" type="datetime1">
              <a:rPr lang="en-US" smtClean="0"/>
              <a:t>9/16/2021</a:t>
            </a:fld>
            <a:endParaRPr lang="en-US"/>
          </a:p>
        </p:txBody>
      </p:sp>
      <p:sp>
        <p:nvSpPr>
          <p:cNvPr id="5" name="Footer Placeholder 4">
            <a:extLst>
              <a:ext uri="{FF2B5EF4-FFF2-40B4-BE49-F238E27FC236}">
                <a16:creationId xmlns:a16="http://schemas.microsoft.com/office/drawing/2014/main" id="{F4C9D43E-C9B4-4136-83F7-47656982D2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ACCC0C-BFBA-4B7A-82FD-3A16D6BE50AE}"/>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3563853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74DA-4C9E-439C-8ABD-1D1126AA2B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49F362-AD19-4F9C-990A-917B007EBA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C97E1-1ED6-4A4B-B4D6-850D805E29A2}"/>
              </a:ext>
            </a:extLst>
          </p:cNvPr>
          <p:cNvSpPr>
            <a:spLocks noGrp="1"/>
          </p:cNvSpPr>
          <p:nvPr>
            <p:ph type="dt" sz="half" idx="10"/>
          </p:nvPr>
        </p:nvSpPr>
        <p:spPr/>
        <p:txBody>
          <a:bodyPr/>
          <a:lstStyle/>
          <a:p>
            <a:fld id="{397C5122-AD7E-41D8-95D5-B083E2CE49EA}" type="datetime1">
              <a:rPr lang="en-US" smtClean="0"/>
              <a:t>9/16/2021</a:t>
            </a:fld>
            <a:endParaRPr lang="en-US"/>
          </a:p>
        </p:txBody>
      </p:sp>
      <p:sp>
        <p:nvSpPr>
          <p:cNvPr id="5" name="Footer Placeholder 4">
            <a:extLst>
              <a:ext uri="{FF2B5EF4-FFF2-40B4-BE49-F238E27FC236}">
                <a16:creationId xmlns:a16="http://schemas.microsoft.com/office/drawing/2014/main" id="{3AEC71D6-CB89-48C3-83E8-43DD72F6E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D71BA-ECA5-4C83-B607-C41EDC70A764}"/>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3700469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8A5F-070A-4D73-B60F-27D166292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5D5E0A-6A86-4726-9A1A-0FCC82192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978C5D-E31B-42B8-8490-F16A23185A01}"/>
              </a:ext>
            </a:extLst>
          </p:cNvPr>
          <p:cNvSpPr>
            <a:spLocks noGrp="1"/>
          </p:cNvSpPr>
          <p:nvPr>
            <p:ph type="dt" sz="half" idx="10"/>
          </p:nvPr>
        </p:nvSpPr>
        <p:spPr/>
        <p:txBody>
          <a:bodyPr/>
          <a:lstStyle/>
          <a:p>
            <a:fld id="{6D644528-405F-4AA9-A964-B086B20352B9}" type="datetime1">
              <a:rPr lang="en-US" smtClean="0"/>
              <a:t>9/16/2021</a:t>
            </a:fld>
            <a:endParaRPr lang="en-US"/>
          </a:p>
        </p:txBody>
      </p:sp>
      <p:sp>
        <p:nvSpPr>
          <p:cNvPr id="5" name="Footer Placeholder 4">
            <a:extLst>
              <a:ext uri="{FF2B5EF4-FFF2-40B4-BE49-F238E27FC236}">
                <a16:creationId xmlns:a16="http://schemas.microsoft.com/office/drawing/2014/main" id="{2EBFF9D7-803A-4776-BDF0-CC4D14B039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97D19-D484-4D41-87FF-DCC7C9CC47C9}"/>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88502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DFF7-4152-48DF-9F29-638598F2CD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4FED75-ACC0-418C-9D9D-009C5E2177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585892-5E12-43FB-818B-82F53972C9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86F2C-9274-4C6F-AE16-89E4CA95DE61}"/>
              </a:ext>
            </a:extLst>
          </p:cNvPr>
          <p:cNvSpPr>
            <a:spLocks noGrp="1"/>
          </p:cNvSpPr>
          <p:nvPr>
            <p:ph type="dt" sz="half" idx="10"/>
          </p:nvPr>
        </p:nvSpPr>
        <p:spPr/>
        <p:txBody>
          <a:bodyPr/>
          <a:lstStyle/>
          <a:p>
            <a:fld id="{253451CC-63E1-40E4-9051-AA10B6A5C735}" type="datetime1">
              <a:rPr lang="en-US" smtClean="0"/>
              <a:t>9/16/2021</a:t>
            </a:fld>
            <a:endParaRPr lang="en-US"/>
          </a:p>
        </p:txBody>
      </p:sp>
      <p:sp>
        <p:nvSpPr>
          <p:cNvPr id="6" name="Footer Placeholder 5">
            <a:extLst>
              <a:ext uri="{FF2B5EF4-FFF2-40B4-BE49-F238E27FC236}">
                <a16:creationId xmlns:a16="http://schemas.microsoft.com/office/drawing/2014/main" id="{6A3AB133-F26B-4EB7-AD5C-D656FA20C0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A8C32-9896-4A98-9B8B-4F4728458D0C}"/>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943188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0873C-EA18-4A85-8D8A-F625C3F008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99BF4B-BBFE-401D-95A0-6EEF7FCFE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33A51B-5B53-466E-B244-D3723D69A0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0337A6-7186-4B3E-8141-A0F0CA6FE3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67A6AD-C35B-4975-BD71-B2F4F4DE73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1F6CD7-F85D-43FB-AA82-BAE25BB07647}"/>
              </a:ext>
            </a:extLst>
          </p:cNvPr>
          <p:cNvSpPr>
            <a:spLocks noGrp="1"/>
          </p:cNvSpPr>
          <p:nvPr>
            <p:ph type="dt" sz="half" idx="10"/>
          </p:nvPr>
        </p:nvSpPr>
        <p:spPr/>
        <p:txBody>
          <a:bodyPr/>
          <a:lstStyle/>
          <a:p>
            <a:fld id="{5DED0921-C296-45BF-90AE-314B3AFC2F2D}" type="datetime1">
              <a:rPr lang="en-US" smtClean="0"/>
              <a:t>9/16/2021</a:t>
            </a:fld>
            <a:endParaRPr lang="en-US"/>
          </a:p>
        </p:txBody>
      </p:sp>
      <p:sp>
        <p:nvSpPr>
          <p:cNvPr id="8" name="Footer Placeholder 7">
            <a:extLst>
              <a:ext uri="{FF2B5EF4-FFF2-40B4-BE49-F238E27FC236}">
                <a16:creationId xmlns:a16="http://schemas.microsoft.com/office/drawing/2014/main" id="{AD9EC849-6923-46F2-9BA6-C806439327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6CF559-47F4-427C-B732-05A26819568C}"/>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232204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A8F4-F581-4409-B85F-3B6A34F93E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560E9-84CC-4C57-9382-40E9E84C698B}"/>
              </a:ext>
            </a:extLst>
          </p:cNvPr>
          <p:cNvSpPr>
            <a:spLocks noGrp="1"/>
          </p:cNvSpPr>
          <p:nvPr>
            <p:ph type="dt" sz="half" idx="10"/>
          </p:nvPr>
        </p:nvSpPr>
        <p:spPr/>
        <p:txBody>
          <a:bodyPr/>
          <a:lstStyle/>
          <a:p>
            <a:fld id="{4E499114-3641-4D5C-BF61-FE68C1A2E1BA}" type="datetime1">
              <a:rPr lang="en-US" smtClean="0"/>
              <a:t>9/16/2021</a:t>
            </a:fld>
            <a:endParaRPr lang="en-US"/>
          </a:p>
        </p:txBody>
      </p:sp>
      <p:sp>
        <p:nvSpPr>
          <p:cNvPr id="4" name="Footer Placeholder 3">
            <a:extLst>
              <a:ext uri="{FF2B5EF4-FFF2-40B4-BE49-F238E27FC236}">
                <a16:creationId xmlns:a16="http://schemas.microsoft.com/office/drawing/2014/main" id="{308C77C1-A104-4740-B3A2-01D9F93AB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9708-54DA-44A5-AC7F-6E5C76A5CE99}"/>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280587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5FAE47-395A-45C3-816C-B660F18025C5}"/>
              </a:ext>
            </a:extLst>
          </p:cNvPr>
          <p:cNvSpPr>
            <a:spLocks noGrp="1"/>
          </p:cNvSpPr>
          <p:nvPr>
            <p:ph type="dt" sz="half" idx="10"/>
          </p:nvPr>
        </p:nvSpPr>
        <p:spPr/>
        <p:txBody>
          <a:bodyPr/>
          <a:lstStyle/>
          <a:p>
            <a:fld id="{C08BA20A-1B4B-49DD-940C-952EFE89D647}" type="datetime1">
              <a:rPr lang="en-US" smtClean="0"/>
              <a:t>9/16/2021</a:t>
            </a:fld>
            <a:endParaRPr lang="en-US"/>
          </a:p>
        </p:txBody>
      </p:sp>
      <p:sp>
        <p:nvSpPr>
          <p:cNvPr id="3" name="Footer Placeholder 2">
            <a:extLst>
              <a:ext uri="{FF2B5EF4-FFF2-40B4-BE49-F238E27FC236}">
                <a16:creationId xmlns:a16="http://schemas.microsoft.com/office/drawing/2014/main" id="{42A69BF2-4943-45F5-A8D3-14009B16BC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2AB040-4490-49B6-A703-3E72392F3028}"/>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959249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A145-357F-4707-B494-EBE80D9830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D3ADCB-FB48-4843-80C3-19A9CDF08C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F9E95-4D6F-4D6B-8B8C-7082C7DB3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B9A9E-0868-42DA-AA08-EECD989AC0CA}"/>
              </a:ext>
            </a:extLst>
          </p:cNvPr>
          <p:cNvSpPr>
            <a:spLocks noGrp="1"/>
          </p:cNvSpPr>
          <p:nvPr>
            <p:ph type="dt" sz="half" idx="10"/>
          </p:nvPr>
        </p:nvSpPr>
        <p:spPr/>
        <p:txBody>
          <a:bodyPr/>
          <a:lstStyle/>
          <a:p>
            <a:fld id="{6833172D-3DC5-4468-A9F0-8B161C991FB5}" type="datetime1">
              <a:rPr lang="en-US" smtClean="0"/>
              <a:t>9/16/2021</a:t>
            </a:fld>
            <a:endParaRPr lang="en-US"/>
          </a:p>
        </p:txBody>
      </p:sp>
      <p:sp>
        <p:nvSpPr>
          <p:cNvPr id="6" name="Footer Placeholder 5">
            <a:extLst>
              <a:ext uri="{FF2B5EF4-FFF2-40B4-BE49-F238E27FC236}">
                <a16:creationId xmlns:a16="http://schemas.microsoft.com/office/drawing/2014/main" id="{487C4D9C-FEBE-498E-B962-E4F3D2BA6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268FEA-AC81-460F-9929-7D445D0C3F32}"/>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264537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134CA-4F31-4273-BF89-A0E251134D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DDC8DE-BF29-4F5F-9315-0D08A387F6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F9302B-C430-47D4-B43D-836D75718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2D34F5-8558-4785-9A62-0C6619056A05}"/>
              </a:ext>
            </a:extLst>
          </p:cNvPr>
          <p:cNvSpPr>
            <a:spLocks noGrp="1"/>
          </p:cNvSpPr>
          <p:nvPr>
            <p:ph type="dt" sz="half" idx="10"/>
          </p:nvPr>
        </p:nvSpPr>
        <p:spPr/>
        <p:txBody>
          <a:bodyPr/>
          <a:lstStyle/>
          <a:p>
            <a:fld id="{1422B1E7-6A5F-45D0-8769-88A9BAD280A3}" type="datetime1">
              <a:rPr lang="en-US" smtClean="0"/>
              <a:t>9/16/2021</a:t>
            </a:fld>
            <a:endParaRPr lang="en-US"/>
          </a:p>
        </p:txBody>
      </p:sp>
      <p:sp>
        <p:nvSpPr>
          <p:cNvPr id="6" name="Footer Placeholder 5">
            <a:extLst>
              <a:ext uri="{FF2B5EF4-FFF2-40B4-BE49-F238E27FC236}">
                <a16:creationId xmlns:a16="http://schemas.microsoft.com/office/drawing/2014/main" id="{981A077F-0ACA-49A7-BFBC-CDB41EAF7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7985B-1857-422A-8C84-81D3B58BF856}"/>
              </a:ext>
            </a:extLst>
          </p:cNvPr>
          <p:cNvSpPr>
            <a:spLocks noGrp="1"/>
          </p:cNvSpPr>
          <p:nvPr>
            <p:ph type="sldNum" sz="quarter" idx="12"/>
          </p:nvPr>
        </p:nvSpPr>
        <p:spPr/>
        <p:txBody>
          <a:bodyPr/>
          <a:lstStyle/>
          <a:p>
            <a:fld id="{4CE02BE0-C89D-4720-8ACC-3C6C971C8482}" type="slidenum">
              <a:rPr lang="en-US" smtClean="0"/>
              <a:t>‹#›</a:t>
            </a:fld>
            <a:endParaRPr lang="en-US"/>
          </a:p>
        </p:txBody>
      </p:sp>
    </p:spTree>
    <p:extLst>
      <p:ext uri="{BB962C8B-B14F-4D97-AF65-F5344CB8AC3E}">
        <p14:creationId xmlns:p14="http://schemas.microsoft.com/office/powerpoint/2010/main" val="227811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A20012-C40E-4C68-AC4D-F42FA1871A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5E290C-8D7A-471E-A3B9-7EF3F007A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F42192-49DC-4B90-8A52-E0772410FE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0E17-DA12-4EB7-8605-CB8210747132}" type="datetime1">
              <a:rPr lang="en-US" smtClean="0"/>
              <a:t>9/16/2021</a:t>
            </a:fld>
            <a:endParaRPr lang="en-US"/>
          </a:p>
        </p:txBody>
      </p:sp>
      <p:sp>
        <p:nvSpPr>
          <p:cNvPr id="5" name="Footer Placeholder 4">
            <a:extLst>
              <a:ext uri="{FF2B5EF4-FFF2-40B4-BE49-F238E27FC236}">
                <a16:creationId xmlns:a16="http://schemas.microsoft.com/office/drawing/2014/main" id="{3730FF6B-5C63-4590-AFBA-72AB11072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EA3E2-4F90-46AD-9F60-CAB18D35F1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E02BE0-C89D-4720-8ACC-3C6C971C8482}" type="slidenum">
              <a:rPr lang="en-US" smtClean="0"/>
              <a:t>‹#›</a:t>
            </a:fld>
            <a:endParaRPr lang="en-US"/>
          </a:p>
        </p:txBody>
      </p:sp>
    </p:spTree>
    <p:extLst>
      <p:ext uri="{BB962C8B-B14F-4D97-AF65-F5344CB8AC3E}">
        <p14:creationId xmlns:p14="http://schemas.microsoft.com/office/powerpoint/2010/main" val="531927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3.xml"/><Relationship Id="rId4" Type="http://schemas.openxmlformats.org/officeDocument/2006/relationships/hyperlink" Target="https://chwsd.org/chw-toolki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9.xml.rels><?xml version="1.0" encoding="UTF-8" standalone="yes"?>
<Relationships xmlns="http://schemas.openxmlformats.org/package/2006/relationships"><Relationship Id="rId3" Type="http://schemas.openxmlformats.org/officeDocument/2006/relationships/hyperlink" Target="http://www.chwsd.org/" TargetMode="External"/><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hyperlink" Target="mailto:ben@chwsd.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hyperlink" Target="https://www.apha.org/apha-communities/member-sections/community-health-workers" TargetMode="External"/><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hyperlink" Target="https://dss.sd.gov/docs/medicaid/providers/billingmanuals/Community%20Health%20Worker%20Services.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211E-D8DC-4BD3-BF9C-321C139DBDBD}"/>
              </a:ext>
            </a:extLst>
          </p:cNvPr>
          <p:cNvSpPr>
            <a:spLocks noGrp="1"/>
          </p:cNvSpPr>
          <p:nvPr>
            <p:ph type="ctrTitle"/>
          </p:nvPr>
        </p:nvSpPr>
        <p:spPr>
          <a:xfrm>
            <a:off x="3805517" y="2693344"/>
            <a:ext cx="8045823" cy="1022257"/>
          </a:xfrm>
        </p:spPr>
        <p:txBody>
          <a:bodyPr>
            <a:normAutofit fontScale="90000"/>
          </a:bodyPr>
          <a:lstStyle/>
          <a:p>
            <a:r>
              <a:rPr lang="en-US" sz="4900" b="1" dirty="0">
                <a:solidFill>
                  <a:srgbClr val="27243F"/>
                </a:solidFill>
                <a:latin typeface="+mn-lt"/>
              </a:rPr>
              <a:t>CHW Reimbursement Model: South Dakota</a:t>
            </a:r>
            <a:endParaRPr lang="en-US" sz="3600" b="1" dirty="0">
              <a:latin typeface="+mn-lt"/>
            </a:endParaRPr>
          </a:p>
        </p:txBody>
      </p:sp>
      <p:sp>
        <p:nvSpPr>
          <p:cNvPr id="3" name="Subtitle 2">
            <a:extLst>
              <a:ext uri="{FF2B5EF4-FFF2-40B4-BE49-F238E27FC236}">
                <a16:creationId xmlns:a16="http://schemas.microsoft.com/office/drawing/2014/main" id="{527ABE6F-0F0C-4375-8323-7F796299252A}"/>
              </a:ext>
            </a:extLst>
          </p:cNvPr>
          <p:cNvSpPr>
            <a:spLocks noGrp="1"/>
          </p:cNvSpPr>
          <p:nvPr>
            <p:ph type="subTitle" idx="1"/>
          </p:nvPr>
        </p:nvSpPr>
        <p:spPr>
          <a:xfrm>
            <a:off x="3805516" y="4005733"/>
            <a:ext cx="8045823" cy="1655762"/>
          </a:xfrm>
        </p:spPr>
        <p:txBody>
          <a:bodyPr/>
          <a:lstStyle/>
          <a:p>
            <a:r>
              <a:rPr lang="en-US" dirty="0"/>
              <a:t>An introduction to Community Health Workers and South Dakota Medicaid Reimbursement for CHWs in South Dakota</a:t>
            </a:r>
          </a:p>
        </p:txBody>
      </p:sp>
    </p:spTree>
    <p:custDataLst>
      <p:tags r:id="rId1"/>
    </p:custDataLst>
    <p:extLst>
      <p:ext uri="{BB962C8B-B14F-4D97-AF65-F5344CB8AC3E}">
        <p14:creationId xmlns:p14="http://schemas.microsoft.com/office/powerpoint/2010/main" val="1548436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5"/>
            <a:ext cx="8691284" cy="4062292"/>
          </a:xfrm>
        </p:spPr>
        <p:txBody>
          <a:bodyPr>
            <a:noAutofit/>
          </a:bodyPr>
          <a:lstStyle/>
          <a:p>
            <a:r>
              <a:rPr lang="en-US" sz="1800" b="1" dirty="0">
                <a:solidFill>
                  <a:srgbClr val="83A291"/>
                </a:solidFill>
              </a:rPr>
              <a:t>Certificate-Level Training Programs</a:t>
            </a:r>
          </a:p>
          <a:p>
            <a:pPr marL="342900" indent="-342900">
              <a:buFontTx/>
              <a:buChar char="-"/>
            </a:pPr>
            <a:r>
              <a:rPr lang="en-US" sz="1800" dirty="0">
                <a:solidFill>
                  <a:schemeClr val="tx1"/>
                </a:solidFill>
              </a:rPr>
              <a:t>16-17 credits</a:t>
            </a:r>
          </a:p>
          <a:p>
            <a:pPr marL="342900" indent="-342900">
              <a:buFontTx/>
              <a:buChar char="-"/>
            </a:pPr>
            <a:r>
              <a:rPr lang="en-US" sz="1800" dirty="0">
                <a:solidFill>
                  <a:schemeClr val="tx1"/>
                </a:solidFill>
              </a:rPr>
              <a:t>1 semester in length (approx. 450 hours)</a:t>
            </a:r>
          </a:p>
          <a:p>
            <a:pPr marL="342900" indent="-342900">
              <a:buFontTx/>
              <a:buChar char="-"/>
            </a:pPr>
            <a:r>
              <a:rPr lang="en-US" sz="1800" dirty="0">
                <a:solidFill>
                  <a:schemeClr val="tx1"/>
                </a:solidFill>
              </a:rPr>
              <a:t>3 (soon to be 4) training programs</a:t>
            </a:r>
          </a:p>
          <a:p>
            <a:pPr marL="342900" indent="-342900">
              <a:buFontTx/>
              <a:buChar char="-"/>
            </a:pPr>
            <a:r>
              <a:rPr lang="en-US" sz="1800" dirty="0">
                <a:solidFill>
                  <a:schemeClr val="tx1"/>
                </a:solidFill>
              </a:rPr>
              <a:t>Indian Health Service Community Health Representative (CHR) training program (</a:t>
            </a:r>
            <a:r>
              <a:rPr lang="en-US" sz="1800" dirty="0" err="1">
                <a:solidFill>
                  <a:schemeClr val="tx1"/>
                </a:solidFill>
              </a:rPr>
              <a:t>grandparented</a:t>
            </a:r>
            <a:r>
              <a:rPr lang="en-US" sz="1800" dirty="0">
                <a:solidFill>
                  <a:schemeClr val="tx1"/>
                </a:solidFill>
              </a:rPr>
              <a:t> in)</a:t>
            </a:r>
            <a:endParaRPr lang="en-US" sz="1800" dirty="0">
              <a:solidFill>
                <a:srgbClr val="83A291"/>
              </a:solidFill>
            </a:endParaRPr>
          </a:p>
          <a:p>
            <a:r>
              <a:rPr lang="en-US" sz="1800" b="1" dirty="0">
                <a:solidFill>
                  <a:srgbClr val="83A291"/>
                </a:solidFill>
              </a:rPr>
              <a:t>Specified Training Programs</a:t>
            </a:r>
          </a:p>
          <a:p>
            <a:pPr marL="342900" indent="-342900">
              <a:buFontTx/>
              <a:buChar char="-"/>
            </a:pPr>
            <a:r>
              <a:rPr lang="en-US" sz="1800" dirty="0">
                <a:solidFill>
                  <a:schemeClr val="tx1"/>
                </a:solidFill>
              </a:rPr>
              <a:t>Family Spirit® Home Visiting Program (Tribal Home Visiting Program)</a:t>
            </a:r>
          </a:p>
          <a:p>
            <a:pPr marL="342900" indent="-342900">
              <a:buFontTx/>
              <a:buChar char="-"/>
            </a:pPr>
            <a:r>
              <a:rPr lang="en-US" sz="1800" dirty="0">
                <a:solidFill>
                  <a:schemeClr val="tx1"/>
                </a:solidFill>
              </a:rPr>
              <a:t>National Diabetes Prevention Program (Lifestyle Coach Training)</a:t>
            </a:r>
          </a:p>
          <a:p>
            <a:pPr marL="342900" indent="-342900">
              <a:buFontTx/>
              <a:buChar char="-"/>
            </a:pPr>
            <a:r>
              <a:rPr lang="en-US" sz="1800" dirty="0">
                <a:solidFill>
                  <a:schemeClr val="tx1"/>
                </a:solidFill>
              </a:rPr>
              <a:t>Better Choices, Better Health® SD (Lay Leader Training)</a:t>
            </a:r>
          </a:p>
          <a:p>
            <a:pPr marL="342900" indent="-342900">
              <a:buFontTx/>
              <a:buChar char="-"/>
            </a:pPr>
            <a:r>
              <a:rPr lang="en-US" sz="1800" dirty="0">
                <a:solidFill>
                  <a:schemeClr val="tx1"/>
                </a:solidFill>
              </a:rPr>
              <a:t>Additional training programs may be added</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Training Programs</a:t>
            </a:r>
            <a:br>
              <a:rPr lang="en-US" sz="3200" b="1" dirty="0">
                <a:latin typeface="+mn-lt"/>
              </a:rPr>
            </a:br>
            <a:r>
              <a:rPr lang="en-US" sz="3600" b="1" dirty="0">
                <a:latin typeface="+mn-lt"/>
              </a:rPr>
              <a:t>Certificate-Level and Specified Training Programs</a:t>
            </a:r>
          </a:p>
        </p:txBody>
      </p:sp>
    </p:spTree>
    <p:custDataLst>
      <p:tags r:id="rId1"/>
    </p:custDataLst>
    <p:extLst>
      <p:ext uri="{BB962C8B-B14F-4D97-AF65-F5344CB8AC3E}">
        <p14:creationId xmlns:p14="http://schemas.microsoft.com/office/powerpoint/2010/main" val="4170967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5"/>
            <a:ext cx="4990141" cy="4062292"/>
          </a:xfrm>
        </p:spPr>
        <p:txBody>
          <a:bodyPr>
            <a:noAutofit/>
          </a:bodyPr>
          <a:lstStyle/>
          <a:p>
            <a:r>
              <a:rPr lang="en-US" sz="1800" b="1" dirty="0">
                <a:solidFill>
                  <a:srgbClr val="83A291"/>
                </a:solidFill>
              </a:rPr>
              <a:t>How Specified Training Programs Tie to Reimbursement</a:t>
            </a:r>
          </a:p>
          <a:p>
            <a:pPr marL="342900" indent="-342900">
              <a:buFontTx/>
              <a:buChar char="-"/>
            </a:pPr>
            <a:r>
              <a:rPr lang="en-US" sz="1800" dirty="0">
                <a:solidFill>
                  <a:schemeClr val="tx1"/>
                </a:solidFill>
              </a:rPr>
              <a:t>CHWs can train in these programs to expand the services they are able to provide (specifically in a group setting)</a:t>
            </a:r>
          </a:p>
          <a:p>
            <a:pPr marL="342900" indent="-342900">
              <a:buFontTx/>
              <a:buChar char="-"/>
            </a:pPr>
            <a:r>
              <a:rPr lang="en-US" sz="1800" dirty="0">
                <a:solidFill>
                  <a:schemeClr val="tx1"/>
                </a:solidFill>
              </a:rPr>
              <a:t>Individuals who have trained to lead these programs (i.e., a dietitian training as a Lifestyle Coach for the National DPP) could be reimbursed as providing a service of the CHW Scope of Work using the appropriate CPT code.</a:t>
            </a:r>
          </a:p>
          <a:p>
            <a:pPr marL="342900" indent="-342900">
              <a:buFontTx/>
              <a:buChar char="-"/>
            </a:pPr>
            <a:endParaRPr lang="en-US" sz="1800" dirty="0">
              <a:solidFill>
                <a:schemeClr val="tx1"/>
              </a:solidFill>
            </a:endParaRPr>
          </a:p>
          <a:p>
            <a:pPr marL="342900" indent="-342900">
              <a:buFontTx/>
              <a:buChar char="-"/>
            </a:pPr>
            <a:endParaRPr lang="en-US" sz="1800" dirty="0">
              <a:solidFill>
                <a:schemeClr val="tx1"/>
              </a:solidFill>
            </a:endParaRPr>
          </a:p>
          <a:p>
            <a:r>
              <a:rPr lang="en-US" sz="1600" b="1" dirty="0">
                <a:solidFill>
                  <a:srgbClr val="83A291"/>
                </a:solidFill>
              </a:rPr>
              <a:t>https://chwsd.org/chw-training-and-scope-of-work/</a:t>
            </a:r>
          </a:p>
          <a:p>
            <a:endParaRPr lang="en-US" sz="2000" dirty="0">
              <a:solidFill>
                <a:schemeClr val="tx1"/>
              </a:solidFill>
            </a:endParaRPr>
          </a:p>
          <a:p>
            <a:pPr marL="342900" indent="-342900">
              <a:buFontTx/>
              <a:buChar char="-"/>
            </a:pPr>
            <a:endParaRPr lang="en-US" sz="2000"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Training Programs</a:t>
            </a:r>
            <a:br>
              <a:rPr lang="en-US" sz="3200" b="1" dirty="0">
                <a:latin typeface="+mn-lt"/>
              </a:rPr>
            </a:br>
            <a:r>
              <a:rPr lang="en-US" sz="3600" b="1" dirty="0">
                <a:latin typeface="+mn-lt"/>
              </a:rPr>
              <a:t>Certificate-Level and Specified Training Programs (Cont.)</a:t>
            </a:r>
          </a:p>
        </p:txBody>
      </p:sp>
      <p:pic>
        <p:nvPicPr>
          <p:cNvPr id="5" name="Picture 4" descr="Text&#10;&#10;Description automatically generated">
            <a:extLst>
              <a:ext uri="{FF2B5EF4-FFF2-40B4-BE49-F238E27FC236}">
                <a16:creationId xmlns:a16="http://schemas.microsoft.com/office/drawing/2014/main" id="{C20EA513-3E7A-4DF7-942F-1BB672A1A3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6104" y="1761565"/>
            <a:ext cx="2946760" cy="3813453"/>
          </a:xfrm>
          <a:prstGeom prst="rect">
            <a:avLst/>
          </a:prstGeom>
        </p:spPr>
      </p:pic>
    </p:spTree>
    <p:custDataLst>
      <p:tags r:id="rId1"/>
    </p:custDataLst>
    <p:extLst>
      <p:ext uri="{BB962C8B-B14F-4D97-AF65-F5344CB8AC3E}">
        <p14:creationId xmlns:p14="http://schemas.microsoft.com/office/powerpoint/2010/main" val="10876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3022974" y="2623279"/>
            <a:ext cx="8045822" cy="3162924"/>
          </a:xfrm>
        </p:spPr>
        <p:txBody>
          <a:bodyPr>
            <a:normAutofit lnSpcReduction="10000"/>
          </a:bodyPr>
          <a:lstStyle/>
          <a:p>
            <a:r>
              <a:rPr lang="en-US" b="1" i="1" dirty="0">
                <a:solidFill>
                  <a:schemeClr val="tx1"/>
                </a:solidFill>
              </a:rPr>
              <a:t>Mission</a:t>
            </a:r>
          </a:p>
          <a:p>
            <a:r>
              <a:rPr lang="en-US" i="1" dirty="0">
                <a:solidFill>
                  <a:schemeClr val="tx1"/>
                </a:solidFill>
              </a:rPr>
              <a:t>To promote, support, and sustain the Community Health Worker (CHW) profession in South Dakota.</a:t>
            </a:r>
          </a:p>
          <a:p>
            <a:endParaRPr lang="en-US" i="1" dirty="0">
              <a:solidFill>
                <a:schemeClr val="tx1"/>
              </a:solidFill>
            </a:endParaRPr>
          </a:p>
          <a:p>
            <a:r>
              <a:rPr lang="en-US" b="1" i="1" dirty="0">
                <a:solidFill>
                  <a:schemeClr val="tx1"/>
                </a:solidFill>
              </a:rPr>
              <a:t>	Support</a:t>
            </a:r>
          </a:p>
          <a:p>
            <a:r>
              <a:rPr lang="en-US" i="1" dirty="0">
                <a:solidFill>
                  <a:schemeClr val="tx1"/>
                </a:solidFill>
              </a:rPr>
              <a:t>	The CHWSD is an extension of the South Dakota 	Department of Health, Office of Chronic Disease 	Prevention and Health Promotion</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3832410" y="835585"/>
            <a:ext cx="8045823"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27243F"/>
                </a:solidFill>
                <a:effectLst/>
                <a:uLnTx/>
                <a:uFillTx/>
                <a:latin typeface="Calibri" panose="020F0502020204030204"/>
                <a:ea typeface="+mj-ea"/>
                <a:cs typeface="+mj-cs"/>
              </a:rPr>
              <a:t>Mission and Vision</a:t>
            </a:r>
            <a:b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b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Community Health Worker Collaborative of SD</a:t>
            </a:r>
          </a:p>
        </p:txBody>
      </p:sp>
    </p:spTree>
    <p:extLst>
      <p:ext uri="{BB962C8B-B14F-4D97-AF65-F5344CB8AC3E}">
        <p14:creationId xmlns:p14="http://schemas.microsoft.com/office/powerpoint/2010/main" val="406558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4"/>
            <a:ext cx="8691284" cy="4303059"/>
          </a:xfrm>
        </p:spPr>
        <p:txBody>
          <a:bodyPr>
            <a:normAutofit fontScale="92500" lnSpcReduction="10000"/>
          </a:bodyPr>
          <a:lstStyle/>
          <a:p>
            <a:r>
              <a:rPr lang="en-US" sz="2000" b="1" dirty="0">
                <a:solidFill>
                  <a:srgbClr val="83A291"/>
                </a:solidFill>
              </a:rPr>
              <a:t>2015</a:t>
            </a:r>
          </a:p>
          <a:p>
            <a:r>
              <a:rPr lang="en-US" sz="2000" dirty="0">
                <a:solidFill>
                  <a:schemeClr val="tx1"/>
                </a:solidFill>
              </a:rPr>
              <a:t>South Dakota Department of Health (SD DOH) conducted an environmental scan and statewide analysis of the CHW workforce</a:t>
            </a:r>
          </a:p>
          <a:p>
            <a:r>
              <a:rPr lang="en-US" sz="2000" b="1" dirty="0">
                <a:solidFill>
                  <a:srgbClr val="83A291"/>
                </a:solidFill>
              </a:rPr>
              <a:t>2016</a:t>
            </a:r>
          </a:p>
          <a:p>
            <a:r>
              <a:rPr lang="en-US" sz="2000" dirty="0">
                <a:solidFill>
                  <a:schemeClr val="tx1"/>
                </a:solidFill>
              </a:rPr>
              <a:t>SD DOH and SD DSS facilitated a workgroup to develop recommendations for CHWs in South Dakota</a:t>
            </a:r>
          </a:p>
          <a:p>
            <a:r>
              <a:rPr lang="en-US" sz="2000" b="1" dirty="0">
                <a:solidFill>
                  <a:srgbClr val="83A291"/>
                </a:solidFill>
              </a:rPr>
              <a:t>2019</a:t>
            </a:r>
          </a:p>
          <a:p>
            <a:r>
              <a:rPr lang="en-US" sz="2000" dirty="0">
                <a:solidFill>
                  <a:schemeClr val="tx1"/>
                </a:solidFill>
              </a:rPr>
              <a:t>SD DSS announced CHW services as a covered services of SD Medicaid</a:t>
            </a:r>
          </a:p>
          <a:p>
            <a:r>
              <a:rPr lang="en-US" sz="2000" b="1" dirty="0">
                <a:solidFill>
                  <a:srgbClr val="83A291"/>
                </a:solidFill>
              </a:rPr>
              <a:t>2020</a:t>
            </a:r>
          </a:p>
          <a:p>
            <a:r>
              <a:rPr lang="en-US" sz="2000" dirty="0">
                <a:solidFill>
                  <a:schemeClr val="tx1"/>
                </a:solidFill>
              </a:rPr>
              <a:t>SD DOH introduces CHWSD to promote and develop the CHW Workforce in South Dakota. CHWSD 2021 – 2023 Strategic Plan developed.</a:t>
            </a:r>
          </a:p>
          <a:p>
            <a:r>
              <a:rPr lang="en-US" sz="2000" b="1" dirty="0">
                <a:solidFill>
                  <a:srgbClr val="83A291"/>
                </a:solidFill>
              </a:rPr>
              <a:t>2021</a:t>
            </a:r>
          </a:p>
          <a:p>
            <a:r>
              <a:rPr lang="en-US" sz="2000" dirty="0">
                <a:solidFill>
                  <a:schemeClr val="tx1"/>
                </a:solidFill>
              </a:rPr>
              <a:t>Begin to develop a sustainable CHW workforce in South Dakota</a:t>
            </a:r>
          </a:p>
          <a:p>
            <a:endParaRPr lang="en-US" sz="2000" dirty="0">
              <a:solidFill>
                <a:schemeClr val="tx1"/>
              </a:solidFill>
            </a:endParaRPr>
          </a:p>
          <a:p>
            <a:endParaRPr lang="en-US" sz="2000" b="1"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Organizational Origins</a:t>
            </a:r>
            <a:br>
              <a:rPr lang="en-US" sz="3200" b="1" dirty="0">
                <a:latin typeface="+mn-lt"/>
              </a:rPr>
            </a:br>
            <a:r>
              <a:rPr lang="en-US" sz="3600" b="1" dirty="0">
                <a:latin typeface="+mn-lt"/>
              </a:rPr>
              <a:t>Timeline of CHW Activities</a:t>
            </a:r>
          </a:p>
        </p:txBody>
      </p:sp>
    </p:spTree>
    <p:custDataLst>
      <p:tags r:id="rId1"/>
    </p:custDataLst>
    <p:extLst>
      <p:ext uri="{BB962C8B-B14F-4D97-AF65-F5344CB8AC3E}">
        <p14:creationId xmlns:p14="http://schemas.microsoft.com/office/powerpoint/2010/main" val="870707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211E-D8DC-4BD3-BF9C-321C139DBDBD}"/>
              </a:ext>
            </a:extLst>
          </p:cNvPr>
          <p:cNvSpPr>
            <a:spLocks noGrp="1"/>
          </p:cNvSpPr>
          <p:nvPr>
            <p:ph type="ctrTitle"/>
          </p:nvPr>
        </p:nvSpPr>
        <p:spPr>
          <a:xfrm>
            <a:off x="3805517" y="2581834"/>
            <a:ext cx="8045823" cy="1022257"/>
          </a:xfrm>
        </p:spPr>
        <p:txBody>
          <a:bodyPr>
            <a:normAutofit fontScale="90000"/>
          </a:bodyPr>
          <a:lstStyle/>
          <a:p>
            <a:r>
              <a:rPr lang="en-US" sz="4900" b="1" dirty="0">
                <a:solidFill>
                  <a:srgbClr val="27243F"/>
                </a:solidFill>
                <a:latin typeface="+mn-lt"/>
              </a:rPr>
              <a:t>South Dakota-Specific</a:t>
            </a:r>
            <a:br>
              <a:rPr lang="en-US" sz="3200" b="1" dirty="0">
                <a:latin typeface="+mn-lt"/>
              </a:rPr>
            </a:br>
            <a:r>
              <a:rPr lang="en-US" sz="3600" b="1" dirty="0">
                <a:latin typeface="+mn-lt"/>
              </a:rPr>
              <a:t>CHW Planning and Assessment Toolkit</a:t>
            </a:r>
          </a:p>
        </p:txBody>
      </p:sp>
    </p:spTree>
    <p:custDataLst>
      <p:tags r:id="rId1"/>
    </p:custDataLst>
    <p:extLst>
      <p:ext uri="{BB962C8B-B14F-4D97-AF65-F5344CB8AC3E}">
        <p14:creationId xmlns:p14="http://schemas.microsoft.com/office/powerpoint/2010/main" val="423720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7855321" y="4751443"/>
            <a:ext cx="3759047" cy="1227231"/>
          </a:xfrm>
        </p:spPr>
        <p:txBody>
          <a:bodyPr numCol="2">
            <a:normAutofit lnSpcReduction="10000"/>
          </a:bodyPr>
          <a:lstStyle/>
          <a:p>
            <a:pPr marL="800100" lvl="1" indent="-342900">
              <a:buFont typeface="Arial" panose="020B0604020202020204" pitchFamily="34" charset="0"/>
              <a:buChar char="•"/>
            </a:pPr>
            <a:r>
              <a:rPr lang="en-US" sz="1400" dirty="0">
                <a:solidFill>
                  <a:schemeClr val="tx1"/>
                </a:solidFill>
              </a:rPr>
              <a:t>CME</a:t>
            </a:r>
          </a:p>
          <a:p>
            <a:pPr marL="800100" lvl="1" indent="-342900">
              <a:buFont typeface="Arial" panose="020B0604020202020204" pitchFamily="34" charset="0"/>
              <a:buChar char="•"/>
            </a:pPr>
            <a:r>
              <a:rPr lang="en-US" sz="1400" dirty="0">
                <a:solidFill>
                  <a:schemeClr val="tx1"/>
                </a:solidFill>
              </a:rPr>
              <a:t>CNE</a:t>
            </a:r>
          </a:p>
          <a:p>
            <a:pPr marL="800100" lvl="1" indent="-342900">
              <a:buFont typeface="Arial" panose="020B0604020202020204" pitchFamily="34" charset="0"/>
              <a:buChar char="•"/>
            </a:pPr>
            <a:r>
              <a:rPr lang="en-US" sz="1400" dirty="0">
                <a:solidFill>
                  <a:schemeClr val="tx1"/>
                </a:solidFill>
              </a:rPr>
              <a:t>EMS</a:t>
            </a:r>
          </a:p>
          <a:p>
            <a:pPr marL="800100" lvl="1" indent="-342900">
              <a:buFont typeface="Arial" panose="020B0604020202020204" pitchFamily="34" charset="0"/>
              <a:buChar char="•"/>
            </a:pPr>
            <a:r>
              <a:rPr lang="en-US" sz="1400" dirty="0">
                <a:solidFill>
                  <a:schemeClr val="tx1"/>
                </a:solidFill>
              </a:rPr>
              <a:t>Social Work</a:t>
            </a:r>
          </a:p>
          <a:p>
            <a:pPr marL="800100" lvl="1" indent="-342900">
              <a:buFont typeface="Arial" panose="020B0604020202020204" pitchFamily="34" charset="0"/>
              <a:buChar char="•"/>
            </a:pPr>
            <a:r>
              <a:rPr lang="en-US" sz="1400" dirty="0">
                <a:solidFill>
                  <a:schemeClr val="tx1"/>
                </a:solidFill>
              </a:rPr>
              <a:t>BAPP</a:t>
            </a:r>
          </a:p>
          <a:p>
            <a:pPr marL="800100" lvl="1" indent="-342900">
              <a:buFont typeface="Arial" panose="020B0604020202020204" pitchFamily="34" charset="0"/>
              <a:buChar char="•"/>
            </a:pPr>
            <a:r>
              <a:rPr lang="en-US" sz="1400" dirty="0">
                <a:solidFill>
                  <a:schemeClr val="tx1"/>
                </a:solidFill>
              </a:rPr>
              <a:t>Pharmacy</a:t>
            </a:r>
          </a:p>
          <a:p>
            <a:pPr marL="800100" lvl="1" indent="-342900">
              <a:buFont typeface="Arial" panose="020B0604020202020204" pitchFamily="34" charset="0"/>
              <a:buChar char="•"/>
            </a:pPr>
            <a:r>
              <a:rPr lang="en-US" sz="1400" dirty="0">
                <a:solidFill>
                  <a:schemeClr val="tx1"/>
                </a:solidFill>
              </a:rPr>
              <a:t>Dentistry</a:t>
            </a:r>
          </a:p>
          <a:p>
            <a:pPr marL="800100" lvl="1" indent="-342900">
              <a:buFont typeface="Arial" panose="020B0604020202020204" pitchFamily="34" charset="0"/>
              <a:buChar char="•"/>
            </a:pPr>
            <a:r>
              <a:rPr lang="en-US" sz="1400" dirty="0">
                <a:solidFill>
                  <a:schemeClr val="tx1"/>
                </a:solidFill>
              </a:rPr>
              <a:t>Counselors</a:t>
            </a:r>
          </a:p>
          <a:p>
            <a:pPr marL="800100" lvl="1" indent="-342900">
              <a:buFont typeface="Arial" panose="020B0604020202020204" pitchFamily="34" charset="0"/>
              <a:buChar char="•"/>
            </a:pPr>
            <a:r>
              <a:rPr lang="en-US" sz="1400" dirty="0">
                <a:solidFill>
                  <a:schemeClr val="tx1"/>
                </a:solidFill>
              </a:rPr>
              <a:t>General Certificate</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3832410" y="835585"/>
            <a:ext cx="8045823" cy="102225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27243F"/>
                </a:solidFill>
                <a:effectLst/>
                <a:uLnTx/>
                <a:uFillTx/>
                <a:latin typeface="Calibri" panose="020F0502020204030204"/>
                <a:ea typeface="+mj-ea"/>
                <a:cs typeface="+mj-cs"/>
              </a:rPr>
              <a:t>CHW Toolkit (w/FREE CEUs)</a:t>
            </a:r>
            <a:endPar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pic>
        <p:nvPicPr>
          <p:cNvPr id="2" name="Picture 1">
            <a:extLst>
              <a:ext uri="{FF2B5EF4-FFF2-40B4-BE49-F238E27FC236}">
                <a16:creationId xmlns:a16="http://schemas.microsoft.com/office/drawing/2014/main" id="{1F8D28E1-54DE-487F-A749-B6A743DCA9A6}"/>
              </a:ext>
            </a:extLst>
          </p:cNvPr>
          <p:cNvPicPr>
            <a:picLocks noChangeAspect="1"/>
          </p:cNvPicPr>
          <p:nvPr/>
        </p:nvPicPr>
        <p:blipFill>
          <a:blip r:embed="rId3"/>
          <a:stretch>
            <a:fillRect/>
          </a:stretch>
        </p:blipFill>
        <p:spPr>
          <a:xfrm>
            <a:off x="2513659" y="2651582"/>
            <a:ext cx="5266652" cy="3327092"/>
          </a:xfrm>
          <a:prstGeom prst="rect">
            <a:avLst/>
          </a:prstGeom>
        </p:spPr>
      </p:pic>
      <p:sp>
        <p:nvSpPr>
          <p:cNvPr id="5" name="Text Placeholder 2">
            <a:extLst>
              <a:ext uri="{FF2B5EF4-FFF2-40B4-BE49-F238E27FC236}">
                <a16:creationId xmlns:a16="http://schemas.microsoft.com/office/drawing/2014/main" id="{71BBD2B2-D2EE-48DA-A5D6-068908D31F44}"/>
              </a:ext>
            </a:extLst>
          </p:cNvPr>
          <p:cNvSpPr txBox="1">
            <a:spLocks/>
          </p:cNvSpPr>
          <p:nvPr/>
        </p:nvSpPr>
        <p:spPr>
          <a:xfrm>
            <a:off x="7956571" y="2651582"/>
            <a:ext cx="3759047" cy="3566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b="1" dirty="0">
                <a:solidFill>
                  <a:schemeClr val="tx1"/>
                </a:solidFill>
              </a:rPr>
              <a:t>4-Module Toolkit </a:t>
            </a:r>
            <a:r>
              <a:rPr lang="en-US" dirty="0">
                <a:solidFill>
                  <a:schemeClr val="tx1"/>
                </a:solidFill>
              </a:rPr>
              <a:t>to learn more</a:t>
            </a:r>
            <a:endParaRPr lang="en-US" b="1" dirty="0">
              <a:solidFill>
                <a:schemeClr val="tx1"/>
              </a:solidFill>
            </a:endParaRPr>
          </a:p>
          <a:p>
            <a:pPr marL="342900" indent="-342900">
              <a:buFont typeface="Arial" panose="020B0604020202020204" pitchFamily="34" charset="0"/>
              <a:buChar char="•"/>
            </a:pPr>
            <a:r>
              <a:rPr lang="en-US" b="1" dirty="0">
                <a:solidFill>
                  <a:schemeClr val="tx1"/>
                </a:solidFill>
              </a:rPr>
              <a:t>Self-Guided Resource Version and CEU Version (2 FREE CEUs)</a:t>
            </a:r>
          </a:p>
        </p:txBody>
      </p:sp>
      <p:sp>
        <p:nvSpPr>
          <p:cNvPr id="6" name="TextBox 5">
            <a:extLst>
              <a:ext uri="{FF2B5EF4-FFF2-40B4-BE49-F238E27FC236}">
                <a16:creationId xmlns:a16="http://schemas.microsoft.com/office/drawing/2014/main" id="{A589DCC6-124B-49E3-8913-4993CAFA152A}"/>
              </a:ext>
            </a:extLst>
          </p:cNvPr>
          <p:cNvSpPr txBox="1"/>
          <p:nvPr/>
        </p:nvSpPr>
        <p:spPr>
          <a:xfrm>
            <a:off x="2408728" y="6033254"/>
            <a:ext cx="5082081" cy="369332"/>
          </a:xfrm>
          <a:prstGeom prst="rect">
            <a:avLst/>
          </a:prstGeom>
          <a:noFill/>
        </p:spPr>
        <p:txBody>
          <a:bodyPr wrap="square" rtlCol="0">
            <a:spAutoFit/>
          </a:bodyPr>
          <a:lstStyle/>
          <a:p>
            <a:r>
              <a:rPr lang="en-US" b="1" dirty="0">
                <a:solidFill>
                  <a:srgbClr val="83A291"/>
                </a:solidFill>
                <a:hlinkClick r:id="rId4">
                  <a:extLst>
                    <a:ext uri="{A12FA001-AC4F-418D-AE19-62706E023703}">
                      <ahyp:hlinkClr xmlns:ahyp="http://schemas.microsoft.com/office/drawing/2018/hyperlinkcolor" val="tx"/>
                    </a:ext>
                  </a:extLst>
                </a:hlinkClick>
              </a:rPr>
              <a:t>https://chwsd.org/chw-toolkits/</a:t>
            </a:r>
            <a:r>
              <a:rPr lang="en-US" b="1" dirty="0">
                <a:solidFill>
                  <a:srgbClr val="83A291"/>
                </a:solidFill>
              </a:rPr>
              <a:t> </a:t>
            </a:r>
          </a:p>
        </p:txBody>
      </p:sp>
    </p:spTree>
    <p:extLst>
      <p:ext uri="{BB962C8B-B14F-4D97-AF65-F5344CB8AC3E}">
        <p14:creationId xmlns:p14="http://schemas.microsoft.com/office/powerpoint/2010/main" val="156753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32F54CC-6B85-42BC-BEEA-3C0390907700}"/>
              </a:ext>
            </a:extLst>
          </p:cNvPr>
          <p:cNvSpPr txBox="1">
            <a:spLocks/>
          </p:cNvSpPr>
          <p:nvPr/>
        </p:nvSpPr>
        <p:spPr>
          <a:xfrm>
            <a:off x="3832410" y="835585"/>
            <a:ext cx="8045823" cy="102225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900" b="1" i="0" u="none" strike="noStrike" kern="1200" cap="none" spc="0" normalizeH="0" baseline="0" noProof="0" dirty="0">
                <a:ln>
                  <a:noFill/>
                </a:ln>
                <a:solidFill>
                  <a:srgbClr val="27243F"/>
                </a:solidFill>
                <a:effectLst/>
                <a:uLnTx/>
                <a:uFillTx/>
                <a:latin typeface="Calibri" panose="020F0502020204030204"/>
                <a:ea typeface="+mj-ea"/>
                <a:cs typeface="+mj-cs"/>
              </a:rPr>
              <a:t>CHW Toolkit Modules</a:t>
            </a:r>
            <a:endPar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sp>
        <p:nvSpPr>
          <p:cNvPr id="5" name="Text Placeholder 2">
            <a:extLst>
              <a:ext uri="{FF2B5EF4-FFF2-40B4-BE49-F238E27FC236}">
                <a16:creationId xmlns:a16="http://schemas.microsoft.com/office/drawing/2014/main" id="{71BBD2B2-D2EE-48DA-A5D6-068908D31F44}"/>
              </a:ext>
            </a:extLst>
          </p:cNvPr>
          <p:cNvSpPr txBox="1">
            <a:spLocks/>
          </p:cNvSpPr>
          <p:nvPr/>
        </p:nvSpPr>
        <p:spPr>
          <a:xfrm>
            <a:off x="3313217" y="2651582"/>
            <a:ext cx="8402402" cy="1022257"/>
          </a:xfrm>
          <a:prstGeom prst="rect">
            <a:avLst/>
          </a:prstGeom>
        </p:spPr>
        <p:txBody>
          <a:bodyPr vert="horz" lIns="91440" tIns="45720" rIns="91440" bIns="45720" numCol="2"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b="1" dirty="0">
                <a:solidFill>
                  <a:schemeClr val="tx1"/>
                </a:solidFill>
              </a:rPr>
              <a:t>Module 1 – </a:t>
            </a:r>
            <a:r>
              <a:rPr lang="en-US" dirty="0">
                <a:solidFill>
                  <a:schemeClr val="tx1"/>
                </a:solidFill>
              </a:rPr>
              <a:t>CHW Background</a:t>
            </a:r>
          </a:p>
          <a:p>
            <a:pPr marL="342900" indent="-342900">
              <a:buFont typeface="Arial" panose="020B0604020202020204" pitchFamily="34" charset="0"/>
              <a:buChar char="•"/>
            </a:pPr>
            <a:r>
              <a:rPr lang="en-US" b="1" dirty="0">
                <a:solidFill>
                  <a:schemeClr val="tx1"/>
                </a:solidFill>
              </a:rPr>
              <a:t>Module 2 – </a:t>
            </a:r>
            <a:r>
              <a:rPr lang="en-US" dirty="0">
                <a:solidFill>
                  <a:schemeClr val="tx1"/>
                </a:solidFill>
              </a:rPr>
              <a:t>Planning </a:t>
            </a:r>
          </a:p>
          <a:p>
            <a:pPr marL="342900" indent="-342900">
              <a:buFont typeface="Arial" panose="020B0604020202020204" pitchFamily="34" charset="0"/>
              <a:buChar char="•"/>
            </a:pPr>
            <a:r>
              <a:rPr lang="en-US" b="1" dirty="0">
                <a:solidFill>
                  <a:schemeClr val="tx1"/>
                </a:solidFill>
              </a:rPr>
              <a:t>Module 3 – </a:t>
            </a:r>
            <a:r>
              <a:rPr lang="en-US" dirty="0">
                <a:solidFill>
                  <a:schemeClr val="tx1"/>
                </a:solidFill>
              </a:rPr>
              <a:t>Implementation</a:t>
            </a:r>
          </a:p>
          <a:p>
            <a:pPr marL="342900" indent="-342900">
              <a:buFont typeface="Arial" panose="020B0604020202020204" pitchFamily="34" charset="0"/>
              <a:buChar char="•"/>
            </a:pPr>
            <a:r>
              <a:rPr lang="en-US" b="1" dirty="0">
                <a:solidFill>
                  <a:schemeClr val="tx1"/>
                </a:solidFill>
              </a:rPr>
              <a:t>Module 4 – </a:t>
            </a:r>
            <a:r>
              <a:rPr lang="en-US" dirty="0">
                <a:solidFill>
                  <a:schemeClr val="tx1"/>
                </a:solidFill>
              </a:rPr>
              <a:t>Evaluation and Sustainability</a:t>
            </a:r>
            <a:endParaRPr lang="en-US" b="1" dirty="0">
              <a:solidFill>
                <a:schemeClr val="tx1"/>
              </a:solidFill>
            </a:endParaRPr>
          </a:p>
        </p:txBody>
      </p:sp>
      <p:pic>
        <p:nvPicPr>
          <p:cNvPr id="9" name="Picture 8">
            <a:extLst>
              <a:ext uri="{FF2B5EF4-FFF2-40B4-BE49-F238E27FC236}">
                <a16:creationId xmlns:a16="http://schemas.microsoft.com/office/drawing/2014/main" id="{34DF50A7-BF81-4733-8515-912A9303BC31}"/>
              </a:ext>
            </a:extLst>
          </p:cNvPr>
          <p:cNvPicPr>
            <a:picLocks noChangeAspect="1"/>
          </p:cNvPicPr>
          <p:nvPr/>
        </p:nvPicPr>
        <p:blipFill rotWithShape="1">
          <a:blip r:embed="rId3"/>
          <a:srcRect t="10111"/>
          <a:stretch/>
        </p:blipFill>
        <p:spPr>
          <a:xfrm>
            <a:off x="3313217" y="3673839"/>
            <a:ext cx="7861464" cy="3209888"/>
          </a:xfrm>
          <a:prstGeom prst="rect">
            <a:avLst/>
          </a:prstGeom>
        </p:spPr>
      </p:pic>
    </p:spTree>
    <p:extLst>
      <p:ext uri="{BB962C8B-B14F-4D97-AF65-F5344CB8AC3E}">
        <p14:creationId xmlns:p14="http://schemas.microsoft.com/office/powerpoint/2010/main" val="3002041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7F58D-B3BB-4474-ADC4-440EF4CDACA1}"/>
              </a:ext>
            </a:extLst>
          </p:cNvPr>
          <p:cNvSpPr>
            <a:spLocks noGrp="1"/>
          </p:cNvSpPr>
          <p:nvPr>
            <p:ph type="title"/>
          </p:nvPr>
        </p:nvSpPr>
        <p:spPr>
          <a:xfrm>
            <a:off x="2442752" y="890649"/>
            <a:ext cx="8912636" cy="800039"/>
          </a:xfrm>
        </p:spPr>
        <p:txBody>
          <a:bodyPr>
            <a:normAutofit fontScale="90000"/>
          </a:bodyPr>
          <a:lstStyle/>
          <a:p>
            <a:r>
              <a:rPr kumimoji="0" lang="en-US" sz="4400" b="1" i="0" u="none" strike="noStrike" kern="1200" cap="none" spc="0" normalizeH="0" baseline="0" noProof="0" dirty="0">
                <a:ln>
                  <a:noFill/>
                </a:ln>
                <a:solidFill>
                  <a:srgbClr val="27243F"/>
                </a:solidFill>
                <a:effectLst/>
                <a:uLnTx/>
                <a:uFillTx/>
                <a:latin typeface="Calibri" panose="020F0502020204030204"/>
                <a:ea typeface="+mj-ea"/>
                <a:cs typeface="+mj-cs"/>
              </a:rPr>
              <a:t>CHWSD Financial Support</a:t>
            </a:r>
            <a:r>
              <a:rPr kumimoji="0" lang="en-US" sz="3200" b="1" i="0" u="none" strike="noStrike" kern="1200" cap="none" spc="0" normalizeH="0" baseline="0" noProof="0" dirty="0">
                <a:ln>
                  <a:noFill/>
                </a:ln>
                <a:solidFill>
                  <a:srgbClr val="27243F"/>
                </a:solidFill>
                <a:effectLst/>
                <a:uLnTx/>
                <a:uFillTx/>
                <a:latin typeface="Calibri" panose="020F0502020204030204"/>
                <a:ea typeface="+mj-ea"/>
                <a:cs typeface="+mj-cs"/>
              </a:rPr>
              <a:t> (Coming Soon)</a:t>
            </a:r>
            <a:br>
              <a:rPr lang="en-US" sz="2400" b="1" dirty="0">
                <a:latin typeface="+mn-lt"/>
              </a:rPr>
            </a:br>
            <a:r>
              <a:rPr lang="en-US" sz="2800" b="1" dirty="0">
                <a:latin typeface="+mn-lt"/>
              </a:rPr>
              <a:t>CDC COVID-19 Health Disparities Grant</a:t>
            </a:r>
            <a:br>
              <a:rPr lang="en-US" sz="2800" b="1" dirty="0">
                <a:latin typeface="+mn-lt"/>
              </a:rPr>
            </a:br>
            <a:endParaRPr lang="en-US" dirty="0"/>
          </a:p>
        </p:txBody>
      </p:sp>
      <p:sp>
        <p:nvSpPr>
          <p:cNvPr id="3" name="Text Placeholder 2">
            <a:extLst>
              <a:ext uri="{FF2B5EF4-FFF2-40B4-BE49-F238E27FC236}">
                <a16:creationId xmlns:a16="http://schemas.microsoft.com/office/drawing/2014/main" id="{5CA9E6D6-F724-4629-8788-2CEF76A226F2}"/>
              </a:ext>
            </a:extLst>
          </p:cNvPr>
          <p:cNvSpPr>
            <a:spLocks noGrp="1"/>
          </p:cNvSpPr>
          <p:nvPr>
            <p:ph type="body" idx="1"/>
          </p:nvPr>
        </p:nvSpPr>
        <p:spPr>
          <a:xfrm>
            <a:off x="2442754" y="1681163"/>
            <a:ext cx="4336869" cy="500334"/>
          </a:xfrm>
        </p:spPr>
        <p:txBody>
          <a:bodyPr/>
          <a:lstStyle/>
          <a:p>
            <a:r>
              <a:rPr lang="en-US" dirty="0">
                <a:solidFill>
                  <a:srgbClr val="83A291"/>
                </a:solidFill>
              </a:rPr>
              <a:t>Organizational Investments</a:t>
            </a:r>
          </a:p>
        </p:txBody>
      </p:sp>
      <p:sp>
        <p:nvSpPr>
          <p:cNvPr id="4" name="Content Placeholder 3">
            <a:extLst>
              <a:ext uri="{FF2B5EF4-FFF2-40B4-BE49-F238E27FC236}">
                <a16:creationId xmlns:a16="http://schemas.microsoft.com/office/drawing/2014/main" id="{B7094AFC-81D4-48B7-B122-4743677C449A}"/>
              </a:ext>
            </a:extLst>
          </p:cNvPr>
          <p:cNvSpPr>
            <a:spLocks noGrp="1"/>
          </p:cNvSpPr>
          <p:nvPr>
            <p:ph sz="half" idx="2"/>
          </p:nvPr>
        </p:nvSpPr>
        <p:spPr>
          <a:xfrm>
            <a:off x="7018518" y="2345377"/>
            <a:ext cx="4336871" cy="4150426"/>
          </a:xfrm>
        </p:spPr>
        <p:txBody>
          <a:bodyPr>
            <a:normAutofit fontScale="92500" lnSpcReduction="10000"/>
          </a:bodyPr>
          <a:lstStyle/>
          <a:p>
            <a:r>
              <a:rPr lang="en-US" dirty="0"/>
              <a:t>300+ funding opportunities (up to $50,000 per SFY) to fund*:</a:t>
            </a:r>
          </a:p>
          <a:p>
            <a:pPr lvl="1"/>
            <a:r>
              <a:rPr lang="en-US" dirty="0"/>
              <a:t>Clinical/Healthcare-based CHW Program</a:t>
            </a:r>
          </a:p>
          <a:p>
            <a:pPr lvl="1"/>
            <a:r>
              <a:rPr lang="en-US" dirty="0"/>
              <a:t>Community-based CHW Program</a:t>
            </a:r>
          </a:p>
          <a:p>
            <a:pPr lvl="1"/>
            <a:r>
              <a:rPr lang="en-US" dirty="0"/>
              <a:t>Career Lattice/Cross-trained CHW Program</a:t>
            </a:r>
          </a:p>
          <a:p>
            <a:pPr marL="457200" lvl="1" indent="0">
              <a:buNone/>
            </a:pPr>
            <a:endParaRPr lang="en-US" dirty="0"/>
          </a:p>
          <a:p>
            <a:pPr marL="457200" lvl="1" indent="0">
              <a:buNone/>
            </a:pPr>
            <a:r>
              <a:rPr lang="en-US" sz="1400" dirty="0"/>
              <a:t>*Forecasted availability beginning September 2021</a:t>
            </a:r>
          </a:p>
        </p:txBody>
      </p:sp>
      <p:sp>
        <p:nvSpPr>
          <p:cNvPr id="5" name="Text Placeholder 4">
            <a:extLst>
              <a:ext uri="{FF2B5EF4-FFF2-40B4-BE49-F238E27FC236}">
                <a16:creationId xmlns:a16="http://schemas.microsoft.com/office/drawing/2014/main" id="{D26C29EE-CB16-4F17-B4D3-FC23AD7ACD36}"/>
              </a:ext>
            </a:extLst>
          </p:cNvPr>
          <p:cNvSpPr>
            <a:spLocks noGrp="1"/>
          </p:cNvSpPr>
          <p:nvPr>
            <p:ph type="body" sz="quarter" idx="3"/>
          </p:nvPr>
        </p:nvSpPr>
        <p:spPr>
          <a:xfrm>
            <a:off x="7018518" y="1681163"/>
            <a:ext cx="4336870" cy="500334"/>
          </a:xfrm>
        </p:spPr>
        <p:txBody>
          <a:bodyPr/>
          <a:lstStyle/>
          <a:p>
            <a:r>
              <a:rPr lang="en-US" dirty="0">
                <a:solidFill>
                  <a:srgbClr val="83A291"/>
                </a:solidFill>
              </a:rPr>
              <a:t>Organizational Funding</a:t>
            </a:r>
          </a:p>
        </p:txBody>
      </p:sp>
      <p:sp>
        <p:nvSpPr>
          <p:cNvPr id="6" name="Content Placeholder 5">
            <a:extLst>
              <a:ext uri="{FF2B5EF4-FFF2-40B4-BE49-F238E27FC236}">
                <a16:creationId xmlns:a16="http://schemas.microsoft.com/office/drawing/2014/main" id="{AB45BCB9-51FC-4659-A4C2-0EA79E423298}"/>
              </a:ext>
            </a:extLst>
          </p:cNvPr>
          <p:cNvSpPr>
            <a:spLocks noGrp="1"/>
          </p:cNvSpPr>
          <p:nvPr>
            <p:ph sz="quarter" idx="4"/>
          </p:nvPr>
        </p:nvSpPr>
        <p:spPr>
          <a:xfrm>
            <a:off x="2442752" y="2345377"/>
            <a:ext cx="4336871" cy="3903663"/>
          </a:xfrm>
        </p:spPr>
        <p:txBody>
          <a:bodyPr>
            <a:normAutofit fontScale="92500" lnSpcReduction="10000"/>
          </a:bodyPr>
          <a:lstStyle/>
          <a:p>
            <a:r>
              <a:rPr lang="en-US" dirty="0"/>
              <a:t>Health Systems (3)</a:t>
            </a:r>
          </a:p>
          <a:p>
            <a:r>
              <a:rPr lang="en-US" dirty="0"/>
              <a:t>Hospitals, Clinics, and other healthcare-related organizations</a:t>
            </a:r>
          </a:p>
          <a:p>
            <a:r>
              <a:rPr lang="en-US" dirty="0"/>
              <a:t>Community-based organizations</a:t>
            </a:r>
          </a:p>
          <a:p>
            <a:r>
              <a:rPr lang="en-US" dirty="0"/>
              <a:t>FQHCs</a:t>
            </a:r>
          </a:p>
          <a:p>
            <a:r>
              <a:rPr lang="en-US" dirty="0"/>
              <a:t>Dental</a:t>
            </a:r>
          </a:p>
          <a:p>
            <a:r>
              <a:rPr lang="en-US" dirty="0"/>
              <a:t>Training programs</a:t>
            </a:r>
          </a:p>
          <a:p>
            <a:endParaRPr lang="en-US" dirty="0"/>
          </a:p>
        </p:txBody>
      </p:sp>
    </p:spTree>
    <p:extLst>
      <p:ext uri="{BB962C8B-B14F-4D97-AF65-F5344CB8AC3E}">
        <p14:creationId xmlns:p14="http://schemas.microsoft.com/office/powerpoint/2010/main" val="2329171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4"/>
            <a:ext cx="8691284" cy="4829241"/>
          </a:xfrm>
        </p:spPr>
        <p:txBody>
          <a:bodyPr>
            <a:noAutofit/>
          </a:bodyPr>
          <a:lstStyle/>
          <a:p>
            <a:r>
              <a:rPr lang="en-US" sz="1800" b="1" dirty="0">
                <a:solidFill>
                  <a:srgbClr val="83A291"/>
                </a:solidFill>
              </a:rPr>
              <a:t>Private Payer Reimbursement</a:t>
            </a:r>
          </a:p>
          <a:p>
            <a:pPr marL="342900" indent="-342900">
              <a:buFontTx/>
              <a:buChar char="-"/>
            </a:pPr>
            <a:r>
              <a:rPr lang="en-US" sz="1800" dirty="0">
                <a:solidFill>
                  <a:schemeClr val="tx1"/>
                </a:solidFill>
              </a:rPr>
              <a:t>3 Private Payers (Insurance Companies in South Dakota)</a:t>
            </a:r>
          </a:p>
          <a:p>
            <a:pPr marL="342900" indent="-342900">
              <a:buFontTx/>
              <a:buChar char="-"/>
            </a:pPr>
            <a:r>
              <a:rPr lang="en-US" sz="1800" dirty="0">
                <a:solidFill>
                  <a:schemeClr val="tx1"/>
                </a:solidFill>
              </a:rPr>
              <a:t>2 of 3 owned by health systems</a:t>
            </a:r>
          </a:p>
          <a:p>
            <a:pPr marL="342900" indent="-342900">
              <a:buFontTx/>
              <a:buChar char="-"/>
            </a:pPr>
            <a:r>
              <a:rPr lang="en-US" sz="1800" dirty="0">
                <a:solidFill>
                  <a:schemeClr val="tx1"/>
                </a:solidFill>
              </a:rPr>
              <a:t>Focus on full-circle work related to CHWs</a:t>
            </a:r>
            <a:endParaRPr lang="en-US" sz="1400" dirty="0">
              <a:solidFill>
                <a:schemeClr val="tx1"/>
              </a:solidFill>
            </a:endParaRPr>
          </a:p>
          <a:p>
            <a:endParaRPr lang="en-US" sz="2000" dirty="0">
              <a:solidFill>
                <a:schemeClr val="tx1"/>
              </a:solidFill>
            </a:endParaRPr>
          </a:p>
          <a:p>
            <a:pPr marL="342900" indent="-342900">
              <a:buFontTx/>
              <a:buChar char="-"/>
            </a:pPr>
            <a:endParaRPr lang="en-US" sz="2000"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Next Steps</a:t>
            </a:r>
            <a:br>
              <a:rPr lang="en-US" sz="3200" b="1" dirty="0">
                <a:latin typeface="+mn-lt"/>
              </a:rPr>
            </a:br>
            <a:r>
              <a:rPr lang="en-US" sz="3600" b="1" dirty="0">
                <a:latin typeface="+mn-lt"/>
              </a:rPr>
              <a:t>Private Payer Reimbursement</a:t>
            </a:r>
          </a:p>
        </p:txBody>
      </p:sp>
    </p:spTree>
    <p:custDataLst>
      <p:tags r:id="rId1"/>
    </p:custDataLst>
    <p:extLst>
      <p:ext uri="{BB962C8B-B14F-4D97-AF65-F5344CB8AC3E}">
        <p14:creationId xmlns:p14="http://schemas.microsoft.com/office/powerpoint/2010/main" val="343350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4"/>
            <a:ext cx="8691284" cy="4303059"/>
          </a:xfrm>
        </p:spPr>
        <p:txBody>
          <a:bodyPr>
            <a:normAutofit/>
          </a:bodyPr>
          <a:lstStyle/>
          <a:p>
            <a:r>
              <a:rPr lang="en-US" sz="2800" b="1" dirty="0">
                <a:solidFill>
                  <a:schemeClr val="tx1"/>
                </a:solidFill>
              </a:rPr>
              <a:t>Community Health Worker Collaborative of South Dakota</a:t>
            </a:r>
          </a:p>
          <a:p>
            <a:pPr marL="457200" indent="-457200">
              <a:buFont typeface="Arial" panose="020B0604020202020204" pitchFamily="34" charset="0"/>
              <a:buChar char="•"/>
            </a:pPr>
            <a:r>
              <a:rPr lang="en-US" sz="2800" dirty="0">
                <a:solidFill>
                  <a:schemeClr val="tx1"/>
                </a:solidFill>
                <a:hlinkClick r:id="rId3">
                  <a:extLst>
                    <a:ext uri="{A12FA001-AC4F-418D-AE19-62706E023703}">
                      <ahyp:hlinkClr xmlns:ahyp="http://schemas.microsoft.com/office/drawing/2018/hyperlinkcolor" val="tx"/>
                    </a:ext>
                  </a:extLst>
                </a:hlinkClick>
              </a:rPr>
              <a:t>www.chwsd.org</a:t>
            </a:r>
            <a:endParaRPr lang="en-US" sz="2800" dirty="0">
              <a:solidFill>
                <a:schemeClr val="tx1"/>
              </a:solidFill>
            </a:endParaRPr>
          </a:p>
          <a:p>
            <a:pPr marL="457200" indent="-457200">
              <a:buFont typeface="Arial" panose="020B0604020202020204" pitchFamily="34" charset="0"/>
              <a:buChar char="•"/>
            </a:pPr>
            <a:r>
              <a:rPr lang="en-US" sz="2800" dirty="0">
                <a:solidFill>
                  <a:schemeClr val="tx1"/>
                </a:solidFill>
              </a:rPr>
              <a:t>605-937-9730</a:t>
            </a:r>
          </a:p>
          <a:p>
            <a:pPr marL="457200" indent="-457200">
              <a:buFont typeface="Arial" panose="020B0604020202020204" pitchFamily="34" charset="0"/>
              <a:buChar char="•"/>
            </a:pPr>
            <a:r>
              <a:rPr lang="en-US" sz="2800" dirty="0">
                <a:solidFill>
                  <a:schemeClr val="tx1"/>
                </a:solidFill>
                <a:hlinkClick r:id="rId4">
                  <a:extLst>
                    <a:ext uri="{A12FA001-AC4F-418D-AE19-62706E023703}">
                      <ahyp:hlinkClr xmlns:ahyp="http://schemas.microsoft.com/office/drawing/2018/hyperlinkcolor" val="tx"/>
                    </a:ext>
                  </a:extLst>
                </a:hlinkClick>
              </a:rPr>
              <a:t>ben@chwsd.org</a:t>
            </a:r>
            <a:r>
              <a:rPr lang="en-US" sz="2800" dirty="0">
                <a:solidFill>
                  <a:schemeClr val="tx1"/>
                </a:solidFill>
              </a:rPr>
              <a:t> </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Contact Information</a:t>
            </a:r>
            <a:endParaRPr lang="en-US" sz="3600" b="1" dirty="0">
              <a:latin typeface="+mn-lt"/>
            </a:endParaRPr>
          </a:p>
        </p:txBody>
      </p:sp>
    </p:spTree>
    <p:extLst>
      <p:ext uri="{BB962C8B-B14F-4D97-AF65-F5344CB8AC3E}">
        <p14:creationId xmlns:p14="http://schemas.microsoft.com/office/powerpoint/2010/main" val="21412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3832411" y="2486722"/>
            <a:ext cx="7110410" cy="3769112"/>
          </a:xfrm>
        </p:spPr>
        <p:txBody>
          <a:bodyPr>
            <a:normAutofit/>
          </a:bodyPr>
          <a:lstStyle/>
          <a:p>
            <a:r>
              <a:rPr lang="en-US" dirty="0">
                <a:solidFill>
                  <a:schemeClr val="tx1"/>
                </a:solidFill>
              </a:rPr>
              <a:t>The CHWSD and the South Dakota Department of Health have adopted the American Public Health Association’s (APHA) definition of a Community Health Worker (CHW):</a:t>
            </a:r>
          </a:p>
          <a:p>
            <a:pPr lvl="1"/>
            <a:r>
              <a:rPr lang="en-US" b="1" dirty="0">
                <a:solidFill>
                  <a:schemeClr val="tx1"/>
                </a:solidFill>
              </a:rPr>
              <a:t>“A Community Health Worker (CHW) is a frontline public health worker who is a trusted member of and/or has an unusually close understanding of the community served. This trusting relationship enables the worker to serve as a liaison/link/intermediary between health/social services and the community to facilitate access to services and improve the quality and cultural competence of service delivery.”</a:t>
            </a:r>
          </a:p>
          <a:p>
            <a:pPr lvl="1"/>
            <a:r>
              <a:rPr lang="en-US" b="1" baseline="30000" dirty="0">
                <a:solidFill>
                  <a:schemeClr val="tx1"/>
                </a:solidFill>
              </a:rPr>
              <a:t>				</a:t>
            </a:r>
            <a:r>
              <a:rPr lang="en-US" b="1" dirty="0">
                <a:solidFill>
                  <a:schemeClr val="tx1"/>
                </a:solidFill>
              </a:rPr>
              <a:t>- APHA 2020</a:t>
            </a:r>
            <a:r>
              <a:rPr lang="en-US" b="1" baseline="30000" dirty="0">
                <a:solidFill>
                  <a:schemeClr val="tx1"/>
                </a:solidFill>
              </a:rPr>
              <a:t>1</a:t>
            </a:r>
            <a:endParaRPr lang="en-US" baseline="30000"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3832410" y="835585"/>
            <a:ext cx="8045823" cy="1022257"/>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300" b="1" dirty="0">
                <a:solidFill>
                  <a:srgbClr val="27243F"/>
                </a:solidFill>
                <a:latin typeface="+mn-lt"/>
              </a:rPr>
              <a:t>What is a CHW?</a:t>
            </a:r>
            <a:br>
              <a:rPr lang="en-US" sz="3200" b="1" dirty="0">
                <a:latin typeface="+mn-lt"/>
              </a:rPr>
            </a:br>
            <a:r>
              <a:rPr lang="en-US" sz="3900" b="1" dirty="0">
                <a:latin typeface="+mn-lt"/>
              </a:rPr>
              <a:t>American Public Health Association (APHA)</a:t>
            </a:r>
            <a:endParaRPr lang="en-US" sz="3600" b="1" dirty="0">
              <a:latin typeface="+mn-lt"/>
            </a:endParaRPr>
          </a:p>
        </p:txBody>
      </p:sp>
    </p:spTree>
    <p:custDataLst>
      <p:tags r:id="rId1"/>
    </p:custDataLst>
    <p:extLst>
      <p:ext uri="{BB962C8B-B14F-4D97-AF65-F5344CB8AC3E}">
        <p14:creationId xmlns:p14="http://schemas.microsoft.com/office/powerpoint/2010/main" val="77732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860612" y="1761564"/>
            <a:ext cx="10493188" cy="4303059"/>
          </a:xfrm>
        </p:spPr>
        <p:txBody>
          <a:bodyPr>
            <a:normAutofit/>
          </a:bodyPr>
          <a:lstStyle/>
          <a:p>
            <a:pPr marL="457200" indent="-457200">
              <a:buFont typeface="+mj-lt"/>
              <a:buAutoNum type="arabicPeriod"/>
            </a:pPr>
            <a:r>
              <a:rPr lang="en-US" sz="2000" b="1" dirty="0">
                <a:solidFill>
                  <a:schemeClr val="tx1"/>
                </a:solidFill>
              </a:rPr>
              <a:t>American Public Health Association. </a:t>
            </a:r>
            <a:r>
              <a:rPr lang="en-US" sz="2000" dirty="0">
                <a:solidFill>
                  <a:schemeClr val="tx1"/>
                </a:solidFill>
              </a:rPr>
              <a:t>2020. </a:t>
            </a:r>
            <a:r>
              <a:rPr lang="en-US" sz="2000" u="sng" dirty="0">
                <a:hlinkClick r:id="rId3"/>
              </a:rPr>
              <a:t>https://www.apha.org/apha-communities/member-sections/community-health-workers</a:t>
            </a:r>
            <a:endParaRPr lang="en-US" sz="2000" u="sng" dirty="0"/>
          </a:p>
          <a:p>
            <a:pPr marL="457200" indent="-457200">
              <a:buFont typeface="+mj-lt"/>
              <a:buAutoNum type="arabicPeriod"/>
            </a:pPr>
            <a:r>
              <a:rPr lang="en-US" sz="2000" b="1" dirty="0">
                <a:solidFill>
                  <a:schemeClr val="tx1"/>
                </a:solidFill>
              </a:rPr>
              <a:t>South Dakota Department of Social Services. </a:t>
            </a:r>
            <a:r>
              <a:rPr lang="en-US" sz="2000" dirty="0">
                <a:solidFill>
                  <a:schemeClr val="tx1"/>
                </a:solidFill>
              </a:rPr>
              <a:t>2021. </a:t>
            </a:r>
            <a:r>
              <a:rPr lang="en-US" sz="2000" dirty="0">
                <a:hlinkClick r:id="rId4"/>
              </a:rPr>
              <a:t>https://dss.sd.gov/docs/medicaid/providers/billingmanuals/Community%20Health%20Worker%20Services.pdf</a:t>
            </a:r>
            <a:r>
              <a:rPr lang="en-US" sz="2000" dirty="0"/>
              <a:t> </a:t>
            </a:r>
          </a:p>
          <a:p>
            <a:pPr marL="342900" indent="-342900">
              <a:buFont typeface="Arial" panose="020B0604020202020204" pitchFamily="34" charset="0"/>
              <a:buChar char="•"/>
            </a:pPr>
            <a:endParaRPr lang="en-US" sz="2000" b="1"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860612" y="526303"/>
            <a:ext cx="10493188" cy="1022257"/>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 Sources</a:t>
            </a:r>
            <a:endParaRPr lang="en-US" sz="3600" b="1" dirty="0">
              <a:latin typeface="+mn-lt"/>
            </a:endParaRPr>
          </a:p>
        </p:txBody>
      </p:sp>
    </p:spTree>
    <p:extLst>
      <p:ext uri="{BB962C8B-B14F-4D97-AF65-F5344CB8AC3E}">
        <p14:creationId xmlns:p14="http://schemas.microsoft.com/office/powerpoint/2010/main" val="36324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211E-D8DC-4BD3-BF9C-321C139DBDBD}"/>
              </a:ext>
            </a:extLst>
          </p:cNvPr>
          <p:cNvSpPr>
            <a:spLocks noGrp="1"/>
          </p:cNvSpPr>
          <p:nvPr>
            <p:ph type="ctrTitle"/>
          </p:nvPr>
        </p:nvSpPr>
        <p:spPr>
          <a:xfrm>
            <a:off x="4494834" y="2680312"/>
            <a:ext cx="6435763" cy="1022257"/>
          </a:xfrm>
        </p:spPr>
        <p:txBody>
          <a:bodyPr>
            <a:normAutofit fontScale="90000"/>
          </a:bodyPr>
          <a:lstStyle/>
          <a:p>
            <a:r>
              <a:rPr lang="en-US" sz="4900" b="1" dirty="0">
                <a:solidFill>
                  <a:srgbClr val="27243F"/>
                </a:solidFill>
                <a:latin typeface="+mn-lt"/>
              </a:rPr>
              <a:t>Community Health Worker Scope of Work</a:t>
            </a:r>
            <a:endParaRPr lang="en-US" sz="3600" b="1" dirty="0">
              <a:latin typeface="+mn-lt"/>
            </a:endParaRPr>
          </a:p>
        </p:txBody>
      </p:sp>
    </p:spTree>
    <p:extLst>
      <p:ext uri="{BB962C8B-B14F-4D97-AF65-F5344CB8AC3E}">
        <p14:creationId xmlns:p14="http://schemas.microsoft.com/office/powerpoint/2010/main" val="2467854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860612" y="1761564"/>
            <a:ext cx="10493188" cy="3589925"/>
          </a:xfrm>
        </p:spPr>
        <p:txBody>
          <a:bodyPr>
            <a:normAutofit fontScale="92500" lnSpcReduction="10000"/>
          </a:bodyPr>
          <a:lstStyle/>
          <a:p>
            <a:r>
              <a:rPr lang="en-US" sz="2000" b="1" dirty="0">
                <a:solidFill>
                  <a:schemeClr val="tx1"/>
                </a:solidFill>
              </a:rPr>
              <a:t>Health system navigation and resource coordination, </a:t>
            </a:r>
            <a:r>
              <a:rPr lang="en-US" sz="2000" dirty="0">
                <a:solidFill>
                  <a:schemeClr val="tx1"/>
                </a:solidFill>
              </a:rPr>
              <a:t>including helping a patient find providers to receive a service, helping a patient make an appointment for a service, arranging transportation to a medical appointment, attending an appointment with the patient for a medical service, and helping a patient find other relevant community resources such as a support group.</a:t>
            </a:r>
          </a:p>
          <a:p>
            <a:r>
              <a:rPr lang="en-US" sz="2000" b="1" dirty="0">
                <a:solidFill>
                  <a:schemeClr val="tx1"/>
                </a:solidFill>
              </a:rPr>
              <a:t>Health promotion and coaching, </a:t>
            </a:r>
            <a:r>
              <a:rPr lang="en-US" sz="2000" dirty="0">
                <a:solidFill>
                  <a:schemeClr val="tx1"/>
                </a:solidFill>
              </a:rPr>
              <a:t>including providing information or education to patients that makes positive contributions to their health status, such as cessation of tobacco use, reduction in the misuse of alcohol or drugs, improvement in nutrition, improvement of physical fitness, family planning, control of stress, pregnancy and infant care including prevention of fetal alcohol syndrome.</a:t>
            </a:r>
          </a:p>
          <a:p>
            <a:r>
              <a:rPr lang="en-US" sz="2000" b="1" dirty="0">
                <a:solidFill>
                  <a:schemeClr val="tx1"/>
                </a:solidFill>
              </a:rPr>
              <a:t>Health education to teach or promote methods and measures that have been proven effective in avoiding illness and/or lessening its effects, </a:t>
            </a:r>
            <a:r>
              <a:rPr lang="en-US" sz="2000" dirty="0">
                <a:solidFill>
                  <a:schemeClr val="tx1"/>
                </a:solidFill>
              </a:rPr>
              <a:t>such as immunizations, control of high blood pressure, control of sexually transmittable disease, prevention and control of diabetes, control of toxic agents, occupational safety and health, and accident prevention. The content of the education must be consistent with established or recognized healthcare standards.</a:t>
            </a:r>
          </a:p>
          <a:p>
            <a:endParaRPr lang="en-US" sz="2000"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860612" y="526303"/>
            <a:ext cx="10493188"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CHW Scope of Work</a:t>
            </a:r>
            <a:br>
              <a:rPr lang="en-US" sz="3200" b="1" dirty="0">
                <a:latin typeface="+mn-lt"/>
              </a:rPr>
            </a:br>
            <a:r>
              <a:rPr lang="en-US" sz="3600" b="1" dirty="0">
                <a:latin typeface="+mn-lt"/>
              </a:rPr>
              <a:t>South Dakota-specific</a:t>
            </a:r>
            <a:r>
              <a:rPr lang="en-US" sz="3600" b="1" baseline="30000" dirty="0">
                <a:latin typeface="+mn-lt"/>
              </a:rPr>
              <a:t>2</a:t>
            </a:r>
          </a:p>
        </p:txBody>
      </p:sp>
    </p:spTree>
    <p:extLst>
      <p:ext uri="{BB962C8B-B14F-4D97-AF65-F5344CB8AC3E}">
        <p14:creationId xmlns:p14="http://schemas.microsoft.com/office/powerpoint/2010/main" val="3780410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4"/>
            <a:ext cx="8691284" cy="4303059"/>
          </a:xfrm>
        </p:spPr>
        <p:txBody>
          <a:bodyPr numCol="2">
            <a:normAutofit/>
          </a:bodyPr>
          <a:lstStyle/>
          <a:p>
            <a:pPr marL="342900" indent="-342900">
              <a:buFont typeface="Arial" panose="020B0604020202020204" pitchFamily="34" charset="0"/>
              <a:buChar char="•"/>
            </a:pPr>
            <a:r>
              <a:rPr lang="en-US" b="1" dirty="0">
                <a:solidFill>
                  <a:schemeClr val="tx1"/>
                </a:solidFill>
              </a:rPr>
              <a:t>Asthma</a:t>
            </a:r>
          </a:p>
          <a:p>
            <a:pPr marL="342900" indent="-342900">
              <a:buFont typeface="Arial" panose="020B0604020202020204" pitchFamily="34" charset="0"/>
              <a:buChar char="•"/>
            </a:pPr>
            <a:r>
              <a:rPr lang="en-US" b="1" dirty="0">
                <a:solidFill>
                  <a:schemeClr val="tx1"/>
                </a:solidFill>
              </a:rPr>
              <a:t>Cancer</a:t>
            </a:r>
          </a:p>
          <a:p>
            <a:pPr marL="342900" indent="-342900">
              <a:buFont typeface="Arial" panose="020B0604020202020204" pitchFamily="34" charset="0"/>
              <a:buChar char="•"/>
            </a:pPr>
            <a:r>
              <a:rPr lang="en-US" b="1" dirty="0">
                <a:solidFill>
                  <a:schemeClr val="tx1"/>
                </a:solidFill>
              </a:rPr>
              <a:t>COPD</a:t>
            </a:r>
          </a:p>
          <a:p>
            <a:pPr marL="342900" indent="-342900">
              <a:buFont typeface="Arial" panose="020B0604020202020204" pitchFamily="34" charset="0"/>
              <a:buChar char="•"/>
            </a:pPr>
            <a:r>
              <a:rPr lang="en-US" b="1" dirty="0">
                <a:solidFill>
                  <a:schemeClr val="tx1"/>
                </a:solidFill>
              </a:rPr>
              <a:t>Depression</a:t>
            </a:r>
          </a:p>
          <a:p>
            <a:pPr marL="342900" indent="-342900">
              <a:buFont typeface="Arial" panose="020B0604020202020204" pitchFamily="34" charset="0"/>
              <a:buChar char="•"/>
            </a:pPr>
            <a:r>
              <a:rPr lang="en-US" b="1" dirty="0">
                <a:solidFill>
                  <a:schemeClr val="tx1"/>
                </a:solidFill>
              </a:rPr>
              <a:t>Diabetes</a:t>
            </a:r>
          </a:p>
          <a:p>
            <a:pPr marL="342900" indent="-342900">
              <a:buFont typeface="Arial" panose="020B0604020202020204" pitchFamily="34" charset="0"/>
              <a:buChar char="•"/>
            </a:pPr>
            <a:r>
              <a:rPr lang="en-US" b="1" dirty="0">
                <a:solidFill>
                  <a:schemeClr val="tx1"/>
                </a:solidFill>
              </a:rPr>
              <a:t>Heart Disease</a:t>
            </a:r>
          </a:p>
          <a:p>
            <a:pPr marL="342900" indent="-342900">
              <a:buFont typeface="Arial" panose="020B0604020202020204" pitchFamily="34" charset="0"/>
              <a:buChar char="•"/>
            </a:pPr>
            <a:r>
              <a:rPr lang="en-US" b="1" dirty="0">
                <a:solidFill>
                  <a:schemeClr val="tx1"/>
                </a:solidFill>
              </a:rPr>
              <a:t>High Blood Pressure</a:t>
            </a:r>
          </a:p>
          <a:p>
            <a:pPr marL="342900" indent="-342900">
              <a:buFont typeface="Arial" panose="020B0604020202020204" pitchFamily="34" charset="0"/>
              <a:buChar char="•"/>
            </a:pPr>
            <a:r>
              <a:rPr lang="en-US" b="1" dirty="0">
                <a:solidFill>
                  <a:schemeClr val="tx1"/>
                </a:solidFill>
              </a:rPr>
              <a:t>High Cholesterol</a:t>
            </a:r>
          </a:p>
          <a:p>
            <a:pPr marL="342900" indent="-342900">
              <a:buFont typeface="Arial" panose="020B0604020202020204" pitchFamily="34" charset="0"/>
              <a:buChar char="•"/>
            </a:pPr>
            <a:r>
              <a:rPr lang="en-US" b="1" dirty="0">
                <a:solidFill>
                  <a:schemeClr val="tx1"/>
                </a:solidFill>
              </a:rPr>
              <a:t>Mental Health Conditions</a:t>
            </a:r>
          </a:p>
          <a:p>
            <a:pPr marL="342900" indent="-342900">
              <a:buFont typeface="Arial" panose="020B0604020202020204" pitchFamily="34" charset="0"/>
              <a:buChar char="•"/>
            </a:pPr>
            <a:r>
              <a:rPr lang="en-US" b="1" dirty="0">
                <a:solidFill>
                  <a:schemeClr val="tx1"/>
                </a:solidFill>
              </a:rPr>
              <a:t>Obesity</a:t>
            </a:r>
          </a:p>
          <a:p>
            <a:pPr marL="342900" indent="-342900">
              <a:buFont typeface="Arial" panose="020B0604020202020204" pitchFamily="34" charset="0"/>
              <a:buChar char="•"/>
            </a:pPr>
            <a:r>
              <a:rPr lang="en-US" b="1" dirty="0">
                <a:solidFill>
                  <a:schemeClr val="tx1"/>
                </a:solidFill>
              </a:rPr>
              <a:t>Musculoskeletal and neck/back disorders</a:t>
            </a:r>
          </a:p>
          <a:p>
            <a:pPr marL="342900" indent="-342900">
              <a:buFont typeface="Arial" panose="020B0604020202020204" pitchFamily="34" charset="0"/>
              <a:buChar char="•"/>
            </a:pPr>
            <a:r>
              <a:rPr lang="en-US" b="1" dirty="0">
                <a:solidFill>
                  <a:schemeClr val="tx1"/>
                </a:solidFill>
              </a:rPr>
              <a:t>Prediabetes</a:t>
            </a:r>
          </a:p>
          <a:p>
            <a:pPr marL="342900" indent="-342900">
              <a:buFont typeface="Arial" panose="020B0604020202020204" pitchFamily="34" charset="0"/>
              <a:buChar char="•"/>
            </a:pPr>
            <a:r>
              <a:rPr lang="en-US" b="1" dirty="0">
                <a:solidFill>
                  <a:schemeClr val="tx1"/>
                </a:solidFill>
              </a:rPr>
              <a:t>High Risk Pregnancy</a:t>
            </a:r>
          </a:p>
          <a:p>
            <a:pPr marL="342900" indent="-342900">
              <a:buFont typeface="Arial" panose="020B0604020202020204" pitchFamily="34" charset="0"/>
              <a:buChar char="•"/>
            </a:pPr>
            <a:r>
              <a:rPr lang="en-US" b="1" dirty="0">
                <a:solidFill>
                  <a:schemeClr val="tx1"/>
                </a:solidFill>
              </a:rPr>
              <a:t>Substance Use Disorder</a:t>
            </a:r>
          </a:p>
          <a:p>
            <a:pPr marL="342900" indent="-342900">
              <a:buFont typeface="Arial" panose="020B0604020202020204" pitchFamily="34" charset="0"/>
              <a:buChar char="•"/>
            </a:pPr>
            <a:r>
              <a:rPr lang="en-US" b="1" dirty="0">
                <a:solidFill>
                  <a:schemeClr val="tx1"/>
                </a:solidFill>
              </a:rPr>
              <a:t>Tobacco use</a:t>
            </a:r>
          </a:p>
          <a:p>
            <a:pPr marL="342900" indent="-342900">
              <a:buFont typeface="Arial" panose="020B0604020202020204" pitchFamily="34" charset="0"/>
              <a:buChar char="•"/>
            </a:pPr>
            <a:r>
              <a:rPr lang="en-US" b="1" dirty="0">
                <a:solidFill>
                  <a:schemeClr val="tx1"/>
                </a:solidFill>
              </a:rPr>
              <a:t>Use of multiple medications (6 or more classes of drugs)</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Qualifying Conditions</a:t>
            </a:r>
            <a:br>
              <a:rPr lang="en-US" sz="3200" b="1" dirty="0">
                <a:latin typeface="+mn-lt"/>
              </a:rPr>
            </a:br>
            <a:r>
              <a:rPr lang="en-US" sz="3600" b="1" dirty="0">
                <a:latin typeface="+mn-lt"/>
              </a:rPr>
              <a:t>For SD DSS Medicaid CHW Services</a:t>
            </a:r>
            <a:r>
              <a:rPr lang="en-US" sz="3600" b="1" baseline="30000" dirty="0">
                <a:latin typeface="+mn-lt"/>
              </a:rPr>
              <a:t>2</a:t>
            </a:r>
          </a:p>
        </p:txBody>
      </p:sp>
    </p:spTree>
    <p:extLst>
      <p:ext uri="{BB962C8B-B14F-4D97-AF65-F5344CB8AC3E}">
        <p14:creationId xmlns:p14="http://schemas.microsoft.com/office/powerpoint/2010/main" val="878408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6" y="1761564"/>
            <a:ext cx="8691284" cy="4303059"/>
          </a:xfrm>
        </p:spPr>
        <p:txBody>
          <a:bodyPr numCol="1">
            <a:normAutofit/>
          </a:bodyPr>
          <a:lstStyle/>
          <a:p>
            <a:pPr marL="342900" indent="-342900">
              <a:buFont typeface="Arial" panose="020B0604020202020204" pitchFamily="34" charset="0"/>
              <a:buChar char="•"/>
            </a:pPr>
            <a:r>
              <a:rPr lang="en-US" sz="2800" b="1" dirty="0">
                <a:solidFill>
                  <a:schemeClr val="tx1"/>
                </a:solidFill>
              </a:rPr>
              <a:t>Geographic distance from health services </a:t>
            </a:r>
            <a:r>
              <a:rPr lang="en-US" sz="2800" dirty="0">
                <a:solidFill>
                  <a:schemeClr val="tx1"/>
                </a:solidFill>
              </a:rPr>
              <a:t>results in inability to attend medical appointment or pick-up prescriptions; or</a:t>
            </a:r>
          </a:p>
          <a:p>
            <a:pPr marL="342900" indent="-342900">
              <a:buFont typeface="Arial" panose="020B0604020202020204" pitchFamily="34" charset="0"/>
              <a:buChar char="•"/>
            </a:pPr>
            <a:r>
              <a:rPr lang="en-US" sz="2800" b="1" dirty="0">
                <a:solidFill>
                  <a:schemeClr val="tx1"/>
                </a:solidFill>
              </a:rPr>
              <a:t>Lack of phone </a:t>
            </a:r>
            <a:r>
              <a:rPr lang="en-US" sz="2800" dirty="0">
                <a:solidFill>
                  <a:schemeClr val="tx1"/>
                </a:solidFill>
              </a:rPr>
              <a:t>results in the individual going to the emergency department instead of scheduling a medical appointment; or</a:t>
            </a:r>
          </a:p>
          <a:p>
            <a:pPr marL="342900" indent="-342900">
              <a:buFont typeface="Arial" panose="020B0604020202020204" pitchFamily="34" charset="0"/>
              <a:buChar char="•"/>
            </a:pPr>
            <a:r>
              <a:rPr lang="en-US" sz="2800" b="1" dirty="0">
                <a:solidFill>
                  <a:schemeClr val="tx1"/>
                </a:solidFill>
              </a:rPr>
              <a:t>Cultural/language communication barriers </a:t>
            </a:r>
            <a:r>
              <a:rPr lang="en-US" sz="2800" dirty="0">
                <a:solidFill>
                  <a:schemeClr val="tx1"/>
                </a:solidFill>
              </a:rPr>
              <a:t>results in the individual not following a medical professional’s recommendation.</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Qualifying Barriers</a:t>
            </a:r>
            <a:br>
              <a:rPr lang="en-US" sz="3200" b="1" dirty="0">
                <a:latin typeface="+mn-lt"/>
              </a:rPr>
            </a:br>
            <a:r>
              <a:rPr lang="en-US" sz="3600" b="1" dirty="0">
                <a:latin typeface="+mn-lt"/>
              </a:rPr>
              <a:t>For SD DSS Medicaid CHW Services</a:t>
            </a:r>
            <a:r>
              <a:rPr lang="en-US" sz="3600" b="1" baseline="30000" dirty="0">
                <a:latin typeface="+mn-lt"/>
              </a:rPr>
              <a:t>2</a:t>
            </a:r>
          </a:p>
        </p:txBody>
      </p:sp>
    </p:spTree>
    <p:extLst>
      <p:ext uri="{BB962C8B-B14F-4D97-AF65-F5344CB8AC3E}">
        <p14:creationId xmlns:p14="http://schemas.microsoft.com/office/powerpoint/2010/main" val="319608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860612" y="1761564"/>
            <a:ext cx="10493188" cy="3589925"/>
          </a:xfrm>
        </p:spPr>
        <p:txBody>
          <a:bodyPr>
            <a:normAutofit fontScale="92500" lnSpcReduction="10000"/>
          </a:bodyPr>
          <a:lstStyle/>
          <a:p>
            <a:r>
              <a:rPr lang="en-US" sz="2000" b="1" dirty="0">
                <a:solidFill>
                  <a:schemeClr val="tx1"/>
                </a:solidFill>
              </a:rPr>
              <a:t>Health system navigation and resource coordination, </a:t>
            </a:r>
            <a:r>
              <a:rPr lang="en-US" sz="2000" dirty="0">
                <a:solidFill>
                  <a:schemeClr val="tx1"/>
                </a:solidFill>
              </a:rPr>
              <a:t>including helping a recipient find Medicaid providers to receive a covered service, helping a recipient make an appointment for a Medicaid covered service, arranging transportation to a medical appointment, attending an appointment with the recipient for a covered medical service, and helping a recipient find other relevant community resources such as support groups.</a:t>
            </a:r>
          </a:p>
          <a:p>
            <a:r>
              <a:rPr lang="en-US" sz="2000" b="1" dirty="0">
                <a:solidFill>
                  <a:schemeClr val="tx1"/>
                </a:solidFill>
              </a:rPr>
              <a:t>Health promotion and coaching, </a:t>
            </a:r>
            <a:r>
              <a:rPr lang="en-US" sz="2000" dirty="0">
                <a:solidFill>
                  <a:schemeClr val="tx1"/>
                </a:solidFill>
              </a:rPr>
              <a:t>including providing information or education to recipients that makes positive contributions to their health status, such as cessation of tobacco use, reduction in the misuse of alcohol or drugs, improvement in nutrition, improvement of physical fitness, family planning, control of stress, pregnancy and infant care including prevention of fetal alcohol syndrome.</a:t>
            </a:r>
          </a:p>
          <a:p>
            <a:r>
              <a:rPr lang="en-US" sz="2000" b="1" dirty="0">
                <a:solidFill>
                  <a:schemeClr val="tx1"/>
                </a:solidFill>
              </a:rPr>
              <a:t>Health education to teach or promote methods and measures that have been proven effective in avoiding illness and/or lessening its effects, </a:t>
            </a:r>
            <a:r>
              <a:rPr lang="en-US" sz="2000" dirty="0">
                <a:solidFill>
                  <a:schemeClr val="tx1"/>
                </a:solidFill>
              </a:rPr>
              <a:t>such as immunizations, control of high blood pressure, control of sexually transmittable disease, prevention and control of diabetes, control of toxic agents, occupational safety and health, and accident prevention. The content of the education must be consistent with established or recognized healthcare standards.</a:t>
            </a:r>
          </a:p>
          <a:p>
            <a:endParaRPr lang="en-US" sz="2000"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860612" y="526303"/>
            <a:ext cx="10493188"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CHW Scope of Work</a:t>
            </a:r>
            <a:br>
              <a:rPr lang="en-US" sz="3200" b="1" dirty="0">
                <a:latin typeface="+mn-lt"/>
              </a:rPr>
            </a:br>
            <a:r>
              <a:rPr lang="en-US" sz="3600" b="1" dirty="0">
                <a:latin typeface="+mn-lt"/>
              </a:rPr>
              <a:t>Medicaid-specific</a:t>
            </a:r>
            <a:r>
              <a:rPr lang="en-US" sz="3600" b="1" baseline="30000" dirty="0">
                <a:latin typeface="+mn-lt"/>
              </a:rPr>
              <a:t>2</a:t>
            </a:r>
          </a:p>
        </p:txBody>
      </p:sp>
    </p:spTree>
    <p:extLst>
      <p:ext uri="{BB962C8B-B14F-4D97-AF65-F5344CB8AC3E}">
        <p14:creationId xmlns:p14="http://schemas.microsoft.com/office/powerpoint/2010/main" val="3838512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6938682" y="1761564"/>
            <a:ext cx="4415118" cy="4303059"/>
          </a:xfrm>
        </p:spPr>
        <p:txBody>
          <a:bodyPr>
            <a:normAutofit/>
          </a:bodyPr>
          <a:lstStyle/>
          <a:p>
            <a:pPr marL="342900" indent="-342900">
              <a:buFont typeface="Arial" panose="020B0604020202020204" pitchFamily="34" charset="0"/>
              <a:buChar char="•"/>
            </a:pPr>
            <a:r>
              <a:rPr lang="en-US" sz="2000" b="1" dirty="0">
                <a:solidFill>
                  <a:schemeClr val="tx1"/>
                </a:solidFill>
              </a:rPr>
              <a:t>CHW Services are provided in units. </a:t>
            </a:r>
          </a:p>
          <a:p>
            <a:pPr marL="800100" lvl="1" indent="-342900">
              <a:buFont typeface="Arial" panose="020B0604020202020204" pitchFamily="34" charset="0"/>
              <a:buChar char="•"/>
            </a:pPr>
            <a:r>
              <a:rPr lang="en-US" sz="1600" b="1" dirty="0">
                <a:solidFill>
                  <a:schemeClr val="tx1"/>
                </a:solidFill>
              </a:rPr>
              <a:t>1 Unit = 30 Minutes </a:t>
            </a:r>
            <a:r>
              <a:rPr lang="en-US" sz="1600" dirty="0">
                <a:solidFill>
                  <a:schemeClr val="tx1"/>
                </a:solidFill>
              </a:rPr>
              <a:t>(16 - 45 minutes of service)</a:t>
            </a:r>
          </a:p>
          <a:p>
            <a:pPr marL="800100" lvl="1" indent="-342900">
              <a:buFont typeface="Arial" panose="020B0604020202020204" pitchFamily="34" charset="0"/>
              <a:buChar char="•"/>
            </a:pPr>
            <a:r>
              <a:rPr lang="en-US" sz="1600" b="1" dirty="0">
                <a:solidFill>
                  <a:schemeClr val="tx1"/>
                </a:solidFill>
              </a:rPr>
              <a:t>2 Units = 60 Minutes </a:t>
            </a:r>
            <a:r>
              <a:rPr lang="en-US" sz="1600" dirty="0">
                <a:solidFill>
                  <a:schemeClr val="tx1"/>
                </a:solidFill>
              </a:rPr>
              <a:t>(46 or more minutes of service</a:t>
            </a:r>
          </a:p>
          <a:p>
            <a:pPr marL="1257300" lvl="2" indent="-342900">
              <a:buFont typeface="Arial" panose="020B0604020202020204" pitchFamily="34" charset="0"/>
              <a:buChar char="•"/>
            </a:pPr>
            <a:r>
              <a:rPr lang="en-US" sz="1400" dirty="0">
                <a:solidFill>
                  <a:schemeClr val="tx1"/>
                </a:solidFill>
              </a:rPr>
              <a:t>$41.78 per hour</a:t>
            </a:r>
          </a:p>
          <a:p>
            <a:pPr marL="342900" indent="-342900">
              <a:buFont typeface="Arial" panose="020B0604020202020204" pitchFamily="34" charset="0"/>
              <a:buChar char="•"/>
            </a:pPr>
            <a:r>
              <a:rPr lang="en-US" sz="2000" b="1" dirty="0">
                <a:solidFill>
                  <a:schemeClr val="tx1"/>
                </a:solidFill>
              </a:rPr>
              <a:t>Limitations</a:t>
            </a:r>
            <a:endParaRPr lang="en-US" sz="2000" dirty="0">
              <a:solidFill>
                <a:schemeClr val="tx1"/>
              </a:solidFill>
            </a:endParaRPr>
          </a:p>
          <a:p>
            <a:pPr marL="800100" lvl="1" indent="-342900">
              <a:buFont typeface="Arial" panose="020B0604020202020204" pitchFamily="34" charset="0"/>
              <a:buChar char="•"/>
            </a:pPr>
            <a:r>
              <a:rPr lang="en-US" sz="1800" dirty="0">
                <a:solidFill>
                  <a:schemeClr val="tx1"/>
                </a:solidFill>
              </a:rPr>
              <a:t>Limit 2 Units of service per day</a:t>
            </a:r>
          </a:p>
          <a:p>
            <a:pPr marL="800100" lvl="1" indent="-342900">
              <a:buFont typeface="Arial" panose="020B0604020202020204" pitchFamily="34" charset="0"/>
              <a:buChar char="•"/>
            </a:pPr>
            <a:r>
              <a:rPr lang="en-US" sz="1800" dirty="0">
                <a:solidFill>
                  <a:schemeClr val="tx1"/>
                </a:solidFill>
              </a:rPr>
              <a:t>104 Units of service per year</a:t>
            </a:r>
            <a:endParaRPr lang="en-US" dirty="0">
              <a:solidFill>
                <a:schemeClr val="tx1"/>
              </a:solidFill>
            </a:endParaRP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6938681" y="526303"/>
            <a:ext cx="5083430" cy="1022257"/>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Reimbursement Rates</a:t>
            </a:r>
            <a:endParaRPr lang="en-US" sz="3600" b="1" dirty="0">
              <a:latin typeface="+mn-lt"/>
            </a:endParaRPr>
          </a:p>
        </p:txBody>
      </p:sp>
      <p:graphicFrame>
        <p:nvGraphicFramePr>
          <p:cNvPr id="2" name="Table 1">
            <a:extLst>
              <a:ext uri="{FF2B5EF4-FFF2-40B4-BE49-F238E27FC236}">
                <a16:creationId xmlns:a16="http://schemas.microsoft.com/office/drawing/2014/main" id="{832E9062-DD7C-4383-9B83-A32149B1D1F1}"/>
              </a:ext>
            </a:extLst>
          </p:cNvPr>
          <p:cNvGraphicFramePr>
            <a:graphicFrameLocks noGrp="1"/>
          </p:cNvGraphicFramePr>
          <p:nvPr>
            <p:extLst>
              <p:ext uri="{D42A27DB-BD31-4B8C-83A1-F6EECF244321}">
                <p14:modId xmlns:p14="http://schemas.microsoft.com/office/powerpoint/2010/main" val="3509833392"/>
              </p:ext>
            </p:extLst>
          </p:nvPr>
        </p:nvGraphicFramePr>
        <p:xfrm>
          <a:off x="838200" y="1037431"/>
          <a:ext cx="4198495" cy="4179148"/>
        </p:xfrm>
        <a:graphic>
          <a:graphicData uri="http://schemas.openxmlformats.org/drawingml/2006/table">
            <a:tbl>
              <a:tblPr firstRow="1" firstCol="1" bandRow="1">
                <a:tableStyleId>{5C22544A-7EE6-4342-B048-85BDC9FD1C3A}</a:tableStyleId>
              </a:tblPr>
              <a:tblGrid>
                <a:gridCol w="1399239">
                  <a:extLst>
                    <a:ext uri="{9D8B030D-6E8A-4147-A177-3AD203B41FA5}">
                      <a16:colId xmlns:a16="http://schemas.microsoft.com/office/drawing/2014/main" val="1185594165"/>
                    </a:ext>
                  </a:extLst>
                </a:gridCol>
                <a:gridCol w="1399628">
                  <a:extLst>
                    <a:ext uri="{9D8B030D-6E8A-4147-A177-3AD203B41FA5}">
                      <a16:colId xmlns:a16="http://schemas.microsoft.com/office/drawing/2014/main" val="446095662"/>
                    </a:ext>
                  </a:extLst>
                </a:gridCol>
                <a:gridCol w="1399628">
                  <a:extLst>
                    <a:ext uri="{9D8B030D-6E8A-4147-A177-3AD203B41FA5}">
                      <a16:colId xmlns:a16="http://schemas.microsoft.com/office/drawing/2014/main" val="1495268523"/>
                    </a:ext>
                  </a:extLst>
                </a:gridCol>
              </a:tblGrid>
              <a:tr h="1044787">
                <a:tc>
                  <a:txBody>
                    <a:bodyPr/>
                    <a:lstStyle/>
                    <a:p>
                      <a:pPr marL="0" marR="0">
                        <a:lnSpc>
                          <a:spcPct val="115000"/>
                        </a:lnSpc>
                        <a:spcBef>
                          <a:spcPts val="0"/>
                        </a:spcBef>
                        <a:spcAft>
                          <a:spcPts val="0"/>
                        </a:spcAft>
                      </a:pPr>
                      <a:r>
                        <a:rPr lang="en-US" sz="2000">
                          <a:effectLst/>
                        </a:rPr>
                        <a:t>CPT Code</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tc>
                  <a:txBody>
                    <a:bodyPr/>
                    <a:lstStyle/>
                    <a:p>
                      <a:pPr marL="0" marR="0">
                        <a:lnSpc>
                          <a:spcPct val="115000"/>
                        </a:lnSpc>
                        <a:spcBef>
                          <a:spcPts val="0"/>
                        </a:spcBef>
                        <a:spcAft>
                          <a:spcPts val="0"/>
                        </a:spcAft>
                      </a:pPr>
                      <a:r>
                        <a:rPr lang="en-US" sz="2000" dirty="0">
                          <a:effectLst/>
                        </a:rPr>
                        <a:t>Rate*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tc>
                  <a:txBody>
                    <a:bodyPr/>
                    <a:lstStyle/>
                    <a:p>
                      <a:pPr marL="0" marR="0">
                        <a:lnSpc>
                          <a:spcPct val="115000"/>
                        </a:lnSpc>
                        <a:spcBef>
                          <a:spcPts val="0"/>
                        </a:spcBef>
                        <a:spcAft>
                          <a:spcPts val="0"/>
                        </a:spcAft>
                      </a:pPr>
                      <a:r>
                        <a:rPr lang="en-US" sz="2000" dirty="0">
                          <a:effectLst/>
                        </a:rPr>
                        <a:t>Service Type</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extLst>
                  <a:ext uri="{0D108BD9-81ED-4DB2-BD59-A6C34878D82A}">
                    <a16:rowId xmlns:a16="http://schemas.microsoft.com/office/drawing/2014/main" val="1939628188"/>
                  </a:ext>
                </a:extLst>
              </a:tr>
              <a:tr h="1044787">
                <a:tc>
                  <a:txBody>
                    <a:bodyPr/>
                    <a:lstStyle/>
                    <a:p>
                      <a:pPr marL="0" marR="0">
                        <a:lnSpc>
                          <a:spcPct val="115000"/>
                        </a:lnSpc>
                        <a:spcBef>
                          <a:spcPts val="0"/>
                        </a:spcBef>
                        <a:spcAft>
                          <a:spcPts val="0"/>
                        </a:spcAft>
                      </a:pPr>
                      <a:r>
                        <a:rPr lang="en-US" sz="2000">
                          <a:effectLst/>
                        </a:rPr>
                        <a:t>98960</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$20.89</a:t>
                      </a: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tc>
                  <a:txBody>
                    <a:bodyPr/>
                    <a:lstStyle/>
                    <a:p>
                      <a:pPr marL="0" marR="0">
                        <a:lnSpc>
                          <a:spcPct val="115000"/>
                        </a:lnSpc>
                        <a:spcBef>
                          <a:spcPts val="0"/>
                        </a:spcBef>
                        <a:spcAft>
                          <a:spcPts val="0"/>
                        </a:spcAft>
                      </a:pPr>
                      <a:r>
                        <a:rPr lang="en-US" sz="2000" dirty="0">
                          <a:effectLst/>
                        </a:rPr>
                        <a:t>1 patient, 1 unit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extLst>
                  <a:ext uri="{0D108BD9-81ED-4DB2-BD59-A6C34878D82A}">
                    <a16:rowId xmlns:a16="http://schemas.microsoft.com/office/drawing/2014/main" val="1938831434"/>
                  </a:ext>
                </a:extLst>
              </a:tr>
              <a:tr h="1044787">
                <a:tc>
                  <a:txBody>
                    <a:bodyPr/>
                    <a:lstStyle/>
                    <a:p>
                      <a:pPr marL="0" marR="0">
                        <a:lnSpc>
                          <a:spcPct val="115000"/>
                        </a:lnSpc>
                        <a:spcBef>
                          <a:spcPts val="0"/>
                        </a:spcBef>
                        <a:spcAft>
                          <a:spcPts val="0"/>
                        </a:spcAft>
                      </a:pPr>
                      <a:r>
                        <a:rPr lang="en-US" sz="2000">
                          <a:effectLst/>
                        </a:rPr>
                        <a:t>98961</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$10.44</a:t>
                      </a: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tc>
                  <a:txBody>
                    <a:bodyPr/>
                    <a:lstStyle/>
                    <a:p>
                      <a:pPr marL="0" marR="0">
                        <a:lnSpc>
                          <a:spcPct val="115000"/>
                        </a:lnSpc>
                        <a:spcBef>
                          <a:spcPts val="0"/>
                        </a:spcBef>
                        <a:spcAft>
                          <a:spcPts val="0"/>
                        </a:spcAft>
                      </a:pPr>
                      <a:r>
                        <a:rPr lang="en-US" sz="2000" dirty="0">
                          <a:effectLst/>
                        </a:rPr>
                        <a:t>2-4 patients, 1 unit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extLst>
                  <a:ext uri="{0D108BD9-81ED-4DB2-BD59-A6C34878D82A}">
                    <a16:rowId xmlns:a16="http://schemas.microsoft.com/office/drawing/2014/main" val="3000623225"/>
                  </a:ext>
                </a:extLst>
              </a:tr>
              <a:tr h="1044787">
                <a:tc>
                  <a:txBody>
                    <a:bodyPr/>
                    <a:lstStyle/>
                    <a:p>
                      <a:pPr marL="0" marR="0">
                        <a:lnSpc>
                          <a:spcPct val="115000"/>
                        </a:lnSpc>
                        <a:spcBef>
                          <a:spcPts val="0"/>
                        </a:spcBef>
                        <a:spcAft>
                          <a:spcPts val="0"/>
                        </a:spcAft>
                      </a:pPr>
                      <a:r>
                        <a:rPr lang="en-US" sz="2000">
                          <a:effectLst/>
                        </a:rPr>
                        <a:t>98962</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rgbClr val="83A291"/>
                    </a:solidFill>
                  </a:tcPr>
                </a:tc>
                <a:tc>
                  <a:txBody>
                    <a:bodyPr/>
                    <a:lstStyle/>
                    <a:p>
                      <a:pPr marL="0" marR="0">
                        <a:lnSpc>
                          <a:spcPct val="115000"/>
                        </a:lnSpc>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$7.31</a:t>
                      </a: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tc>
                  <a:txBody>
                    <a:bodyPr/>
                    <a:lstStyle/>
                    <a:p>
                      <a:pPr marL="0" marR="0">
                        <a:lnSpc>
                          <a:spcPct val="115000"/>
                        </a:lnSpc>
                        <a:spcBef>
                          <a:spcPts val="0"/>
                        </a:spcBef>
                        <a:spcAft>
                          <a:spcPts val="0"/>
                        </a:spcAft>
                      </a:pPr>
                      <a:r>
                        <a:rPr lang="en-US" sz="2000" dirty="0">
                          <a:effectLst/>
                        </a:rPr>
                        <a:t>5-8 patients, 1 unit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gradFill flip="none" rotWithShape="1">
                      <a:gsLst>
                        <a:gs pos="0">
                          <a:srgbClr val="83A291">
                            <a:tint val="66000"/>
                            <a:satMod val="160000"/>
                          </a:srgbClr>
                        </a:gs>
                        <a:gs pos="50000">
                          <a:srgbClr val="83A291">
                            <a:tint val="44500"/>
                            <a:satMod val="160000"/>
                          </a:srgbClr>
                        </a:gs>
                        <a:gs pos="100000">
                          <a:srgbClr val="83A291">
                            <a:tint val="23500"/>
                            <a:satMod val="160000"/>
                          </a:srgbClr>
                        </a:gs>
                      </a:gsLst>
                      <a:lin ang="2700000" scaled="1"/>
                      <a:tileRect/>
                    </a:gradFill>
                  </a:tcPr>
                </a:tc>
                <a:extLst>
                  <a:ext uri="{0D108BD9-81ED-4DB2-BD59-A6C34878D82A}">
                    <a16:rowId xmlns:a16="http://schemas.microsoft.com/office/drawing/2014/main" val="98341709"/>
                  </a:ext>
                </a:extLst>
              </a:tr>
            </a:tbl>
          </a:graphicData>
        </a:graphic>
      </p:graphicFrame>
      <p:sp>
        <p:nvSpPr>
          <p:cNvPr id="5" name="TextBox 4">
            <a:extLst>
              <a:ext uri="{FF2B5EF4-FFF2-40B4-BE49-F238E27FC236}">
                <a16:creationId xmlns:a16="http://schemas.microsoft.com/office/drawing/2014/main" id="{96197AA1-98DA-45DC-BF0C-325197F03D78}"/>
              </a:ext>
            </a:extLst>
          </p:cNvPr>
          <p:cNvSpPr txBox="1"/>
          <p:nvPr/>
        </p:nvSpPr>
        <p:spPr>
          <a:xfrm>
            <a:off x="3073253" y="5451237"/>
            <a:ext cx="2791146" cy="369332"/>
          </a:xfrm>
          <a:prstGeom prst="rect">
            <a:avLst/>
          </a:prstGeom>
          <a:noFill/>
          <a:ln>
            <a:noFill/>
          </a:ln>
        </p:spPr>
        <p:txBody>
          <a:bodyPr wrap="square" rtlCol="0">
            <a:spAutoFit/>
          </a:bodyPr>
          <a:lstStyle/>
          <a:p>
            <a:r>
              <a:rPr lang="en-US" dirty="0">
                <a:solidFill>
                  <a:schemeClr val="bg1"/>
                </a:solidFill>
              </a:rPr>
              <a:t>*Updated July 1, 2021</a:t>
            </a:r>
          </a:p>
        </p:txBody>
      </p:sp>
    </p:spTree>
    <p:extLst>
      <p:ext uri="{BB962C8B-B14F-4D97-AF65-F5344CB8AC3E}">
        <p14:creationId xmlns:p14="http://schemas.microsoft.com/office/powerpoint/2010/main" val="209369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8CF6F6-9B90-4A13-AB5F-194E9C42F95C}"/>
              </a:ext>
            </a:extLst>
          </p:cNvPr>
          <p:cNvSpPr>
            <a:spLocks noGrp="1"/>
          </p:cNvSpPr>
          <p:nvPr>
            <p:ph type="body" idx="1"/>
          </p:nvPr>
        </p:nvSpPr>
        <p:spPr>
          <a:xfrm>
            <a:off x="2662517" y="1761564"/>
            <a:ext cx="5379194" cy="4303059"/>
          </a:xfrm>
        </p:spPr>
        <p:txBody>
          <a:bodyPr numCol="1">
            <a:normAutofit fontScale="85000" lnSpcReduction="10000"/>
          </a:bodyPr>
          <a:lstStyle/>
          <a:p>
            <a:pPr marL="342900" indent="-342900">
              <a:lnSpc>
                <a:spcPct val="120000"/>
              </a:lnSpc>
              <a:buFont typeface="Arial" panose="020B0604020202020204" pitchFamily="34" charset="0"/>
              <a:buChar char="•"/>
            </a:pPr>
            <a:r>
              <a:rPr lang="en-US" dirty="0">
                <a:solidFill>
                  <a:schemeClr val="tx1"/>
                </a:solidFill>
              </a:rPr>
              <a:t>CHW Services must be provider ordered. </a:t>
            </a:r>
          </a:p>
          <a:p>
            <a:pPr marL="342900" indent="-342900">
              <a:lnSpc>
                <a:spcPct val="120000"/>
              </a:lnSpc>
              <a:buFont typeface="Arial" panose="020B0604020202020204" pitchFamily="34" charset="0"/>
              <a:buChar char="•"/>
            </a:pPr>
            <a:r>
              <a:rPr lang="en-US" dirty="0">
                <a:solidFill>
                  <a:schemeClr val="tx1"/>
                </a:solidFill>
              </a:rPr>
              <a:t>Individual CHWs must be employed and supervised by an enrolled CHW agency. </a:t>
            </a:r>
          </a:p>
          <a:p>
            <a:pPr marL="800100" lvl="1" indent="-342900">
              <a:lnSpc>
                <a:spcPct val="120000"/>
              </a:lnSpc>
              <a:buFont typeface="Arial" panose="020B0604020202020204" pitchFamily="34" charset="0"/>
              <a:buChar char="•"/>
            </a:pPr>
            <a:r>
              <a:rPr lang="en-US" dirty="0">
                <a:solidFill>
                  <a:schemeClr val="tx1"/>
                </a:solidFill>
              </a:rPr>
              <a:t>CHW agencies must complete a supplemental provider agreement addendum and submit their written policies and procedures.</a:t>
            </a:r>
          </a:p>
          <a:p>
            <a:pPr marL="342900" indent="-342900">
              <a:lnSpc>
                <a:spcPct val="120000"/>
              </a:lnSpc>
              <a:buFont typeface="Arial" panose="020B0604020202020204" pitchFamily="34" charset="0"/>
              <a:buChar char="•"/>
            </a:pPr>
            <a:r>
              <a:rPr lang="en-US" dirty="0">
                <a:solidFill>
                  <a:schemeClr val="tx1"/>
                </a:solidFill>
              </a:rPr>
              <a:t>CHWs must have completed training through an approved SD DSS Medicaid CHW training program. </a:t>
            </a:r>
          </a:p>
          <a:p>
            <a:pPr marL="342900" indent="-342900">
              <a:lnSpc>
                <a:spcPct val="120000"/>
              </a:lnSpc>
              <a:buFont typeface="Arial" panose="020B0604020202020204" pitchFamily="34" charset="0"/>
              <a:buChar char="•"/>
            </a:pPr>
            <a:r>
              <a:rPr lang="en-US" dirty="0">
                <a:solidFill>
                  <a:schemeClr val="tx1"/>
                </a:solidFill>
              </a:rPr>
              <a:t>See Billing and Policy Manual for complete information.</a:t>
            </a:r>
          </a:p>
        </p:txBody>
      </p:sp>
      <p:sp>
        <p:nvSpPr>
          <p:cNvPr id="4" name="Title 1">
            <a:extLst>
              <a:ext uri="{FF2B5EF4-FFF2-40B4-BE49-F238E27FC236}">
                <a16:creationId xmlns:a16="http://schemas.microsoft.com/office/drawing/2014/main" id="{632F54CC-6B85-42BC-BEEA-3C0390907700}"/>
              </a:ext>
            </a:extLst>
          </p:cNvPr>
          <p:cNvSpPr txBox="1">
            <a:spLocks/>
          </p:cNvSpPr>
          <p:nvPr/>
        </p:nvSpPr>
        <p:spPr>
          <a:xfrm>
            <a:off x="2662516" y="526303"/>
            <a:ext cx="8691284" cy="1022257"/>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900" b="1" dirty="0">
                <a:solidFill>
                  <a:srgbClr val="27243F"/>
                </a:solidFill>
                <a:latin typeface="+mn-lt"/>
              </a:rPr>
              <a:t>Additional Requirements</a:t>
            </a:r>
            <a:br>
              <a:rPr lang="en-US" sz="3200" b="1" dirty="0">
                <a:latin typeface="+mn-lt"/>
              </a:rPr>
            </a:br>
            <a:r>
              <a:rPr lang="en-US" sz="3600" b="1" dirty="0">
                <a:latin typeface="+mn-lt"/>
              </a:rPr>
              <a:t>SD DSS Medicaid Reimbursement</a:t>
            </a:r>
            <a:endParaRPr lang="en-US" sz="3600" b="1" baseline="30000" dirty="0">
              <a:latin typeface="+mn-lt"/>
            </a:endParaRPr>
          </a:p>
        </p:txBody>
      </p:sp>
      <p:pic>
        <p:nvPicPr>
          <p:cNvPr id="6" name="Picture 5">
            <a:extLst>
              <a:ext uri="{FF2B5EF4-FFF2-40B4-BE49-F238E27FC236}">
                <a16:creationId xmlns:a16="http://schemas.microsoft.com/office/drawing/2014/main" id="{1F9FCB54-6B3D-4FC9-A557-B3A90BD44584}"/>
              </a:ext>
            </a:extLst>
          </p:cNvPr>
          <p:cNvPicPr>
            <a:picLocks noChangeAspect="1"/>
          </p:cNvPicPr>
          <p:nvPr/>
        </p:nvPicPr>
        <p:blipFill>
          <a:blip r:embed="rId4"/>
          <a:stretch>
            <a:fillRect/>
          </a:stretch>
        </p:blipFill>
        <p:spPr>
          <a:xfrm>
            <a:off x="8041711" y="1761563"/>
            <a:ext cx="3256566" cy="4303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853558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4611</TotalTime>
  <Words>1436</Words>
  <Application>Microsoft Office PowerPoint</Application>
  <PresentationFormat>Widescreen</PresentationFormat>
  <Paragraphs>149</Paragraphs>
  <Slides>20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CHW Reimbursement Model: South Dakota</vt:lpstr>
      <vt:lpstr>PowerPoint Presentation</vt:lpstr>
      <vt:lpstr>Community Health Worker Scope of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 Dakota-Specific CHW Planning and Assessment Toolkit</vt:lpstr>
      <vt:lpstr>PowerPoint Presentation</vt:lpstr>
      <vt:lpstr>PowerPoint Presentation</vt:lpstr>
      <vt:lpstr>CHWSD Financial Support (Coming Soon) CDC COVID-19 Health Disparities Grant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Tiensvold</dc:creator>
  <cp:lastModifiedBy>Ben Tiensvold</cp:lastModifiedBy>
  <cp:revision>116</cp:revision>
  <dcterms:created xsi:type="dcterms:W3CDTF">2020-04-17T14:15:52Z</dcterms:created>
  <dcterms:modified xsi:type="dcterms:W3CDTF">2021-09-16T19:54:39Z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E0DC98D0-DA9F-4F69-9C09-D63253EF86BF</vt:lpwstr>
  </property>
  <property fmtid="{D5CDD505-2E9C-101B-9397-08002B2CF9AE}" pid="3" name="ArticulatePath">
    <vt:lpwstr>CHWs and CHWSD Introduction 2020.04.21 w Reimb</vt:lpwstr>
  </property>
</Properties>
</file>