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5.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7.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notesSlides/notesSlide16.xml" ContentType="application/vnd.openxmlformats-officedocument.presentationml.notesSlide+xml"/>
  <Override PartName="/ppt/charts/chart4.xml" ContentType="application/vnd.openxmlformats-officedocument.drawingml.chart+xml"/>
  <Override PartName="/ppt/notesSlides/notesSlide17.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8.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19.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notesSlides/notesSlide20.xml" ContentType="application/vnd.openxmlformats-officedocument.presentationml.notesSlide+xml"/>
  <Override PartName="/ppt/charts/chart8.xml" ContentType="application/vnd.openxmlformats-officedocument.drawingml.chart+xml"/>
  <Override PartName="/ppt/drawings/drawing4.xml" ContentType="application/vnd.openxmlformats-officedocument.drawingml.chartshapes+xml"/>
  <Override PartName="/ppt/notesSlides/notesSlide21.xml" ContentType="application/vnd.openxmlformats-officedocument.presentationml.notesSlide+xml"/>
  <Override PartName="/ppt/charts/chart9.xml" ContentType="application/vnd.openxmlformats-officedocument.drawingml.chart+xml"/>
  <Override PartName="/ppt/drawings/drawing5.xml" ContentType="application/vnd.openxmlformats-officedocument.drawingml.chartshapes+xml"/>
  <Override PartName="/ppt/notesSlides/notesSlide22.xml" ContentType="application/vnd.openxmlformats-officedocument.presentationml.notesSlide+xml"/>
  <Override PartName="/ppt/charts/chart10.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1.xml" ContentType="application/vnd.openxmlformats-officedocument.drawingml.chart+xml"/>
  <Override PartName="/ppt/notesSlides/notesSlide27.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6.xml" ContentType="application/vnd.openxmlformats-officedocument.drawingml.chartshapes+xml"/>
  <Override PartName="/ppt/charts/chart13.xml" ContentType="application/vnd.openxmlformats-officedocument.drawingml.chart+xml"/>
  <Override PartName="/ppt/notesSlides/notesSlide28.xml" ContentType="application/vnd.openxmlformats-officedocument.presentationml.notesSlide+xml"/>
  <Override PartName="/ppt/charts/chart14.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5.xml" ContentType="application/vnd.openxmlformats-officedocument.drawingml.chart+xml"/>
  <Override PartName="/ppt/notesSlides/notesSlide31.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drawings/drawing7.xml" ContentType="application/vnd.openxmlformats-officedocument.drawingml.chartshapes+xml"/>
  <Override PartName="/ppt/notesSlides/notesSlide32.xml" ContentType="application/vnd.openxmlformats-officedocument.presentationml.notesSlide+xml"/>
  <Override PartName="/ppt/charts/chart18.xml" ContentType="application/vnd.openxmlformats-officedocument.drawingml.chart+xml"/>
  <Override PartName="/ppt/notesSlides/notesSlide33.xml" ContentType="application/vnd.openxmlformats-officedocument.presentationml.notesSlide+xml"/>
  <Override PartName="/ppt/charts/chart19.xml" ContentType="application/vnd.openxmlformats-officedocument.drawingml.chart+xml"/>
  <Override PartName="/ppt/notesSlides/notesSlide34.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2.xml" ContentType="application/vnd.openxmlformats-officedocument.drawingml.chart+xml"/>
  <Override PartName="/ppt/notesSlides/notesSlide38.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notesSlides/notesSlide41.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notesSlides/notesSlide42.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notesSlides/notesSlide43.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notesSlides/notesSlide44.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47.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notesSlides/notesSlide48.xml" ContentType="application/vnd.openxmlformats-officedocument.presentationml.notesSlide+xml"/>
  <Override PartName="/ppt/charts/chart42.xml" ContentType="application/vnd.openxmlformats-officedocument.drawingml.chart+xml"/>
  <Override PartName="/ppt/notesSlides/notesSlide49.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notesSlides/notesSlide50.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notesSlides/notesSlide51.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51.xml" ContentType="application/vnd.openxmlformats-officedocument.drawingml.chart+xml"/>
  <Override PartName="/ppt/notesSlides/notesSlide59.xml" ContentType="application/vnd.openxmlformats-officedocument.presentationml.notesSlide+xml"/>
  <Override PartName="/ppt/charts/chart52.xml" ContentType="application/vnd.openxmlformats-officedocument.drawingml.chart+xml"/>
  <Override PartName="/ppt/notesSlides/notesSlide60.xml" ContentType="application/vnd.openxmlformats-officedocument.presentationml.notesSlide+xml"/>
  <Override PartName="/ppt/charts/chart53.xml" ContentType="application/vnd.openxmlformats-officedocument.drawingml.chart+xml"/>
  <Override PartName="/ppt/notesSlides/notesSlide61.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56.xml" ContentType="application/vnd.openxmlformats-officedocument.drawingml.chart+xml"/>
  <Override PartName="/ppt/notesSlides/notesSlide64.xml" ContentType="application/vnd.openxmlformats-officedocument.presentationml.notesSlide+xml"/>
  <Override PartName="/ppt/charts/chart57.xml" ContentType="application/vnd.openxmlformats-officedocument.drawingml.chart+xml"/>
  <Override PartName="/ppt/charts/chart58.xml" ContentType="application/vnd.openxmlformats-officedocument.drawingml.chart+xml"/>
  <Override PartName="/ppt/notesSlides/notesSlide65.xml" ContentType="application/vnd.openxmlformats-officedocument.presentationml.notesSlide+xml"/>
  <Override PartName="/ppt/charts/chart59.xml" ContentType="application/vnd.openxmlformats-officedocument.drawingml.chart+xml"/>
  <Override PartName="/ppt/notesSlides/notesSlide66.xml" ContentType="application/vnd.openxmlformats-officedocument.presentationml.notesSlide+xml"/>
  <Override PartName="/ppt/charts/chart60.xml" ContentType="application/vnd.openxmlformats-officedocument.drawingml.chart+xml"/>
  <Override PartName="/ppt/charts/chart61.xml" ContentType="application/vnd.openxmlformats-officedocument.drawingml.chart+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62.xml" ContentType="application/vnd.openxmlformats-officedocument.drawingml.chart+xml"/>
  <Override PartName="/ppt/drawings/drawing8.xml" ContentType="application/vnd.openxmlformats-officedocument.drawingml.chartshapes+xml"/>
  <Override PartName="/ppt/notesSlides/notesSlide70.xml" ContentType="application/vnd.openxmlformats-officedocument.presentationml.notesSlide+xml"/>
  <Override PartName="/ppt/charts/chart63.xml" ContentType="application/vnd.openxmlformats-officedocument.drawingml.chart+xml"/>
  <Override PartName="/ppt/drawings/drawing9.xml" ContentType="application/vnd.openxmlformats-officedocument.drawingml.chartshapes+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rts/chart67.xml" ContentType="application/vnd.openxmlformats-officedocument.drawingml.chart+xml"/>
  <Override PartName="/ppt/notesSlides/notesSlide84.xml" ContentType="application/vnd.openxmlformats-officedocument.presentationml.notesSlide+xml"/>
  <Override PartName="/ppt/charts/chart68.xml" ContentType="application/vnd.openxmlformats-officedocument.drawingml.chart+xml"/>
  <Override PartName="/ppt/drawings/drawing10.xml" ContentType="application/vnd.openxmlformats-officedocument.drawingml.chartshapes+xml"/>
  <Override PartName="/ppt/notesSlides/notesSlide85.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22" r:id="rId1"/>
    <p:sldMasterId id="2147483760" r:id="rId2"/>
    <p:sldMasterId id="2147483794" r:id="rId3"/>
    <p:sldMasterId id="2147483810" r:id="rId4"/>
    <p:sldMasterId id="2147483826" r:id="rId5"/>
    <p:sldMasterId id="2147483841" r:id="rId6"/>
    <p:sldMasterId id="2147483855" r:id="rId7"/>
  </p:sldMasterIdLst>
  <p:notesMasterIdLst>
    <p:notesMasterId r:id="rId114"/>
  </p:notesMasterIdLst>
  <p:handoutMasterIdLst>
    <p:handoutMasterId r:id="rId115"/>
  </p:handoutMasterIdLst>
  <p:sldIdLst>
    <p:sldId id="773" r:id="rId8"/>
    <p:sldId id="1013" r:id="rId9"/>
    <p:sldId id="1014" r:id="rId10"/>
    <p:sldId id="1015" r:id="rId11"/>
    <p:sldId id="1016" r:id="rId12"/>
    <p:sldId id="1089" r:id="rId13"/>
    <p:sldId id="1017" r:id="rId14"/>
    <p:sldId id="1018" r:id="rId15"/>
    <p:sldId id="1019" r:id="rId16"/>
    <p:sldId id="1020" r:id="rId17"/>
    <p:sldId id="1021" r:id="rId18"/>
    <p:sldId id="1022" r:id="rId19"/>
    <p:sldId id="1023" r:id="rId20"/>
    <p:sldId id="1024" r:id="rId21"/>
    <p:sldId id="708" r:id="rId22"/>
    <p:sldId id="1088" r:id="rId23"/>
    <p:sldId id="804" r:id="rId24"/>
    <p:sldId id="840" r:id="rId25"/>
    <p:sldId id="920" r:id="rId26"/>
    <p:sldId id="967" r:id="rId27"/>
    <p:sldId id="930" r:id="rId28"/>
    <p:sldId id="968" r:id="rId29"/>
    <p:sldId id="975" r:id="rId30"/>
    <p:sldId id="949" r:id="rId31"/>
    <p:sldId id="927" r:id="rId32"/>
    <p:sldId id="1147" r:id="rId33"/>
    <p:sldId id="916" r:id="rId34"/>
    <p:sldId id="1081" r:id="rId35"/>
    <p:sldId id="1082" r:id="rId36"/>
    <p:sldId id="939" r:id="rId37"/>
    <p:sldId id="910" r:id="rId38"/>
    <p:sldId id="938" r:id="rId39"/>
    <p:sldId id="1153" r:id="rId40"/>
    <p:sldId id="1027" r:id="rId41"/>
    <p:sldId id="1028" r:id="rId42"/>
    <p:sldId id="1029" r:id="rId43"/>
    <p:sldId id="1030" r:id="rId44"/>
    <p:sldId id="1031" r:id="rId45"/>
    <p:sldId id="1032" r:id="rId46"/>
    <p:sldId id="1033" r:id="rId47"/>
    <p:sldId id="1154" r:id="rId48"/>
    <p:sldId id="1034" r:id="rId49"/>
    <p:sldId id="1035" r:id="rId50"/>
    <p:sldId id="1036" r:id="rId51"/>
    <p:sldId id="1037" r:id="rId52"/>
    <p:sldId id="1038" r:id="rId53"/>
    <p:sldId id="1039" r:id="rId54"/>
    <p:sldId id="1040" r:id="rId55"/>
    <p:sldId id="1043" r:id="rId56"/>
    <p:sldId id="1044" r:id="rId57"/>
    <p:sldId id="1155" r:id="rId58"/>
    <p:sldId id="1045" r:id="rId59"/>
    <p:sldId id="1046" r:id="rId60"/>
    <p:sldId id="1047" r:id="rId61"/>
    <p:sldId id="1048" r:id="rId62"/>
    <p:sldId id="1049" r:id="rId63"/>
    <p:sldId id="1050" r:id="rId64"/>
    <p:sldId id="1051" r:id="rId65"/>
    <p:sldId id="1124" r:id="rId66"/>
    <p:sldId id="1156" r:id="rId67"/>
    <p:sldId id="1053" r:id="rId68"/>
    <p:sldId id="1054" r:id="rId69"/>
    <p:sldId id="1085" r:id="rId70"/>
    <p:sldId id="1086" r:id="rId71"/>
    <p:sldId id="1055" r:id="rId72"/>
    <p:sldId id="1056" r:id="rId73"/>
    <p:sldId id="1058" r:id="rId74"/>
    <p:sldId id="1057" r:id="rId75"/>
    <p:sldId id="1059" r:id="rId76"/>
    <p:sldId id="1060" r:id="rId77"/>
    <p:sldId id="1061" r:id="rId78"/>
    <p:sldId id="1062" r:id="rId79"/>
    <p:sldId id="1063" r:id="rId80"/>
    <p:sldId id="1064" r:id="rId81"/>
    <p:sldId id="1065" r:id="rId82"/>
    <p:sldId id="1157" r:id="rId83"/>
    <p:sldId id="1066" r:id="rId84"/>
    <p:sldId id="1067" r:id="rId85"/>
    <p:sldId id="1068" r:id="rId86"/>
    <p:sldId id="1069" r:id="rId87"/>
    <p:sldId id="1070" r:id="rId88"/>
    <p:sldId id="1083" r:id="rId89"/>
    <p:sldId id="1084" r:id="rId90"/>
    <p:sldId id="1132" r:id="rId91"/>
    <p:sldId id="1133" r:id="rId92"/>
    <p:sldId id="1134" r:id="rId93"/>
    <p:sldId id="1135" r:id="rId94"/>
    <p:sldId id="1136" r:id="rId95"/>
    <p:sldId id="1137" r:id="rId96"/>
    <p:sldId id="1138" r:id="rId97"/>
    <p:sldId id="1139" r:id="rId98"/>
    <p:sldId id="1140" r:id="rId99"/>
    <p:sldId id="1141" r:id="rId100"/>
    <p:sldId id="1142" r:id="rId101"/>
    <p:sldId id="1143" r:id="rId102"/>
    <p:sldId id="1144" r:id="rId103"/>
    <p:sldId id="1145" r:id="rId104"/>
    <p:sldId id="1071" r:id="rId105"/>
    <p:sldId id="1131" r:id="rId106"/>
    <p:sldId id="1117" r:id="rId107"/>
    <p:sldId id="1072" r:id="rId108"/>
    <p:sldId id="1146" r:id="rId109"/>
    <p:sldId id="1090" r:id="rId110"/>
    <p:sldId id="1091" r:id="rId111"/>
    <p:sldId id="1073" r:id="rId112"/>
    <p:sldId id="1074" r:id="rId1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8">
          <p15:clr>
            <a:srgbClr val="A4A3A4"/>
          </p15:clr>
        </p15:guide>
        <p15:guide id="2" orient="horz" pos="4095">
          <p15:clr>
            <a:srgbClr val="A4A3A4"/>
          </p15:clr>
        </p15:guide>
        <p15:guide id="3" orient="horz" pos="4156">
          <p15:clr>
            <a:srgbClr val="A4A3A4"/>
          </p15:clr>
        </p15:guide>
        <p15:guide id="4" orient="horz" pos="968">
          <p15:clr>
            <a:srgbClr val="A4A3A4"/>
          </p15:clr>
        </p15:guide>
        <p15:guide id="5" orient="horz" pos="2948">
          <p15:clr>
            <a:srgbClr val="A4A3A4"/>
          </p15:clr>
        </p15:guide>
        <p15:guide id="6" orient="horz" pos="4260">
          <p15:clr>
            <a:srgbClr val="A4A3A4"/>
          </p15:clr>
        </p15:guide>
        <p15:guide id="7" orient="horz" pos="3511">
          <p15:clr>
            <a:srgbClr val="A4A3A4"/>
          </p15:clr>
        </p15:guide>
        <p15:guide id="8" orient="horz" pos="4280">
          <p15:clr>
            <a:srgbClr val="A4A3A4"/>
          </p15:clr>
        </p15:guide>
        <p15:guide id="9" orient="horz" pos="3388">
          <p15:clr>
            <a:srgbClr val="A4A3A4"/>
          </p15:clr>
        </p15:guide>
        <p15:guide id="10" orient="horz" pos="1791">
          <p15:clr>
            <a:srgbClr val="A4A3A4"/>
          </p15:clr>
        </p15:guide>
        <p15:guide id="11" orient="horz" pos="1184">
          <p15:clr>
            <a:srgbClr val="A4A3A4"/>
          </p15:clr>
        </p15:guide>
        <p15:guide id="12" orient="horz" pos="1575">
          <p15:clr>
            <a:srgbClr val="A4A3A4"/>
          </p15:clr>
        </p15:guide>
        <p15:guide id="13" orient="horz" pos="1953">
          <p15:clr>
            <a:srgbClr val="A4A3A4"/>
          </p15:clr>
        </p15:guide>
        <p15:guide id="14" pos="428">
          <p15:clr>
            <a:srgbClr val="A4A3A4"/>
          </p15:clr>
        </p15:guide>
        <p15:guide id="15" pos="5556">
          <p15:clr>
            <a:srgbClr val="A4A3A4"/>
          </p15:clr>
        </p15:guide>
        <p15:guide id="16" pos="2835">
          <p15:clr>
            <a:srgbClr val="A4A3A4"/>
          </p15:clr>
        </p15:guide>
        <p15:guide id="17" pos="2925">
          <p15:clr>
            <a:srgbClr val="A4A3A4"/>
          </p15:clr>
        </p15:guide>
        <p15:guide id="18" pos="3742">
          <p15:clr>
            <a:srgbClr val="A4A3A4"/>
          </p15:clr>
        </p15:guide>
        <p15:guide id="19" pos="3695">
          <p15:clr>
            <a:srgbClr val="A4A3A4"/>
          </p15:clr>
        </p15:guide>
        <p15:guide id="20" pos="4649">
          <p15:clr>
            <a:srgbClr val="A4A3A4"/>
          </p15:clr>
        </p15:guide>
        <p15:guide id="21" pos="5262">
          <p15:clr>
            <a:srgbClr val="A4A3A4"/>
          </p15:clr>
        </p15:guide>
        <p15:guide id="22" pos="2018">
          <p15:clr>
            <a:srgbClr val="A4A3A4"/>
          </p15:clr>
        </p15:guide>
        <p15:guide id="23" pos="1927">
          <p15:clr>
            <a:srgbClr val="A4A3A4"/>
          </p15:clr>
        </p15:guide>
        <p15:guide id="24" pos="1111">
          <p15:clr>
            <a:srgbClr val="A4A3A4"/>
          </p15:clr>
        </p15:guide>
        <p15:guide id="25" pos="1020">
          <p15:clr>
            <a:srgbClr val="A4A3A4"/>
          </p15:clr>
        </p15:guide>
        <p15:guide id="26" pos="1466">
          <p15:clr>
            <a:srgbClr val="A4A3A4"/>
          </p15:clr>
        </p15:guide>
        <p15:guide id="27" pos="3451">
          <p15:clr>
            <a:srgbClr val="A4A3A4"/>
          </p15:clr>
        </p15:guide>
        <p15:guide id="28" pos="524">
          <p15:clr>
            <a:srgbClr val="A4A3A4"/>
          </p15:clr>
        </p15:guide>
      </p15:sldGuideLst>
    </p:ext>
    <p:ext uri="{2D200454-40CA-4A62-9FC3-DE9A4176ACB9}">
      <p15:notesGuideLst xmlns:p15="http://schemas.microsoft.com/office/powerpoint/2012/main">
        <p15:guide id="1" orient="horz" pos="5561" userDrawn="1">
          <p15:clr>
            <a:srgbClr val="A4A3A4"/>
          </p15:clr>
        </p15:guide>
        <p15:guide id="2" orient="horz" pos="483" userDrawn="1">
          <p15:clr>
            <a:srgbClr val="A4A3A4"/>
          </p15:clr>
        </p15:guide>
        <p15:guide id="3" pos="290" userDrawn="1">
          <p15:clr>
            <a:srgbClr val="A4A3A4"/>
          </p15:clr>
        </p15:guide>
        <p15:guide id="4" pos="412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9DD7A3"/>
    <a:srgbClr val="4BB970"/>
    <a:srgbClr val="DEEDD3"/>
    <a:srgbClr val="BDDCA6"/>
    <a:srgbClr val="339966"/>
    <a:srgbClr val="CAFAD2"/>
    <a:srgbClr val="D9D9D9"/>
    <a:srgbClr val="008080"/>
    <a:srgbClr val="FAD1D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56" autoAdjust="0"/>
    <p:restoredTop sz="96582" autoAdjust="0"/>
  </p:normalViewPr>
  <p:slideViewPr>
    <p:cSldViewPr snapToGrid="0" showGuides="1">
      <p:cViewPr varScale="1">
        <p:scale>
          <a:sx n="124" d="100"/>
          <a:sy n="124" d="100"/>
        </p:scale>
        <p:origin x="1568" y="176"/>
      </p:cViewPr>
      <p:guideLst>
        <p:guide orient="horz" pos="168"/>
        <p:guide orient="horz" pos="4095"/>
        <p:guide orient="horz" pos="4156"/>
        <p:guide orient="horz" pos="968"/>
        <p:guide orient="horz" pos="2948"/>
        <p:guide orient="horz" pos="4260"/>
        <p:guide orient="horz" pos="3511"/>
        <p:guide orient="horz" pos="4280"/>
        <p:guide orient="horz" pos="3388"/>
        <p:guide orient="horz" pos="1791"/>
        <p:guide orient="horz" pos="1184"/>
        <p:guide orient="horz" pos="1575"/>
        <p:guide orient="horz" pos="1953"/>
        <p:guide pos="428"/>
        <p:guide pos="5556"/>
        <p:guide pos="2835"/>
        <p:guide pos="2925"/>
        <p:guide pos="3742"/>
        <p:guide pos="3695"/>
        <p:guide pos="4649"/>
        <p:guide pos="5262"/>
        <p:guide pos="2018"/>
        <p:guide pos="1927"/>
        <p:guide pos="1111"/>
        <p:guide pos="1020"/>
        <p:guide pos="1466"/>
        <p:guide pos="3451"/>
        <p:guide pos="524"/>
      </p:guideLst>
    </p:cSldViewPr>
  </p:slideViewPr>
  <p:outlineViewPr>
    <p:cViewPr>
      <p:scale>
        <a:sx n="33" d="100"/>
        <a:sy n="33" d="100"/>
      </p:scale>
      <p:origin x="0" y="5910"/>
    </p:cViewPr>
  </p:outlineViewPr>
  <p:notesTextViewPr>
    <p:cViewPr>
      <p:scale>
        <a:sx n="3" d="2"/>
        <a:sy n="3" d="2"/>
      </p:scale>
      <p:origin x="0" y="0"/>
    </p:cViewPr>
  </p:notesTextViewPr>
  <p:sorterViewPr>
    <p:cViewPr>
      <p:scale>
        <a:sx n="1" d="1"/>
        <a:sy n="1" d="1"/>
      </p:scale>
      <p:origin x="0" y="0"/>
    </p:cViewPr>
  </p:sorterViewPr>
  <p:notesViewPr>
    <p:cSldViewPr snapToGrid="0" showGuides="1">
      <p:cViewPr>
        <p:scale>
          <a:sx n="75" d="100"/>
          <a:sy n="75" d="100"/>
        </p:scale>
        <p:origin x="-3252" y="-270"/>
      </p:cViewPr>
      <p:guideLst>
        <p:guide orient="horz" pos="5561"/>
        <p:guide orient="horz" pos="483"/>
        <p:guide pos="290"/>
        <p:guide pos="412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presProps" Target="presProps.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5" Type="http://schemas.openxmlformats.org/officeDocument/2006/relationships/slideMaster" Target="slideMasters/slideMaster5.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viewProps" Target="viewProps.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notesMaster" Target="notesMasters/notesMaster1.xml"/><Relationship Id="rId119" Type="http://schemas.openxmlformats.org/officeDocument/2006/relationships/theme" Target="theme/theme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handoutMaster" Target="handoutMasters/handoutMaster1.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3" Type="http://schemas.openxmlformats.org/officeDocument/2006/relationships/slideMaster" Target="slideMasters/slideMaster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6.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5973639700355"/>
          <c:y val="2.69764937390371E-2"/>
          <c:w val="0.67235144441109695"/>
          <c:h val="0.92980177785162399"/>
        </c:manualLayout>
      </c:layout>
      <c:doughnutChart>
        <c:varyColors val="1"/>
        <c:ser>
          <c:idx val="0"/>
          <c:order val="0"/>
          <c:tx>
            <c:strRef>
              <c:f>Sheet1!$B$1</c:f>
              <c:strCache>
                <c:ptCount val="1"/>
                <c:pt idx="0">
                  <c:v>Column1</c:v>
                </c:pt>
              </c:strCache>
            </c:strRef>
          </c:tx>
          <c:explosion val="5"/>
          <c:dPt>
            <c:idx val="0"/>
            <c:bubble3D val="0"/>
            <c:extLst>
              <c:ext xmlns:c16="http://schemas.microsoft.com/office/drawing/2014/chart" uri="{C3380CC4-5D6E-409C-BE32-E72D297353CC}">
                <c16:uniqueId val="{00000000-AE5F-4427-9B07-B827DC57BCA5}"/>
              </c:ext>
            </c:extLst>
          </c:dPt>
          <c:dPt>
            <c:idx val="1"/>
            <c:bubble3D val="0"/>
            <c:extLst>
              <c:ext xmlns:c16="http://schemas.microsoft.com/office/drawing/2014/chart" uri="{C3380CC4-5D6E-409C-BE32-E72D297353CC}">
                <c16:uniqueId val="{00000001-AE5F-4427-9B07-B827DC57BCA5}"/>
              </c:ext>
            </c:extLst>
          </c:dPt>
          <c:dPt>
            <c:idx val="2"/>
            <c:bubble3D val="0"/>
            <c:extLst>
              <c:ext xmlns:c16="http://schemas.microsoft.com/office/drawing/2014/chart" uri="{C3380CC4-5D6E-409C-BE32-E72D297353CC}">
                <c16:uniqueId val="{00000002-AE5F-4427-9B07-B827DC57BCA5}"/>
              </c:ext>
            </c:extLst>
          </c:dPt>
          <c:dPt>
            <c:idx val="3"/>
            <c:bubble3D val="0"/>
            <c:extLst>
              <c:ext xmlns:c16="http://schemas.microsoft.com/office/drawing/2014/chart" uri="{C3380CC4-5D6E-409C-BE32-E72D297353CC}">
                <c16:uniqueId val="{00000003-AE5F-4427-9B07-B827DC57BCA5}"/>
              </c:ext>
            </c:extLst>
          </c:dPt>
          <c:dPt>
            <c:idx val="4"/>
            <c:bubble3D val="0"/>
            <c:extLst>
              <c:ext xmlns:c16="http://schemas.microsoft.com/office/drawing/2014/chart" uri="{C3380CC4-5D6E-409C-BE32-E72D297353CC}">
                <c16:uniqueId val="{00000004-AE5F-4427-9B07-B827DC57BCA5}"/>
              </c:ext>
            </c:extLst>
          </c:dPt>
          <c:dPt>
            <c:idx val="5"/>
            <c:bubble3D val="0"/>
            <c:extLst>
              <c:ext xmlns:c16="http://schemas.microsoft.com/office/drawing/2014/chart" uri="{C3380CC4-5D6E-409C-BE32-E72D297353CC}">
                <c16:uniqueId val="{00000005-AE5F-4427-9B07-B827DC57BCA5}"/>
              </c:ext>
            </c:extLst>
          </c:dPt>
          <c:dPt>
            <c:idx val="6"/>
            <c:bubble3D val="0"/>
            <c:extLst>
              <c:ext xmlns:c16="http://schemas.microsoft.com/office/drawing/2014/chart" uri="{C3380CC4-5D6E-409C-BE32-E72D297353CC}">
                <c16:uniqueId val="{00000006-AE5F-4427-9B07-B827DC57BCA5}"/>
              </c:ext>
            </c:extLst>
          </c:dPt>
          <c:dPt>
            <c:idx val="7"/>
            <c:bubble3D val="0"/>
            <c:extLst>
              <c:ext xmlns:c16="http://schemas.microsoft.com/office/drawing/2014/chart" uri="{C3380CC4-5D6E-409C-BE32-E72D297353CC}">
                <c16:uniqueId val="{00000007-AE5F-4427-9B07-B827DC57BCA5}"/>
              </c:ext>
            </c:extLst>
          </c:dPt>
          <c:dLbls>
            <c:dLbl>
              <c:idx val="0"/>
              <c:layout>
                <c:manualLayout>
                  <c:x val="8.6693458586039902E-3"/>
                  <c:y val="-2.6953124473571801E-7"/>
                </c:manualLayout>
              </c:layout>
              <c:tx>
                <c:rich>
                  <a:bodyPr/>
                  <a:lstStyle/>
                  <a:p>
                    <a:r>
                      <a:rPr lang="en-US" sz="1100" dirty="0">
                        <a:solidFill>
                          <a:schemeClr val="bg1"/>
                        </a:solidFill>
                      </a:rPr>
                      <a:t>Screener: Confirm role</a:t>
                    </a:r>
                    <a:endParaRPr lang="en-US" dirty="0">
                      <a:solidFill>
                        <a:schemeClr val="bg1"/>
                      </a:solidFill>
                    </a:endParaRPr>
                  </a:p>
                </c:rich>
              </c:tx>
              <c:showLegendKey val="0"/>
              <c:showVal val="0"/>
              <c:showCatName val="1"/>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0-AE5F-4427-9B07-B827DC57BCA5}"/>
                </c:ext>
              </c:extLst>
            </c:dLbl>
            <c:dLbl>
              <c:idx val="1"/>
              <c:layout>
                <c:manualLayout>
                  <c:x val="-1.70656414618917E-7"/>
                  <c:y val="-2.6953124473571801E-7"/>
                </c:manualLayout>
              </c:layout>
              <c:tx>
                <c:rich>
                  <a:bodyPr/>
                  <a:lstStyle/>
                  <a:p>
                    <a:r>
                      <a:rPr lang="en-US" sz="1100" dirty="0">
                        <a:solidFill>
                          <a:schemeClr val="bg1"/>
                        </a:solidFill>
                      </a:rPr>
                      <a:t>CHW Employment</a:t>
                    </a:r>
                    <a:endParaRPr lang="en-US" dirty="0">
                      <a:solidFill>
                        <a:schemeClr val="bg1"/>
                      </a:solidFill>
                    </a:endParaRPr>
                  </a:p>
                </c:rich>
              </c:tx>
              <c:showLegendKey val="0"/>
              <c:showVal val="0"/>
              <c:showCatName val="1"/>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1-AE5F-4427-9B07-B827DC57BCA5}"/>
                </c:ext>
              </c:extLst>
            </c:dLbl>
            <c:dLbl>
              <c:idx val="2"/>
              <c:layout>
                <c:manualLayout>
                  <c:x val="5.7471960724450096E-3"/>
                  <c:y val="3.4230468081436201E-3"/>
                </c:manualLayout>
              </c:layout>
              <c:tx>
                <c:rich>
                  <a:bodyPr/>
                  <a:lstStyle/>
                  <a:p>
                    <a:r>
                      <a:rPr lang="en-US" sz="1100">
                        <a:solidFill>
                          <a:schemeClr val="bg1"/>
                        </a:solidFill>
                      </a:rPr>
                      <a:t>CHW Roles </a:t>
                    </a:r>
                    <a:br>
                      <a:rPr lang="en-US" sz="1100">
                        <a:solidFill>
                          <a:schemeClr val="bg1"/>
                        </a:solidFill>
                      </a:rPr>
                    </a:br>
                    <a:r>
                      <a:rPr lang="en-US" sz="1100">
                        <a:solidFill>
                          <a:schemeClr val="bg1"/>
                        </a:solidFill>
                      </a:rPr>
                      <a:t>and Team </a:t>
                    </a:r>
                    <a:br>
                      <a:rPr lang="en-US" sz="1100">
                        <a:solidFill>
                          <a:schemeClr val="bg1"/>
                        </a:solidFill>
                      </a:rPr>
                    </a:br>
                    <a:r>
                      <a:rPr lang="en-US" sz="1100">
                        <a:solidFill>
                          <a:schemeClr val="bg1"/>
                        </a:solidFill>
                      </a:rPr>
                      <a:t>Integration</a:t>
                    </a:r>
                    <a:endParaRPr lang="en-US" dirty="0">
                      <a:solidFill>
                        <a:schemeClr val="bg1"/>
                      </a:solidFill>
                    </a:endParaRPr>
                  </a:p>
                </c:rich>
              </c:tx>
              <c:showLegendKey val="0"/>
              <c:showVal val="0"/>
              <c:showCatName val="1"/>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2-AE5F-4427-9B07-B827DC57BCA5}"/>
                </c:ext>
              </c:extLst>
            </c:dLbl>
            <c:dLbl>
              <c:idx val="3"/>
              <c:tx>
                <c:rich>
                  <a:bodyPr/>
                  <a:lstStyle/>
                  <a:p>
                    <a:r>
                      <a:rPr lang="en-US" sz="1100" baseline="0" dirty="0">
                        <a:solidFill>
                          <a:schemeClr val="bg1"/>
                        </a:solidFill>
                      </a:rPr>
                      <a:t>CHW Compensation/</a:t>
                    </a:r>
                    <a:br>
                      <a:rPr lang="en-US" sz="1100" baseline="0" dirty="0">
                        <a:solidFill>
                          <a:schemeClr val="bg1"/>
                        </a:solidFill>
                      </a:rPr>
                    </a:br>
                    <a:r>
                      <a:rPr lang="en-US" sz="1100" baseline="0" dirty="0">
                        <a:solidFill>
                          <a:schemeClr val="bg1"/>
                        </a:solidFill>
                      </a:rPr>
                      <a:t>Funding</a:t>
                    </a:r>
                    <a:endParaRPr lang="en-US" dirty="0">
                      <a:solidFill>
                        <a:schemeClr val="bg1"/>
                      </a:solidFill>
                    </a:endParaRPr>
                  </a:p>
                </c:rich>
              </c:tx>
              <c:showLegendKey val="0"/>
              <c:showVal val="0"/>
              <c:showCatName val="1"/>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3-AE5F-4427-9B07-B827DC57BCA5}"/>
                </c:ext>
              </c:extLst>
            </c:dLbl>
            <c:dLbl>
              <c:idx val="4"/>
              <c:layout>
                <c:manualLayout>
                  <c:x val="-8.6693458586040006E-3"/>
                  <c:y val="-3.4230468081436201E-3"/>
                </c:manualLayout>
              </c:layout>
              <c:tx>
                <c:rich>
                  <a:bodyPr/>
                  <a:lstStyle/>
                  <a:p>
                    <a:r>
                      <a:rPr lang="en-US" sz="1100" dirty="0">
                        <a:solidFill>
                          <a:schemeClr val="bg1"/>
                        </a:solidFill>
                      </a:rPr>
                      <a:t>CHW </a:t>
                    </a:r>
                    <a:br>
                      <a:rPr lang="en-US" sz="1100" dirty="0">
                        <a:solidFill>
                          <a:schemeClr val="bg1"/>
                        </a:solidFill>
                      </a:rPr>
                    </a:br>
                    <a:r>
                      <a:rPr lang="en-US" sz="1100" dirty="0">
                        <a:solidFill>
                          <a:schemeClr val="bg1"/>
                        </a:solidFill>
                      </a:rPr>
                      <a:t>Training</a:t>
                    </a:r>
                    <a:endParaRPr lang="en-US" dirty="0">
                      <a:solidFill>
                        <a:schemeClr val="bg1"/>
                      </a:solidFill>
                    </a:endParaRPr>
                  </a:p>
                </c:rich>
              </c:tx>
              <c:showLegendKey val="0"/>
              <c:showVal val="0"/>
              <c:showCatName val="1"/>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4-AE5F-4427-9B07-B827DC57BCA5}"/>
                </c:ext>
              </c:extLst>
            </c:dLbl>
            <c:dLbl>
              <c:idx val="5"/>
              <c:layout>
                <c:manualLayout>
                  <c:x val="0"/>
                  <c:y val="1.46315036204784E-2"/>
                </c:manualLayout>
              </c:layout>
              <c:tx>
                <c:rich>
                  <a:bodyPr/>
                  <a:lstStyle/>
                  <a:p>
                    <a:r>
                      <a:rPr lang="en-US" sz="1100">
                        <a:solidFill>
                          <a:schemeClr val="bg1"/>
                        </a:solidFill>
                      </a:rPr>
                      <a:t>Awareness </a:t>
                    </a:r>
                    <a:br>
                      <a:rPr lang="en-US" sz="1100">
                        <a:solidFill>
                          <a:schemeClr val="bg1"/>
                        </a:solidFill>
                      </a:rPr>
                    </a:br>
                    <a:r>
                      <a:rPr lang="en-US" sz="1100">
                        <a:solidFill>
                          <a:schemeClr val="bg1"/>
                        </a:solidFill>
                      </a:rPr>
                      <a:t>and Opinion</a:t>
                    </a:r>
                    <a:r>
                      <a:rPr lang="en-US" sz="1100" baseline="0">
                        <a:solidFill>
                          <a:schemeClr val="bg1"/>
                        </a:solidFill>
                      </a:rPr>
                      <a:t> </a:t>
                    </a:r>
                    <a:br>
                      <a:rPr lang="en-US" sz="1100" baseline="0">
                        <a:solidFill>
                          <a:schemeClr val="bg1"/>
                        </a:solidFill>
                      </a:rPr>
                    </a:br>
                    <a:r>
                      <a:rPr lang="en-US" sz="1100" baseline="0">
                        <a:solidFill>
                          <a:schemeClr val="bg1"/>
                        </a:solidFill>
                      </a:rPr>
                      <a:t>of Certification</a:t>
                    </a:r>
                    <a:endParaRPr lang="en-US" dirty="0">
                      <a:solidFill>
                        <a:schemeClr val="bg1"/>
                      </a:solidFill>
                    </a:endParaRPr>
                  </a:p>
                </c:rich>
              </c:tx>
              <c:showLegendKey val="0"/>
              <c:showVal val="0"/>
              <c:showCatName val="1"/>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5-AE5F-4427-9B07-B827DC57BCA5}"/>
                </c:ext>
              </c:extLst>
            </c:dLbl>
            <c:dLbl>
              <c:idx val="6"/>
              <c:tx>
                <c:rich>
                  <a:bodyPr/>
                  <a:lstStyle/>
                  <a:p>
                    <a:r>
                      <a:rPr lang="en-US" sz="1100" dirty="0">
                        <a:solidFill>
                          <a:schemeClr val="bg1"/>
                        </a:solidFill>
                      </a:rPr>
                      <a:t>CHW Demographics</a:t>
                    </a:r>
                    <a:endParaRPr lang="en-US" dirty="0">
                      <a:solidFill>
                        <a:schemeClr val="bg1"/>
                      </a:solidFill>
                    </a:endParaRPr>
                  </a:p>
                </c:rich>
              </c:tx>
              <c:showLegendKey val="0"/>
              <c:showVal val="0"/>
              <c:showCatName val="1"/>
              <c:showSerName val="0"/>
              <c:showPercent val="0"/>
              <c:showBubbleSize val="1"/>
              <c:extLst>
                <c:ext xmlns:c15="http://schemas.microsoft.com/office/drawing/2012/chart" uri="{CE6537A1-D6FC-4f65-9D91-7224C49458BB}">
                  <c15:showDataLabelsRange val="0"/>
                </c:ext>
                <c:ext xmlns:c16="http://schemas.microsoft.com/office/drawing/2014/chart" uri="{C3380CC4-5D6E-409C-BE32-E72D297353CC}">
                  <c16:uniqueId val="{00000006-AE5F-4427-9B07-B827DC57BCA5}"/>
                </c:ext>
              </c:extLst>
            </c:dLbl>
            <c:numFmt formatCode="0\%" sourceLinked="0"/>
            <c:spPr>
              <a:noFill/>
              <a:ln>
                <a:noFill/>
              </a:ln>
              <a:effectLst/>
            </c:spPr>
            <c:txPr>
              <a:bodyPr/>
              <a:lstStyle/>
              <a:p>
                <a:pPr>
                  <a:defRPr>
                    <a:solidFill>
                      <a:schemeClr val="bg1"/>
                    </a:solidFill>
                  </a:defRPr>
                </a:pPr>
                <a:endParaRPr lang="en-US"/>
              </a:p>
            </c:txPr>
            <c:showLegendKey val="0"/>
            <c:showVal val="0"/>
            <c:showCatName val="1"/>
            <c:showSerName val="0"/>
            <c:showPercent val="0"/>
            <c:showBubbleSize val="1"/>
            <c:showLeaderLines val="1"/>
            <c:extLst>
              <c:ext xmlns:c15="http://schemas.microsoft.com/office/drawing/2012/chart" uri="{CE6537A1-D6FC-4f65-9D91-7224C49458BB}"/>
            </c:extLst>
          </c:dLbls>
          <c:cat>
            <c:strRef>
              <c:f>Sheet1!$A$2:$A$8</c:f>
              <c:strCache>
                <c:ptCount val="7"/>
                <c:pt idx="0">
                  <c:v>xxx</c:v>
                </c:pt>
                <c:pt idx="1">
                  <c:v>xxx</c:v>
                </c:pt>
                <c:pt idx="2">
                  <c:v>xxx</c:v>
                </c:pt>
                <c:pt idx="3">
                  <c:v>xxx</c:v>
                </c:pt>
                <c:pt idx="4">
                  <c:v>xxx</c:v>
                </c:pt>
                <c:pt idx="5">
                  <c:v>xxx</c:v>
                </c:pt>
                <c:pt idx="6">
                  <c:v>xxx</c:v>
                </c:pt>
              </c:strCache>
            </c:strRef>
          </c:cat>
          <c:val>
            <c:numRef>
              <c:f>Sheet1!$B$2:$B$8</c:f>
              <c:numCache>
                <c:formatCode>General</c:formatCode>
                <c:ptCount val="7"/>
                <c:pt idx="0">
                  <c:v>1</c:v>
                </c:pt>
                <c:pt idx="1">
                  <c:v>1</c:v>
                </c:pt>
                <c:pt idx="2">
                  <c:v>1</c:v>
                </c:pt>
                <c:pt idx="3">
                  <c:v>1</c:v>
                </c:pt>
                <c:pt idx="4">
                  <c:v>1</c:v>
                </c:pt>
                <c:pt idx="5">
                  <c:v>1</c:v>
                </c:pt>
                <c:pt idx="6">
                  <c:v>1</c:v>
                </c:pt>
              </c:numCache>
            </c:numRef>
          </c:val>
          <c:extLst>
            <c:ext xmlns:c16="http://schemas.microsoft.com/office/drawing/2014/chart" uri="{C3380CC4-5D6E-409C-BE32-E72D297353CC}">
              <c16:uniqueId val="{00000008-AE5F-4427-9B07-B827DC57BCA5}"/>
            </c:ext>
          </c:extLst>
        </c:ser>
        <c:dLbls>
          <c:showLegendKey val="0"/>
          <c:showVal val="0"/>
          <c:showCatName val="0"/>
          <c:showSerName val="0"/>
          <c:showPercent val="0"/>
          <c:showBubbleSize val="0"/>
          <c:showLeaderLines val="1"/>
        </c:dLbls>
        <c:firstSliceAng val="0"/>
        <c:holeSize val="40"/>
      </c:doughnutChart>
    </c:plotArea>
    <c:plotVisOnly val="1"/>
    <c:dispBlanksAs val="zero"/>
    <c:showDLblsOverMax val="1"/>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11578514549302E-2"/>
          <c:y val="1.39325415244654E-2"/>
          <c:w val="0.92371635151199405"/>
          <c:h val="0.91865005951363499"/>
        </c:manualLayout>
      </c:layout>
      <c:barChart>
        <c:barDir val="bar"/>
        <c:grouping val="stacked"/>
        <c:varyColors val="0"/>
        <c:ser>
          <c:idx val="0"/>
          <c:order val="0"/>
          <c:tx>
            <c:strRef>
              <c:f>Sheet1!$B$1</c:f>
              <c:strCache>
                <c:ptCount val="1"/>
                <c:pt idx="0">
                  <c:v>Series 1</c:v>
                </c:pt>
              </c:strCache>
            </c:strRef>
          </c:tx>
          <c:spPr>
            <a:solidFill>
              <a:schemeClr val="accent2"/>
            </a:solidFill>
            <a:effectLst/>
          </c:spPr>
          <c:invertIfNegative val="0"/>
          <c:dLbls>
            <c:dLbl>
              <c:idx val="0"/>
              <c:layout>
                <c:manualLayout>
                  <c:x val="0.39911555744125998"/>
                  <c:y val="-3.395456932863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E7-4485-9675-ACAD21B7DCA8}"/>
                </c:ext>
              </c:extLst>
            </c:dLbl>
            <c:dLbl>
              <c:idx val="1"/>
              <c:layout>
                <c:manualLayout>
                  <c:x val="0.134335395776714"/>
                  <c:y val="-4.28081082626789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E7-4485-9675-ACAD21B7DCA8}"/>
                </c:ext>
              </c:extLst>
            </c:dLbl>
            <c:dLbl>
              <c:idx val="2"/>
              <c:layout>
                <c:manualLayout>
                  <c:x val="9.8461389199073296E-2"/>
                  <c:y val="-1.5923794066646799E-3"/>
                </c:manualLayout>
              </c:layout>
              <c:spPr>
                <a:noFill/>
                <a:ln>
                  <a:noFill/>
                </a:ln>
                <a:effectLst/>
              </c:spPr>
              <c:txPr>
                <a:bodyPr wrap="square" lIns="91440" tIns="19050" rIns="182880" bIns="19050" anchor="ctr">
                  <a:noAutofit/>
                </a:bodyPr>
                <a:lstStyle/>
                <a:p>
                  <a:pPr>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84409283573918"/>
                      <c:h val="5.8995290718857001E-2"/>
                    </c:manualLayout>
                  </c15:layout>
                </c:ext>
                <c:ext xmlns:c16="http://schemas.microsoft.com/office/drawing/2014/chart" uri="{C3380CC4-5D6E-409C-BE32-E72D297353CC}">
                  <c16:uniqueId val="{00000002-71E7-4485-9675-ACAD21B7DCA8}"/>
                </c:ext>
              </c:extLst>
            </c:dLbl>
            <c:dLbl>
              <c:idx val="3"/>
              <c:layout>
                <c:manualLayout>
                  <c:x val="8.7678552609233795E-2"/>
                  <c:y val="4.3611247472545604E-3"/>
                </c:manualLayout>
              </c:layout>
              <c:spPr>
                <a:noFill/>
                <a:ln>
                  <a:noFill/>
                </a:ln>
                <a:effectLst/>
              </c:spPr>
              <c:txPr>
                <a:bodyPr wrap="square" lIns="91440" tIns="19050" rIns="182880" bIns="19050" anchor="ctr">
                  <a:noAutofit/>
                </a:bodyPr>
                <a:lstStyle/>
                <a:p>
                  <a:pPr>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742708959588199"/>
                      <c:h val="7.8014150311876695E-2"/>
                    </c:manualLayout>
                  </c15:layout>
                </c:ext>
                <c:ext xmlns:c16="http://schemas.microsoft.com/office/drawing/2014/chart" uri="{C3380CC4-5D6E-409C-BE32-E72D297353CC}">
                  <c16:uniqueId val="{00000003-71E7-4485-9675-ACAD21B7DCA8}"/>
                </c:ext>
              </c:extLst>
            </c:dLbl>
            <c:dLbl>
              <c:idx val="4"/>
              <c:layout>
                <c:manualLayout>
                  <c:x val="0.11820260191249"/>
                  <c:y val="5.348780611740039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E7-4485-9675-ACAD21B7DCA8}"/>
                </c:ext>
              </c:extLst>
            </c:dLbl>
            <c:dLbl>
              <c:idx val="5"/>
              <c:layout>
                <c:manualLayout>
                  <c:x val="0.154975890071332"/>
                  <c:y val="2.0879100611862099E-6"/>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20549160361116001"/>
                      <c:h val="5.7635171151859801E-2"/>
                    </c:manualLayout>
                  </c15:layout>
                </c:ext>
                <c:ext xmlns:c16="http://schemas.microsoft.com/office/drawing/2014/chart" uri="{C3380CC4-5D6E-409C-BE32-E72D297353CC}">
                  <c16:uniqueId val="{00000005-71E7-4485-9675-ACAD21B7DCA8}"/>
                </c:ext>
              </c:extLst>
            </c:dLbl>
            <c:dLbl>
              <c:idx val="6"/>
              <c:layout>
                <c:manualLayout>
                  <c:x val="0.102275106075273"/>
                  <c:y val="8.023170918232739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E7-4485-9675-ACAD21B7DCA8}"/>
                </c:ext>
              </c:extLst>
            </c:dLbl>
            <c:dLbl>
              <c:idx val="7"/>
              <c:layout>
                <c:manualLayout>
                  <c:x val="9.6782463071565905E-2"/>
                  <c:y val="3.39674312748557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E7-4485-9675-ACAD21B7DCA8}"/>
                </c:ext>
              </c:extLst>
            </c:dLbl>
            <c:dLbl>
              <c:idx val="8"/>
              <c:layout>
                <c:manualLayout>
                  <c:x val="7.4223469492932001E-2"/>
                  <c:y val="-5.09431237413638E-3"/>
                </c:manualLayout>
              </c:layout>
              <c:spPr>
                <a:noFill/>
                <a:ln>
                  <a:noFill/>
                </a:ln>
                <a:effectLst/>
              </c:spPr>
              <c:txPr>
                <a:bodyPr wrap="square" lIns="91440" tIns="19050" rIns="182880" bIns="19050" anchor="ctr">
                  <a:noAutofit/>
                </a:bodyPr>
                <a:lstStyle/>
                <a:p>
                  <a:pPr>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3267538150438299"/>
                      <c:h val="5.4238774915288702E-2"/>
                    </c:manualLayout>
                  </c15:layout>
                </c:ext>
                <c:ext xmlns:c16="http://schemas.microsoft.com/office/drawing/2014/chart" uri="{C3380CC4-5D6E-409C-BE32-E72D297353CC}">
                  <c16:uniqueId val="{00000008-71E7-4485-9675-ACAD21B7DCA8}"/>
                </c:ext>
              </c:extLst>
            </c:dLbl>
            <c:dLbl>
              <c:idx val="9"/>
              <c:layout>
                <c:manualLayout>
                  <c:x val="6.0728293221489801E-2"/>
                  <c:y val="1.2453600325947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1E7-4485-9675-ACAD21B7DCA8}"/>
                </c:ext>
              </c:extLst>
            </c:dLbl>
            <c:dLbl>
              <c:idx val="10"/>
              <c:layout>
                <c:manualLayout>
                  <c:x val="6.0728293221489801E-2"/>
                  <c:y val="-3.396475688454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1E7-4485-9675-ACAD21B7DCA8}"/>
                </c:ext>
              </c:extLst>
            </c:dLbl>
            <c:dLbl>
              <c:idx val="11"/>
              <c:layout>
                <c:manualLayout>
                  <c:x val="2.6990352542884399E-2"/>
                  <c:y val="2.674390305870019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1E7-4485-9675-ACAD21B7DCA8}"/>
                </c:ext>
              </c:extLst>
            </c:dLbl>
            <c:dLbl>
              <c:idx val="12"/>
              <c:layout>
                <c:manualLayout>
                  <c:x val="0.25463936532292297"/>
                  <c:y val="3.396743127485509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1E7-4485-9675-ACAD21B7DCA8}"/>
                </c:ext>
              </c:extLst>
            </c:dLbl>
            <c:spPr>
              <a:noFill/>
              <a:ln>
                <a:noFill/>
              </a:ln>
              <a:effectLst/>
            </c:spPr>
            <c:txPr>
              <a:bodyPr wrap="square" lIns="91440" tIns="19050" rIns="182880" bIns="19050" anchor="ctr">
                <a:spAutoFit/>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Sheet1!$A$2:$A$7</c:f>
              <c:strCache>
                <c:ptCount val="6"/>
                <c:pt idx="0">
                  <c:v>Lack of funding (net)</c:v>
                </c:pt>
                <c:pt idx="1">
                  <c:v>Lack of role clarity (net)</c:v>
                </c:pt>
                <c:pt idx="2">
                  <c:v>Lack of clarity on how to integrate</c:v>
                </c:pt>
                <c:pt idx="3">
                  <c:v>Lack of training</c:v>
                </c:pt>
                <c:pt idx="4">
                  <c:v>Other</c:v>
                </c:pt>
                <c:pt idx="5">
                  <c:v>None of the above</c:v>
                </c:pt>
              </c:strCache>
            </c:strRef>
          </c:cat>
          <c:val>
            <c:numRef>
              <c:f>Sheet1!$B$2:$B$7</c:f>
              <c:numCache>
                <c:formatCode>0%</c:formatCode>
                <c:ptCount val="6"/>
                <c:pt idx="0">
                  <c:v>0.69</c:v>
                </c:pt>
                <c:pt idx="1">
                  <c:v>0.14000000000000001</c:v>
                </c:pt>
                <c:pt idx="2">
                  <c:v>0.09</c:v>
                </c:pt>
                <c:pt idx="3">
                  <c:v>0.08</c:v>
                </c:pt>
                <c:pt idx="4">
                  <c:v>0.13</c:v>
                </c:pt>
                <c:pt idx="5">
                  <c:v>0.19</c:v>
                </c:pt>
              </c:numCache>
            </c:numRef>
          </c:val>
          <c:extLst>
            <c:ext xmlns:c16="http://schemas.microsoft.com/office/drawing/2014/chart" uri="{C3380CC4-5D6E-409C-BE32-E72D297353CC}">
              <c16:uniqueId val="{0000000D-71E7-4485-9675-ACAD21B7DCA8}"/>
            </c:ext>
          </c:extLst>
        </c:ser>
        <c:dLbls>
          <c:dLblPos val="inEnd"/>
          <c:showLegendKey val="0"/>
          <c:showVal val="1"/>
          <c:showCatName val="0"/>
          <c:showSerName val="0"/>
          <c:showPercent val="0"/>
          <c:showBubbleSize val="0"/>
        </c:dLbls>
        <c:gapWidth val="62"/>
        <c:overlap val="100"/>
        <c:axId val="80479360"/>
        <c:axId val="80480896"/>
      </c:barChart>
      <c:catAx>
        <c:axId val="80479360"/>
        <c:scaling>
          <c:orientation val="maxMin"/>
        </c:scaling>
        <c:delete val="0"/>
        <c:axPos val="l"/>
        <c:numFmt formatCode="General" sourceLinked="0"/>
        <c:majorTickMark val="none"/>
        <c:minorTickMark val="none"/>
        <c:tickLblPos val="none"/>
        <c:crossAx val="80480896"/>
        <c:crosses val="autoZero"/>
        <c:auto val="1"/>
        <c:lblAlgn val="ctr"/>
        <c:lblOffset val="100"/>
        <c:noMultiLvlLbl val="0"/>
      </c:catAx>
      <c:valAx>
        <c:axId val="80480896"/>
        <c:scaling>
          <c:orientation val="minMax"/>
          <c:max val="1"/>
        </c:scaling>
        <c:delete val="1"/>
        <c:axPos val="t"/>
        <c:numFmt formatCode="0%" sourceLinked="1"/>
        <c:majorTickMark val="out"/>
        <c:minorTickMark val="none"/>
        <c:tickLblPos val="none"/>
        <c:crossAx val="804793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1"/>
          <c:order val="0"/>
          <c:tx>
            <c:strRef>
              <c:f>Sheet1!$B$1</c:f>
              <c:strCache>
                <c:ptCount val="1"/>
                <c:pt idx="0">
                  <c:v>Up to 2 years</c:v>
                </c:pt>
              </c:strCache>
            </c:strRef>
          </c:tx>
          <c:spPr>
            <a:solidFill>
              <a:srgbClr val="CAFAD2"/>
            </a:solidFill>
          </c:spPr>
          <c:invertIfNegative val="0"/>
          <c:dPt>
            <c:idx val="1"/>
            <c:invertIfNegative val="0"/>
            <c:bubble3D val="0"/>
            <c:extLst>
              <c:ext xmlns:c16="http://schemas.microsoft.com/office/drawing/2014/chart" uri="{C3380CC4-5D6E-409C-BE32-E72D297353CC}">
                <c16:uniqueId val="{00000000-A3D7-4008-9B55-8136D7B54C94}"/>
              </c:ext>
            </c:extLst>
          </c:dPt>
          <c:dLbls>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Total</c:v>
                </c:pt>
                <c:pt idx="1">
                  <c:v>Clinical</c:v>
                </c:pt>
                <c:pt idx="2">
                  <c:v>Non-Clinical</c:v>
                </c:pt>
              </c:strCache>
            </c:strRef>
          </c:cat>
          <c:val>
            <c:numRef>
              <c:f>Sheet1!$B$2:$B$4</c:f>
              <c:numCache>
                <c:formatCode>0%</c:formatCode>
                <c:ptCount val="3"/>
                <c:pt idx="0">
                  <c:v>0.4</c:v>
                </c:pt>
                <c:pt idx="1">
                  <c:v>0.44</c:v>
                </c:pt>
                <c:pt idx="2">
                  <c:v>0.37</c:v>
                </c:pt>
              </c:numCache>
            </c:numRef>
          </c:val>
          <c:extLst>
            <c:ext xmlns:c16="http://schemas.microsoft.com/office/drawing/2014/chart" uri="{C3380CC4-5D6E-409C-BE32-E72D297353CC}">
              <c16:uniqueId val="{00000001-A3D7-4008-9B55-8136D7B54C94}"/>
            </c:ext>
          </c:extLst>
        </c:ser>
        <c:ser>
          <c:idx val="0"/>
          <c:order val="1"/>
          <c:tx>
            <c:strRef>
              <c:f>Sheet1!$C$1</c:f>
              <c:strCache>
                <c:ptCount val="1"/>
                <c:pt idx="0">
                  <c:v>3-5 years</c:v>
                </c:pt>
              </c:strCache>
            </c:strRef>
          </c:tx>
          <c:spPr>
            <a:solidFill>
              <a:srgbClr val="9DD7A3"/>
            </a:solidFill>
          </c:spPr>
          <c:invertIfNegative val="0"/>
          <c:dPt>
            <c:idx val="1"/>
            <c:invertIfNegative val="0"/>
            <c:bubble3D val="0"/>
            <c:extLst>
              <c:ext xmlns:c16="http://schemas.microsoft.com/office/drawing/2014/chart" uri="{C3380CC4-5D6E-409C-BE32-E72D297353CC}">
                <c16:uniqueId val="{00000002-A3D7-4008-9B55-8136D7B54C94}"/>
              </c:ext>
            </c:extLst>
          </c:dPt>
          <c:dLbls>
            <c:numFmt formatCode="0%" sourceLinked="0"/>
            <c:spPr>
              <a:noFill/>
              <a:ln>
                <a:noFill/>
              </a:ln>
              <a:effectLst/>
            </c:spPr>
            <c:txPr>
              <a:bodyPr/>
              <a:lstStyle/>
              <a:p>
                <a:pPr>
                  <a:defRPr sz="11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c:v>
                </c:pt>
                <c:pt idx="1">
                  <c:v>Clinical</c:v>
                </c:pt>
                <c:pt idx="2">
                  <c:v>Non-Clinical</c:v>
                </c:pt>
              </c:strCache>
            </c:strRef>
          </c:cat>
          <c:val>
            <c:numRef>
              <c:f>Sheet1!$C$2:$C$4</c:f>
              <c:numCache>
                <c:formatCode>0%</c:formatCode>
                <c:ptCount val="3"/>
                <c:pt idx="0">
                  <c:v>0.22</c:v>
                </c:pt>
                <c:pt idx="1">
                  <c:v>0.22</c:v>
                </c:pt>
                <c:pt idx="2">
                  <c:v>0.22</c:v>
                </c:pt>
              </c:numCache>
            </c:numRef>
          </c:val>
          <c:extLst>
            <c:ext xmlns:c16="http://schemas.microsoft.com/office/drawing/2014/chart" uri="{C3380CC4-5D6E-409C-BE32-E72D297353CC}">
              <c16:uniqueId val="{00000003-A3D7-4008-9B55-8136D7B54C94}"/>
            </c:ext>
          </c:extLst>
        </c:ser>
        <c:ser>
          <c:idx val="2"/>
          <c:order val="2"/>
          <c:tx>
            <c:strRef>
              <c:f>Sheet1!$D$1</c:f>
              <c:strCache>
                <c:ptCount val="1"/>
                <c:pt idx="0">
                  <c:v>6-10 years</c:v>
                </c:pt>
              </c:strCache>
            </c:strRef>
          </c:tx>
          <c:spPr>
            <a:solidFill>
              <a:srgbClr val="4BB970"/>
            </a:solidFill>
          </c:spPr>
          <c:invertIfNegative val="0"/>
          <c:dLbls>
            <c:spPr>
              <a:noFill/>
              <a:ln>
                <a:noFill/>
              </a:ln>
              <a:effectLst/>
            </c:spPr>
            <c:txPr>
              <a:bodyPr wrap="square" lIns="38100" tIns="19050" rIns="38100" bIns="19050" anchor="ctr">
                <a:spAutoFit/>
              </a:bodyPr>
              <a:lstStyle/>
              <a:p>
                <a:pPr>
                  <a:defRPr sz="11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Total</c:v>
                </c:pt>
                <c:pt idx="1">
                  <c:v>Clinical</c:v>
                </c:pt>
                <c:pt idx="2">
                  <c:v>Non-Clinical</c:v>
                </c:pt>
              </c:strCache>
            </c:strRef>
          </c:cat>
          <c:val>
            <c:numRef>
              <c:f>Sheet1!$D$2:$D$4</c:f>
              <c:numCache>
                <c:formatCode>0%</c:formatCode>
                <c:ptCount val="3"/>
                <c:pt idx="0">
                  <c:v>0.16</c:v>
                </c:pt>
                <c:pt idx="1">
                  <c:v>0.17</c:v>
                </c:pt>
                <c:pt idx="2">
                  <c:v>0.15</c:v>
                </c:pt>
              </c:numCache>
            </c:numRef>
          </c:val>
          <c:extLst>
            <c:ext xmlns:c16="http://schemas.microsoft.com/office/drawing/2014/chart" uri="{C3380CC4-5D6E-409C-BE32-E72D297353CC}">
              <c16:uniqueId val="{00000002-DD8E-485F-88E9-C018EDA72025}"/>
            </c:ext>
          </c:extLst>
        </c:ser>
        <c:ser>
          <c:idx val="3"/>
          <c:order val="3"/>
          <c:tx>
            <c:strRef>
              <c:f>Sheet1!$E$1</c:f>
              <c:strCache>
                <c:ptCount val="1"/>
                <c:pt idx="0">
                  <c:v>11 years or more</c:v>
                </c:pt>
              </c:strCache>
            </c:strRef>
          </c:tx>
          <c:spPr>
            <a:solidFill>
              <a:srgbClr val="006600"/>
            </a:solidFill>
          </c:spPr>
          <c:invertIfNegative val="0"/>
          <c:dLbls>
            <c:spPr>
              <a:noFill/>
              <a:ln>
                <a:noFill/>
              </a:ln>
              <a:effectLst/>
            </c:spPr>
            <c:txPr>
              <a:bodyPr wrap="square" lIns="38100" tIns="19050" rIns="38100" bIns="19050" anchor="ctr">
                <a:spAutoFit/>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Total</c:v>
                </c:pt>
                <c:pt idx="1">
                  <c:v>Clinical</c:v>
                </c:pt>
                <c:pt idx="2">
                  <c:v>Non-Clinical</c:v>
                </c:pt>
              </c:strCache>
            </c:strRef>
          </c:cat>
          <c:val>
            <c:numRef>
              <c:f>Sheet1!$E$2:$E$4</c:f>
              <c:numCache>
                <c:formatCode>0%</c:formatCode>
                <c:ptCount val="3"/>
                <c:pt idx="0">
                  <c:v>0.22</c:v>
                </c:pt>
                <c:pt idx="1">
                  <c:v>0.17</c:v>
                </c:pt>
                <c:pt idx="2">
                  <c:v>0.26</c:v>
                </c:pt>
              </c:numCache>
            </c:numRef>
          </c:val>
          <c:extLst>
            <c:ext xmlns:c16="http://schemas.microsoft.com/office/drawing/2014/chart" uri="{C3380CC4-5D6E-409C-BE32-E72D297353CC}">
              <c16:uniqueId val="{00000002-C2FF-4C76-BEA0-3677ACA079E2}"/>
            </c:ext>
          </c:extLst>
        </c:ser>
        <c:dLbls>
          <c:dLblPos val="ctr"/>
          <c:showLegendKey val="0"/>
          <c:showVal val="1"/>
          <c:showCatName val="0"/>
          <c:showSerName val="0"/>
          <c:showPercent val="0"/>
          <c:showBubbleSize val="0"/>
        </c:dLbls>
        <c:gapWidth val="110"/>
        <c:overlap val="100"/>
        <c:axId val="82817792"/>
        <c:axId val="82819328"/>
      </c:barChart>
      <c:catAx>
        <c:axId val="82817792"/>
        <c:scaling>
          <c:orientation val="minMax"/>
        </c:scaling>
        <c:delete val="0"/>
        <c:axPos val="b"/>
        <c:numFmt formatCode="General" sourceLinked="1"/>
        <c:majorTickMark val="none"/>
        <c:minorTickMark val="none"/>
        <c:tickLblPos val="nextTo"/>
        <c:txPr>
          <a:bodyPr/>
          <a:lstStyle/>
          <a:p>
            <a:pPr>
              <a:defRPr sz="1200" b="0"/>
            </a:pPr>
            <a:endParaRPr lang="en-US"/>
          </a:p>
        </c:txPr>
        <c:crossAx val="82819328"/>
        <c:crosses val="autoZero"/>
        <c:auto val="1"/>
        <c:lblAlgn val="ctr"/>
        <c:lblOffset val="100"/>
        <c:noMultiLvlLbl val="0"/>
      </c:catAx>
      <c:valAx>
        <c:axId val="82819328"/>
        <c:scaling>
          <c:orientation val="minMax"/>
          <c:max val="1"/>
        </c:scaling>
        <c:delete val="1"/>
        <c:axPos val="l"/>
        <c:numFmt formatCode="0%" sourceLinked="1"/>
        <c:majorTickMark val="none"/>
        <c:minorTickMark val="none"/>
        <c:tickLblPos val="none"/>
        <c:crossAx val="82817792"/>
        <c:crosses val="autoZero"/>
        <c:crossBetween val="between"/>
        <c:majorUnit val="0.1"/>
        <c:minorUnit val="0.02"/>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073904220049402"/>
          <c:y val="0.18657753930159701"/>
          <c:w val="0.39662180250835299"/>
          <c:h val="0.50297480868238797"/>
        </c:manualLayout>
      </c:layout>
      <c:pieChart>
        <c:varyColors val="1"/>
        <c:ser>
          <c:idx val="0"/>
          <c:order val="0"/>
          <c:tx>
            <c:strRef>
              <c:f>Sheet1!$B$1</c:f>
              <c:strCache>
                <c:ptCount val="1"/>
                <c:pt idx="0">
                  <c:v>Column1</c:v>
                </c:pt>
              </c:strCache>
            </c:strRef>
          </c:tx>
          <c:spPr>
            <a:solidFill>
              <a:schemeClr val="bg1">
                <a:lumMod val="50000"/>
              </a:schemeClr>
            </a:solidFill>
            <a:effectLst/>
          </c:spPr>
          <c:explosion val="5"/>
          <c:dPt>
            <c:idx val="0"/>
            <c:bubble3D val="0"/>
            <c:spPr>
              <a:solidFill>
                <a:srgbClr val="006600"/>
              </a:solidFill>
              <a:ln>
                <a:noFill/>
              </a:ln>
              <a:effectLst/>
            </c:spPr>
            <c:extLst>
              <c:ext xmlns:c16="http://schemas.microsoft.com/office/drawing/2014/chart" uri="{C3380CC4-5D6E-409C-BE32-E72D297353CC}">
                <c16:uniqueId val="{00000001-0714-42AD-9032-F6880308F85A}"/>
              </c:ext>
            </c:extLst>
          </c:dPt>
          <c:dPt>
            <c:idx val="1"/>
            <c:bubble3D val="0"/>
            <c:spPr>
              <a:solidFill>
                <a:schemeClr val="bg1">
                  <a:lumMod val="85000"/>
                </a:schemeClr>
              </a:solidFill>
              <a:ln>
                <a:noFill/>
              </a:ln>
              <a:effectLst/>
            </c:spPr>
            <c:extLst>
              <c:ext xmlns:c16="http://schemas.microsoft.com/office/drawing/2014/chart" uri="{C3380CC4-5D6E-409C-BE32-E72D297353CC}">
                <c16:uniqueId val="{00000003-0714-42AD-9032-F6880308F85A}"/>
              </c:ext>
            </c:extLst>
          </c:dPt>
          <c:dPt>
            <c:idx val="2"/>
            <c:bubble3D val="0"/>
            <c:spPr>
              <a:solidFill>
                <a:schemeClr val="bg1">
                  <a:lumMod val="65000"/>
                </a:schemeClr>
              </a:solidFill>
              <a:ln>
                <a:noFill/>
              </a:ln>
              <a:effectLst/>
            </c:spPr>
            <c:extLst>
              <c:ext xmlns:c16="http://schemas.microsoft.com/office/drawing/2014/chart" uri="{C3380CC4-5D6E-409C-BE32-E72D297353CC}">
                <c16:uniqueId val="{00000008-0714-42AD-9032-F6880308F85A}"/>
              </c:ext>
            </c:extLst>
          </c:dPt>
          <c:dPt>
            <c:idx val="3"/>
            <c:bubble3D val="0"/>
            <c:spPr>
              <a:solidFill>
                <a:schemeClr val="bg1">
                  <a:lumMod val="50000"/>
                </a:schemeClr>
              </a:solidFill>
              <a:ln>
                <a:noFill/>
              </a:ln>
              <a:effectLst/>
            </c:spPr>
            <c:extLst>
              <c:ext xmlns:c16="http://schemas.microsoft.com/office/drawing/2014/chart" uri="{C3380CC4-5D6E-409C-BE32-E72D297353CC}">
                <c16:uniqueId val="{00000009-0714-42AD-9032-F6880308F85A}"/>
              </c:ext>
            </c:extLst>
          </c:dPt>
          <c:dLbls>
            <c:delete val="1"/>
          </c:dLbls>
          <c:cat>
            <c:strRef>
              <c:f>Sheet1!$A$2:$A$5</c:f>
              <c:strCache>
                <c:ptCount val="4"/>
                <c:pt idx="0">
                  <c:v>CBO</c:v>
                </c:pt>
                <c:pt idx="1">
                  <c:v>Local Health Authorities</c:v>
                </c:pt>
                <c:pt idx="2">
                  <c:v>CHC</c:v>
                </c:pt>
                <c:pt idx="3">
                  <c:v>Hospital</c:v>
                </c:pt>
              </c:strCache>
            </c:strRef>
          </c:cat>
          <c:val>
            <c:numRef>
              <c:f>Sheet1!$B$2:$B$5</c:f>
              <c:numCache>
                <c:formatCode>0%</c:formatCode>
                <c:ptCount val="4"/>
                <c:pt idx="0">
                  <c:v>0.51</c:v>
                </c:pt>
                <c:pt idx="1">
                  <c:v>0.02</c:v>
                </c:pt>
                <c:pt idx="2">
                  <c:v>0.25</c:v>
                </c:pt>
                <c:pt idx="3">
                  <c:v>0.22</c:v>
                </c:pt>
              </c:numCache>
            </c:numRef>
          </c:val>
          <c:extLst>
            <c:ext xmlns:c16="http://schemas.microsoft.com/office/drawing/2014/chart" uri="{C3380CC4-5D6E-409C-BE32-E72D297353CC}">
              <c16:uniqueId val="{00000004-0714-42AD-9032-F6880308F85A}"/>
            </c:ext>
          </c:extLst>
        </c:ser>
        <c:dLbls>
          <c:dLblPos val="bestFit"/>
          <c:showLegendKey val="0"/>
          <c:showVal val="1"/>
          <c:showCatName val="0"/>
          <c:showSerName val="0"/>
          <c:showPercent val="0"/>
          <c:showBubbleSize val="0"/>
          <c:showLeaderLines val="1"/>
        </c:dLbls>
        <c:firstSliceAng val="23"/>
      </c:pieChart>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userShapes r:id="rId4"/>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175057179179E-2"/>
          <c:y val="2.71718055076394E-2"/>
          <c:w val="0.94601929491423098"/>
          <c:h val="0.925277534853992"/>
        </c:manualLayout>
      </c:layout>
      <c:barChart>
        <c:barDir val="bar"/>
        <c:grouping val="stacked"/>
        <c:varyColors val="0"/>
        <c:ser>
          <c:idx val="0"/>
          <c:order val="0"/>
          <c:tx>
            <c:strRef>
              <c:f>Sheet1!$B$1</c:f>
              <c:strCache>
                <c:ptCount val="1"/>
                <c:pt idx="0">
                  <c:v>Series 1</c:v>
                </c:pt>
              </c:strCache>
            </c:strRef>
          </c:tx>
          <c:spPr>
            <a:solidFill>
              <a:srgbClr val="BDDCA6"/>
            </a:solidFill>
            <a:effectLst/>
          </c:spPr>
          <c:invertIfNegative val="0"/>
          <c:dLbls>
            <c:dLbl>
              <c:idx val="0"/>
              <c:layout>
                <c:manualLayout>
                  <c:x val="0.15024767254304999"/>
                  <c:y val="-3.396475688454920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05-47BA-BAD3-6F4D7530F2E7}"/>
                </c:ext>
              </c:extLst>
            </c:dLbl>
            <c:dLbl>
              <c:idx val="1"/>
              <c:layout>
                <c:manualLayout>
                  <c:x val="0.146142038945105"/>
                  <c:y val="-3.3964756884549202E-3"/>
                </c:manualLayout>
              </c:layout>
              <c:spPr>
                <a:noFill/>
                <a:ln>
                  <a:noFill/>
                </a:ln>
                <a:effectLst/>
              </c:spPr>
              <c:txPr>
                <a:bodyPr wrap="square" lIns="91440" tIns="19050" rIns="182880" bIns="19050" anchor="ctr">
                  <a:noAutofit/>
                </a:bodyPr>
                <a:lstStyle/>
                <a:p>
                  <a:pPr>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E8E-4432-A20D-B70D938C4F90}"/>
                </c:ext>
              </c:extLst>
            </c:dLbl>
            <c:dLbl>
              <c:idx val="2"/>
              <c:layout>
                <c:manualLayout>
                  <c:x val="0.124289502812435"/>
                  <c:y val="0"/>
                </c:manualLayout>
              </c:layout>
              <c:spPr>
                <a:noFill/>
                <a:ln>
                  <a:noFill/>
                </a:ln>
                <a:effectLst/>
              </c:spPr>
              <c:txPr>
                <a:bodyPr wrap="square" lIns="91440" tIns="19050" rIns="182880" bIns="19050" anchor="ctr">
                  <a:noAutofit/>
                </a:bodyPr>
                <a:lstStyle/>
                <a:p>
                  <a:pPr>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E8E-4432-A20D-B70D938C4F90}"/>
                </c:ext>
              </c:extLst>
            </c:dLbl>
            <c:dLbl>
              <c:idx val="3"/>
              <c:layout>
                <c:manualLayout>
                  <c:x val="0.11596856426579499"/>
                  <c:y val="0"/>
                </c:manualLayout>
              </c:layout>
              <c:spPr>
                <a:noFill/>
                <a:ln>
                  <a:noFill/>
                </a:ln>
                <a:effectLst/>
              </c:spPr>
              <c:txPr>
                <a:bodyPr wrap="square" lIns="91440" tIns="19050" rIns="182880" bIns="19050" anchor="ctr">
                  <a:noAutofit/>
                </a:bodyPr>
                <a:lstStyle/>
                <a:p>
                  <a:pPr>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E8E-4432-A20D-B70D938C4F90}"/>
                </c:ext>
              </c:extLst>
            </c:dLbl>
            <c:dLbl>
              <c:idx val="4"/>
              <c:layout>
                <c:manualLayout>
                  <c:x val="0.108969454104502"/>
                  <c:y val="0"/>
                </c:manualLayout>
              </c:layout>
              <c:spPr>
                <a:noFill/>
                <a:ln>
                  <a:noFill/>
                </a:ln>
                <a:effectLst/>
              </c:spPr>
              <c:txPr>
                <a:bodyPr wrap="square" lIns="91440" tIns="19050" rIns="182880" bIns="19050" anchor="ctr">
                  <a:noAutofit/>
                </a:bodyPr>
                <a:lstStyle/>
                <a:p>
                  <a:pPr>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E8E-4432-A20D-B70D938C4F90}"/>
                </c:ext>
              </c:extLst>
            </c:dLbl>
            <c:dLbl>
              <c:idx val="5"/>
              <c:layout>
                <c:manualLayout>
                  <c:x val="8.7967967653647297E-2"/>
                  <c:y val="0"/>
                </c:manualLayout>
              </c:layout>
              <c:spPr>
                <a:noFill/>
                <a:ln>
                  <a:noFill/>
                </a:ln>
                <a:effectLst/>
              </c:spPr>
              <c:txPr>
                <a:bodyPr wrap="square" lIns="91440" tIns="19050" rIns="182880" bIns="19050" anchor="ctr">
                  <a:noAutofit/>
                </a:bodyPr>
                <a:lstStyle/>
                <a:p>
                  <a:pPr>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E8E-4432-A20D-B70D938C4F90}"/>
                </c:ext>
              </c:extLst>
            </c:dLbl>
            <c:dLbl>
              <c:idx val="6"/>
              <c:layout>
                <c:manualLayout>
                  <c:x val="8.77966494594241E-2"/>
                  <c:y val="6.2268001629740595E-17"/>
                </c:manualLayout>
              </c:layout>
              <c:spPr>
                <a:noFill/>
                <a:ln>
                  <a:noFill/>
                </a:ln>
                <a:effectLst/>
              </c:spPr>
              <c:txPr>
                <a:bodyPr wrap="square" lIns="91440" tIns="19050" rIns="182880" bIns="19050" anchor="ctr">
                  <a:noAutofit/>
                </a:bodyPr>
                <a:lstStyle/>
                <a:p>
                  <a:pPr>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E8E-4432-A20D-B70D938C4F90}"/>
                </c:ext>
              </c:extLst>
            </c:dLbl>
            <c:dLbl>
              <c:idx val="7"/>
              <c:layout>
                <c:manualLayout>
                  <c:x val="6.4509842946008006E-2"/>
                  <c:y val="3.3964756884549202E-3"/>
                </c:manualLayout>
              </c:layout>
              <c:spPr>
                <a:noFill/>
                <a:ln>
                  <a:noFill/>
                </a:ln>
                <a:effectLst/>
              </c:spPr>
              <c:txPr>
                <a:bodyPr wrap="square" lIns="91440" tIns="19050" rIns="182880" bIns="19050" anchor="ctr">
                  <a:noAutofit/>
                </a:bodyPr>
                <a:lstStyle/>
                <a:p>
                  <a:pPr>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E8E-4432-A20D-B70D938C4F90}"/>
                </c:ext>
              </c:extLst>
            </c:dLbl>
            <c:dLbl>
              <c:idx val="8"/>
              <c:layout>
                <c:manualLayout>
                  <c:x val="4.6916249415278499E-2"/>
                  <c:y val="6.7929513769098499E-3"/>
                </c:manualLayout>
              </c:layout>
              <c:spPr>
                <a:noFill/>
                <a:ln>
                  <a:noFill/>
                </a:ln>
                <a:effectLst/>
              </c:spPr>
              <c:txPr>
                <a:bodyPr wrap="square" lIns="91440" tIns="19050" rIns="182880" bIns="19050" anchor="ctr">
                  <a:noAutofit/>
                </a:bodyPr>
                <a:lstStyle/>
                <a:p>
                  <a:pPr>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E8E-4432-A20D-B70D938C4F90}"/>
                </c:ext>
              </c:extLst>
            </c:dLbl>
            <c:dLbl>
              <c:idx val="9"/>
              <c:layout>
                <c:manualLayout>
                  <c:x val="2.93226558845491E-2"/>
                  <c:y val="3.396475688454920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05-47BA-BAD3-6F4D7530F2E7}"/>
                </c:ext>
              </c:extLst>
            </c:dLbl>
            <c:dLbl>
              <c:idx val="10"/>
              <c:layout>
                <c:manualLayout>
                  <c:x val="1.75935935307295E-2"/>
                  <c:y val="1.2453600325947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05-47BA-BAD3-6F4D7530F2E7}"/>
                </c:ext>
              </c:extLst>
            </c:dLbl>
            <c:dLbl>
              <c:idx val="11"/>
              <c:layout>
                <c:manualLayout>
                  <c:x val="0.22006468531710699"/>
                  <c:y val="2.6743903071153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05-47BA-BAD3-6F4D7530F2E7}"/>
                </c:ext>
              </c:extLst>
            </c:dLbl>
            <c:spPr>
              <a:noFill/>
              <a:ln>
                <a:noFill/>
              </a:ln>
              <a:effectLst/>
            </c:spPr>
            <c:txPr>
              <a:bodyPr wrap="square" lIns="91440" tIns="19050" rIns="182880" bIns="19050" anchor="ctr">
                <a:spAutoFit/>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Sheet1!$A$2:$A$13</c:f>
              <c:strCache>
                <c:ptCount val="12"/>
                <c:pt idx="0">
                  <c:v>Elder Services</c:v>
                </c:pt>
                <c:pt idx="1">
                  <c:v>Disability Services</c:v>
                </c:pt>
                <c:pt idx="2">
                  <c:v>Substance Abuse Services</c:v>
                </c:pt>
                <c:pt idx="3">
                  <c:v>Community Action Agency</c:v>
                </c:pt>
                <c:pt idx="4">
                  <c:v>Housing Support</c:v>
                </c:pt>
                <c:pt idx="5">
                  <c:v>Domestic Violence Services</c:v>
                </c:pt>
                <c:pt idx="6">
                  <c:v>HIV/AID Services</c:v>
                </c:pt>
                <c:pt idx="7">
                  <c:v>Teen Health</c:v>
                </c:pt>
                <c:pt idx="8">
                  <c:v>Rape Crisis</c:v>
                </c:pt>
                <c:pt idx="9">
                  <c:v>Refugee/Immigrant</c:v>
                </c:pt>
                <c:pt idx="10">
                  <c:v>Legal Services</c:v>
                </c:pt>
                <c:pt idx="11">
                  <c:v>Other</c:v>
                </c:pt>
              </c:strCache>
            </c:strRef>
          </c:cat>
          <c:val>
            <c:numRef>
              <c:f>Sheet1!$B$2:$B$13</c:f>
              <c:numCache>
                <c:formatCode>0%</c:formatCode>
                <c:ptCount val="12"/>
                <c:pt idx="0">
                  <c:v>0.2</c:v>
                </c:pt>
                <c:pt idx="1">
                  <c:v>0.19</c:v>
                </c:pt>
                <c:pt idx="2">
                  <c:v>0.15</c:v>
                </c:pt>
                <c:pt idx="3">
                  <c:v>0.12</c:v>
                </c:pt>
                <c:pt idx="4">
                  <c:v>0.11</c:v>
                </c:pt>
                <c:pt idx="5">
                  <c:v>0.08</c:v>
                </c:pt>
                <c:pt idx="6">
                  <c:v>0.08</c:v>
                </c:pt>
                <c:pt idx="7">
                  <c:v>0.05</c:v>
                </c:pt>
                <c:pt idx="8">
                  <c:v>0.03</c:v>
                </c:pt>
                <c:pt idx="9">
                  <c:v>0.02</c:v>
                </c:pt>
                <c:pt idx="10">
                  <c:v>0.01</c:v>
                </c:pt>
                <c:pt idx="11">
                  <c:v>0.36</c:v>
                </c:pt>
              </c:numCache>
            </c:numRef>
          </c:val>
          <c:extLst>
            <c:ext xmlns:c16="http://schemas.microsoft.com/office/drawing/2014/chart" uri="{C3380CC4-5D6E-409C-BE32-E72D297353CC}">
              <c16:uniqueId val="{0000000C-5E8E-4432-A20D-B70D938C4F90}"/>
            </c:ext>
          </c:extLst>
        </c:ser>
        <c:dLbls>
          <c:dLblPos val="inEnd"/>
          <c:showLegendKey val="0"/>
          <c:showVal val="1"/>
          <c:showCatName val="0"/>
          <c:showSerName val="0"/>
          <c:showPercent val="0"/>
          <c:showBubbleSize val="0"/>
        </c:dLbls>
        <c:gapWidth val="57"/>
        <c:overlap val="100"/>
        <c:axId val="82683392"/>
        <c:axId val="82684928"/>
      </c:barChart>
      <c:catAx>
        <c:axId val="82683392"/>
        <c:scaling>
          <c:orientation val="maxMin"/>
        </c:scaling>
        <c:delete val="0"/>
        <c:axPos val="l"/>
        <c:numFmt formatCode="General" sourceLinked="0"/>
        <c:majorTickMark val="none"/>
        <c:minorTickMark val="none"/>
        <c:tickLblPos val="none"/>
        <c:crossAx val="82684928"/>
        <c:crosses val="autoZero"/>
        <c:auto val="1"/>
        <c:lblAlgn val="ctr"/>
        <c:lblOffset val="100"/>
        <c:noMultiLvlLbl val="0"/>
      </c:catAx>
      <c:valAx>
        <c:axId val="82684928"/>
        <c:scaling>
          <c:orientation val="minMax"/>
          <c:max val="1"/>
        </c:scaling>
        <c:delete val="1"/>
        <c:axPos val="t"/>
        <c:numFmt formatCode="0%" sourceLinked="1"/>
        <c:majorTickMark val="out"/>
        <c:minorTickMark val="none"/>
        <c:tickLblPos val="none"/>
        <c:crossAx val="826833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796356968225298E-3"/>
          <c:y val="0.13155826713150801"/>
          <c:w val="0.96568236797065299"/>
          <c:h val="0.82691747156655404"/>
        </c:manualLayout>
      </c:layout>
      <c:barChart>
        <c:barDir val="col"/>
        <c:grouping val="stacked"/>
        <c:varyColors val="0"/>
        <c:ser>
          <c:idx val="2"/>
          <c:order val="0"/>
          <c:tx>
            <c:strRef>
              <c:f>Sheet1!$D$1</c:f>
              <c:strCache>
                <c:ptCount val="1"/>
                <c:pt idx="0">
                  <c:v>Volunteer</c:v>
                </c:pt>
              </c:strCache>
            </c:strRef>
          </c:tx>
          <c:invertIfNegative val="0"/>
          <c:dLbls>
            <c:dLbl>
              <c:idx val="0"/>
              <c:layout>
                <c:manualLayout>
                  <c:x val="0.121431621026918"/>
                  <c:y val="-6.8047379550780093E-2"/>
                </c:manualLayout>
              </c:layout>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58-49DC-A11A-9A4DD4562158}"/>
                </c:ext>
              </c:extLst>
            </c:dLbl>
            <c:dLbl>
              <c:idx val="1"/>
              <c:layout>
                <c:manualLayout>
                  <c:x val="0.129351074572152"/>
                  <c:y val="-6.8047379550780093E-2"/>
                </c:manualLayout>
              </c:layout>
              <c:tx>
                <c:rich>
                  <a:bodyPr/>
                  <a:lstStyle/>
                  <a:p>
                    <a:fld id="{F5FD40CF-3768-4392-8C88-0B6FCA39BB33}" type="VALUE">
                      <a:rPr lang="en-US" sz="110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458-49DC-A11A-9A4DD4562158}"/>
                </c:ext>
              </c:extLst>
            </c:dLbl>
            <c:dLbl>
              <c:idx val="2"/>
              <c:layout>
                <c:manualLayout>
                  <c:x val="0.134630710268974"/>
                  <c:y val="-6.8047379550780093E-2"/>
                </c:manualLayout>
              </c:layout>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458-49DC-A11A-9A4DD4562158}"/>
                </c:ext>
              </c:extLst>
            </c:dLbl>
            <c:spPr>
              <a:noFill/>
              <a:ln>
                <a:noFill/>
              </a:ln>
              <a:effectLst/>
            </c:spPr>
            <c:txPr>
              <a:bodyPr wrap="square" lIns="38100" tIns="19050" rIns="38100" bIns="19050" anchor="ctr">
                <a:spAutoFit/>
              </a:bodyPr>
              <a:lstStyle/>
              <a:p>
                <a:pPr>
                  <a:defRPr sz="105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Sheet1!$D$2:$D$4</c:f>
              <c:numCache>
                <c:formatCode>0%</c:formatCode>
                <c:ptCount val="3"/>
                <c:pt idx="0">
                  <c:v>0</c:v>
                </c:pt>
                <c:pt idx="1">
                  <c:v>0</c:v>
                </c:pt>
                <c:pt idx="2">
                  <c:v>0</c:v>
                </c:pt>
              </c:numCache>
            </c:numRef>
          </c:val>
          <c:extLst>
            <c:ext xmlns:c16="http://schemas.microsoft.com/office/drawing/2014/chart" uri="{C3380CC4-5D6E-409C-BE32-E72D297353CC}">
              <c16:uniqueId val="{00000003-7458-49DC-A11A-9A4DD4562158}"/>
            </c:ext>
          </c:extLst>
        </c:ser>
        <c:ser>
          <c:idx val="1"/>
          <c:order val="1"/>
          <c:tx>
            <c:strRef>
              <c:f>Sheet1!$C$1</c:f>
              <c:strCache>
                <c:ptCount val="1"/>
                <c:pt idx="0">
                  <c:v>Part-Time</c:v>
                </c:pt>
              </c:strCache>
            </c:strRef>
          </c:tx>
          <c:spPr>
            <a:solidFill>
              <a:srgbClr val="4BB970"/>
            </a:solidFill>
          </c:spPr>
          <c:invertIfNegative val="0"/>
          <c:dPt>
            <c:idx val="1"/>
            <c:invertIfNegative val="0"/>
            <c:bubble3D val="0"/>
            <c:extLst>
              <c:ext xmlns:c16="http://schemas.microsoft.com/office/drawing/2014/chart" uri="{C3380CC4-5D6E-409C-BE32-E72D297353CC}">
                <c16:uniqueId val="{00000004-DB0B-43E7-BAC4-D1FF43D45A72}"/>
              </c:ext>
            </c:extLst>
          </c:dPt>
          <c:dLbls>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Total</c:v>
                </c:pt>
                <c:pt idx="1">
                  <c:v>Clinical</c:v>
                </c:pt>
                <c:pt idx="2">
                  <c:v>Non-Clinical</c:v>
                </c:pt>
              </c:strCache>
            </c:strRef>
          </c:cat>
          <c:val>
            <c:numRef>
              <c:f>Sheet1!$C$2:$C$4</c:f>
              <c:numCache>
                <c:formatCode>0%</c:formatCode>
                <c:ptCount val="3"/>
                <c:pt idx="0">
                  <c:v>0.1</c:v>
                </c:pt>
                <c:pt idx="1">
                  <c:v>0.1</c:v>
                </c:pt>
                <c:pt idx="2">
                  <c:v>0.09</c:v>
                </c:pt>
              </c:numCache>
            </c:numRef>
          </c:val>
          <c:extLst>
            <c:ext xmlns:c16="http://schemas.microsoft.com/office/drawing/2014/chart" uri="{C3380CC4-5D6E-409C-BE32-E72D297353CC}">
              <c16:uniqueId val="{00000006-DB0B-43E7-BAC4-D1FF43D45A72}"/>
            </c:ext>
          </c:extLst>
        </c:ser>
        <c:ser>
          <c:idx val="0"/>
          <c:order val="2"/>
          <c:tx>
            <c:strRef>
              <c:f>Sheet1!$B$1</c:f>
              <c:strCache>
                <c:ptCount val="1"/>
                <c:pt idx="0">
                  <c:v>Full-Time</c:v>
                </c:pt>
              </c:strCache>
            </c:strRef>
          </c:tx>
          <c:spPr>
            <a:solidFill>
              <a:srgbClr val="006600"/>
            </a:solidFill>
          </c:spPr>
          <c:invertIfNegative val="0"/>
          <c:dPt>
            <c:idx val="1"/>
            <c:invertIfNegative val="0"/>
            <c:bubble3D val="0"/>
            <c:extLst>
              <c:ext xmlns:c16="http://schemas.microsoft.com/office/drawing/2014/chart" uri="{C3380CC4-5D6E-409C-BE32-E72D297353CC}">
                <c16:uniqueId val="{00000008-DB0B-43E7-BAC4-D1FF43D45A72}"/>
              </c:ext>
            </c:extLst>
          </c:dPt>
          <c:dLbls>
            <c:numFmt formatCode="0%" sourceLinked="0"/>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c:v>
                </c:pt>
                <c:pt idx="1">
                  <c:v>Clinical</c:v>
                </c:pt>
                <c:pt idx="2">
                  <c:v>Non-Clinical</c:v>
                </c:pt>
              </c:strCache>
            </c:strRef>
          </c:cat>
          <c:val>
            <c:numRef>
              <c:f>Sheet1!$B$2:$B$4</c:f>
              <c:numCache>
                <c:formatCode>0%</c:formatCode>
                <c:ptCount val="3"/>
                <c:pt idx="0">
                  <c:v>0.9</c:v>
                </c:pt>
                <c:pt idx="1">
                  <c:v>0.9</c:v>
                </c:pt>
                <c:pt idx="2">
                  <c:v>0.91</c:v>
                </c:pt>
              </c:numCache>
            </c:numRef>
          </c:val>
          <c:extLst>
            <c:ext xmlns:c16="http://schemas.microsoft.com/office/drawing/2014/chart" uri="{C3380CC4-5D6E-409C-BE32-E72D297353CC}">
              <c16:uniqueId val="{00000009-DB0B-43E7-BAC4-D1FF43D45A72}"/>
            </c:ext>
          </c:extLst>
        </c:ser>
        <c:dLbls>
          <c:dLblPos val="ctr"/>
          <c:showLegendKey val="0"/>
          <c:showVal val="1"/>
          <c:showCatName val="0"/>
          <c:showSerName val="0"/>
          <c:showPercent val="0"/>
          <c:showBubbleSize val="0"/>
        </c:dLbls>
        <c:gapWidth val="110"/>
        <c:overlap val="100"/>
        <c:axId val="81663104"/>
        <c:axId val="81664640"/>
      </c:barChart>
      <c:catAx>
        <c:axId val="81663104"/>
        <c:scaling>
          <c:orientation val="minMax"/>
        </c:scaling>
        <c:delete val="0"/>
        <c:axPos val="b"/>
        <c:numFmt formatCode="General" sourceLinked="1"/>
        <c:majorTickMark val="none"/>
        <c:minorTickMark val="none"/>
        <c:tickLblPos val="none"/>
        <c:txPr>
          <a:bodyPr/>
          <a:lstStyle/>
          <a:p>
            <a:pPr>
              <a:defRPr sz="1200" b="0"/>
            </a:pPr>
            <a:endParaRPr lang="en-US"/>
          </a:p>
        </c:txPr>
        <c:crossAx val="81664640"/>
        <c:crosses val="autoZero"/>
        <c:auto val="1"/>
        <c:lblAlgn val="ctr"/>
        <c:lblOffset val="100"/>
        <c:noMultiLvlLbl val="0"/>
      </c:catAx>
      <c:valAx>
        <c:axId val="81664640"/>
        <c:scaling>
          <c:orientation val="minMax"/>
          <c:max val="1"/>
        </c:scaling>
        <c:delete val="1"/>
        <c:axPos val="l"/>
        <c:numFmt formatCode="0%" sourceLinked="1"/>
        <c:majorTickMark val="none"/>
        <c:minorTickMark val="none"/>
        <c:tickLblPos val="none"/>
        <c:crossAx val="81663104"/>
        <c:crosses val="autoZero"/>
        <c:crossBetween val="between"/>
        <c:majorUnit val="0.1"/>
        <c:minorUnit val="0.02"/>
      </c:valAx>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41824244002802E-2"/>
          <c:y val="4.7957267568597403E-2"/>
          <c:w val="0.92371635151199405"/>
          <c:h val="0.86920745208564298"/>
        </c:manualLayout>
      </c:layout>
      <c:barChart>
        <c:barDir val="bar"/>
        <c:grouping val="stacked"/>
        <c:varyColors val="0"/>
        <c:ser>
          <c:idx val="0"/>
          <c:order val="0"/>
          <c:tx>
            <c:strRef>
              <c:f>Sheet1!$B$1</c:f>
              <c:strCache>
                <c:ptCount val="1"/>
                <c:pt idx="0">
                  <c:v>Series 1</c:v>
                </c:pt>
              </c:strCache>
            </c:strRef>
          </c:tx>
          <c:spPr>
            <a:solidFill>
              <a:schemeClr val="accent2"/>
            </a:solidFill>
            <a:effectLst/>
          </c:spPr>
          <c:invertIfNegative val="0"/>
          <c:dLbls>
            <c:dLbl>
              <c:idx val="0"/>
              <c:layout>
                <c:manualLayout>
                  <c:x val="0.39911555744125998"/>
                  <c:y val="-3.395456932863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E7-4485-9675-ACAD21B7DCA8}"/>
                </c:ext>
              </c:extLst>
            </c:dLbl>
            <c:dLbl>
              <c:idx val="1"/>
              <c:layout>
                <c:manualLayout>
                  <c:x val="0.276500377049816"/>
                  <c:y val="7.75761154269986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E7-4485-9675-ACAD21B7DCA8}"/>
                </c:ext>
              </c:extLst>
            </c:dLbl>
            <c:dLbl>
              <c:idx val="2"/>
              <c:layout>
                <c:manualLayout>
                  <c:x val="0.137973035150152"/>
                  <c:y val="-3.3959408103937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E7-4485-9675-ACAD21B7DCA8}"/>
                </c:ext>
              </c:extLst>
            </c:dLbl>
            <c:dLbl>
              <c:idx val="3"/>
              <c:layout>
                <c:manualLayout>
                  <c:x val="8.7678552609233795E-2"/>
                  <c:y val="4.3611247472545604E-3"/>
                </c:manualLayout>
              </c:layout>
              <c:spPr>
                <a:noFill/>
                <a:ln>
                  <a:noFill/>
                </a:ln>
                <a:effectLst/>
              </c:spPr>
              <c:txPr>
                <a:bodyPr wrap="square" lIns="91440" tIns="19050" rIns="182880" bIns="19050" anchor="ctr">
                  <a:noAutofit/>
                </a:bodyPr>
                <a:lstStyle/>
                <a:p>
                  <a:pPr>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742708959588199"/>
                      <c:h val="7.8014150311876695E-2"/>
                    </c:manualLayout>
                  </c15:layout>
                </c:ext>
                <c:ext xmlns:c16="http://schemas.microsoft.com/office/drawing/2014/chart" uri="{C3380CC4-5D6E-409C-BE32-E72D297353CC}">
                  <c16:uniqueId val="{00000003-71E7-4485-9675-ACAD21B7DCA8}"/>
                </c:ext>
              </c:extLst>
            </c:dLbl>
            <c:dLbl>
              <c:idx val="4"/>
              <c:layout>
                <c:manualLayout>
                  <c:x val="0.11820260191249"/>
                  <c:y val="5.348780611740039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E7-4485-9675-ACAD21B7DCA8}"/>
                </c:ext>
              </c:extLst>
            </c:dLbl>
            <c:dLbl>
              <c:idx val="5"/>
              <c:layout>
                <c:manualLayout>
                  <c:x val="0.102871497231364"/>
                  <c:y val="1.7383536988155099E-6"/>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3267538150438299"/>
                      <c:h val="5.7635250603743603E-2"/>
                    </c:manualLayout>
                  </c15:layout>
                </c:ext>
                <c:ext xmlns:c16="http://schemas.microsoft.com/office/drawing/2014/chart" uri="{C3380CC4-5D6E-409C-BE32-E72D297353CC}">
                  <c16:uniqueId val="{00000005-71E7-4485-9675-ACAD21B7DCA8}"/>
                </c:ext>
              </c:extLst>
            </c:dLbl>
            <c:dLbl>
              <c:idx val="6"/>
              <c:layout>
                <c:manualLayout>
                  <c:x val="0.102275106075273"/>
                  <c:y val="8.023170918232739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E7-4485-9675-ACAD21B7DCA8}"/>
                </c:ext>
              </c:extLst>
            </c:dLbl>
            <c:dLbl>
              <c:idx val="7"/>
              <c:layout>
                <c:manualLayout>
                  <c:x val="9.6782463071565905E-2"/>
                  <c:y val="3.39674312748557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E7-4485-9675-ACAD21B7DCA8}"/>
                </c:ext>
              </c:extLst>
            </c:dLbl>
            <c:dLbl>
              <c:idx val="8"/>
              <c:layout>
                <c:manualLayout>
                  <c:x val="7.4223469492932001E-2"/>
                  <c:y val="-5.09431237413638E-3"/>
                </c:manualLayout>
              </c:layout>
              <c:spPr>
                <a:noFill/>
                <a:ln>
                  <a:noFill/>
                </a:ln>
                <a:effectLst/>
              </c:spPr>
              <c:txPr>
                <a:bodyPr wrap="square" lIns="91440" tIns="19050" rIns="182880" bIns="19050" anchor="ctr">
                  <a:noAutofit/>
                </a:bodyPr>
                <a:lstStyle/>
                <a:p>
                  <a:pPr>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3267538150438299"/>
                      <c:h val="5.4238774915288702E-2"/>
                    </c:manualLayout>
                  </c15:layout>
                </c:ext>
                <c:ext xmlns:c16="http://schemas.microsoft.com/office/drawing/2014/chart" uri="{C3380CC4-5D6E-409C-BE32-E72D297353CC}">
                  <c16:uniqueId val="{00000008-71E7-4485-9675-ACAD21B7DCA8}"/>
                </c:ext>
              </c:extLst>
            </c:dLbl>
            <c:dLbl>
              <c:idx val="9"/>
              <c:layout>
                <c:manualLayout>
                  <c:x val="6.0728293221489801E-2"/>
                  <c:y val="1.2453600325947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1E7-4485-9675-ACAD21B7DCA8}"/>
                </c:ext>
              </c:extLst>
            </c:dLbl>
            <c:dLbl>
              <c:idx val="10"/>
              <c:layout>
                <c:manualLayout>
                  <c:x val="6.0728293221489801E-2"/>
                  <c:y val="-3.396475688454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1E7-4485-9675-ACAD21B7DCA8}"/>
                </c:ext>
              </c:extLst>
            </c:dLbl>
            <c:dLbl>
              <c:idx val="11"/>
              <c:layout>
                <c:manualLayout>
                  <c:x val="2.6990352542884399E-2"/>
                  <c:y val="2.674390305870019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1E7-4485-9675-ACAD21B7DCA8}"/>
                </c:ext>
              </c:extLst>
            </c:dLbl>
            <c:dLbl>
              <c:idx val="12"/>
              <c:layout>
                <c:manualLayout>
                  <c:x val="0.25463936532292297"/>
                  <c:y val="3.396743127485509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1E7-4485-9675-ACAD21B7DCA8}"/>
                </c:ext>
              </c:extLst>
            </c:dLbl>
            <c:spPr>
              <a:noFill/>
              <a:ln>
                <a:noFill/>
              </a:ln>
              <a:effectLst/>
            </c:spPr>
            <c:txPr>
              <a:bodyPr wrap="square" lIns="91440" tIns="19050" rIns="182880" bIns="19050" anchor="ctr">
                <a:spAutoFit/>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Grant Funding (Net)</c:v>
                </c:pt>
                <c:pt idx="1">
                  <c:v>Your organizations' core operating funds</c:v>
                </c:pt>
                <c:pt idx="2">
                  <c:v>Other</c:v>
                </c:pt>
                <c:pt idx="3">
                  <c:v>Not sure</c:v>
                </c:pt>
              </c:strCache>
            </c:strRef>
          </c:cat>
          <c:val>
            <c:numRef>
              <c:f>Sheet1!$B$2:$B$5</c:f>
              <c:numCache>
                <c:formatCode>0%</c:formatCode>
                <c:ptCount val="4"/>
                <c:pt idx="0">
                  <c:v>0.68</c:v>
                </c:pt>
                <c:pt idx="1">
                  <c:v>0.43</c:v>
                </c:pt>
                <c:pt idx="2">
                  <c:v>0.14000000000000001</c:v>
                </c:pt>
                <c:pt idx="3">
                  <c:v>0.1</c:v>
                </c:pt>
              </c:numCache>
            </c:numRef>
          </c:val>
          <c:extLst>
            <c:ext xmlns:c16="http://schemas.microsoft.com/office/drawing/2014/chart" uri="{C3380CC4-5D6E-409C-BE32-E72D297353CC}">
              <c16:uniqueId val="{0000000D-71E7-4485-9675-ACAD21B7DCA8}"/>
            </c:ext>
          </c:extLst>
        </c:ser>
        <c:dLbls>
          <c:dLblPos val="inEnd"/>
          <c:showLegendKey val="0"/>
          <c:showVal val="1"/>
          <c:showCatName val="0"/>
          <c:showSerName val="0"/>
          <c:showPercent val="0"/>
          <c:showBubbleSize val="0"/>
        </c:dLbls>
        <c:gapWidth val="57"/>
        <c:overlap val="100"/>
        <c:axId val="107140224"/>
        <c:axId val="107141760"/>
      </c:barChart>
      <c:catAx>
        <c:axId val="107140224"/>
        <c:scaling>
          <c:orientation val="maxMin"/>
        </c:scaling>
        <c:delete val="0"/>
        <c:axPos val="l"/>
        <c:numFmt formatCode="General" sourceLinked="0"/>
        <c:majorTickMark val="none"/>
        <c:minorTickMark val="none"/>
        <c:tickLblPos val="none"/>
        <c:crossAx val="107141760"/>
        <c:crosses val="autoZero"/>
        <c:auto val="1"/>
        <c:lblAlgn val="ctr"/>
        <c:lblOffset val="100"/>
        <c:noMultiLvlLbl val="0"/>
      </c:catAx>
      <c:valAx>
        <c:axId val="107141760"/>
        <c:scaling>
          <c:orientation val="minMax"/>
          <c:max val="1"/>
        </c:scaling>
        <c:delete val="1"/>
        <c:axPos val="t"/>
        <c:numFmt formatCode="0%" sourceLinked="1"/>
        <c:majorTickMark val="out"/>
        <c:minorTickMark val="none"/>
        <c:tickLblPos val="none"/>
        <c:crossAx val="1071402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41721424278498E-2"/>
          <c:y val="4.7957497555128403E-2"/>
          <c:w val="0.92371635151199405"/>
          <c:h val="0.86920745208564298"/>
        </c:manualLayout>
      </c:layout>
      <c:barChart>
        <c:barDir val="bar"/>
        <c:grouping val="stacked"/>
        <c:varyColors val="0"/>
        <c:ser>
          <c:idx val="0"/>
          <c:order val="0"/>
          <c:tx>
            <c:strRef>
              <c:f>Sheet1!$B$1</c:f>
              <c:strCache>
                <c:ptCount val="1"/>
                <c:pt idx="0">
                  <c:v>Series 1</c:v>
                </c:pt>
              </c:strCache>
            </c:strRef>
          </c:tx>
          <c:spPr>
            <a:solidFill>
              <a:schemeClr val="accent2"/>
            </a:solidFill>
            <a:effectLst/>
          </c:spPr>
          <c:invertIfNegative val="0"/>
          <c:dLbls>
            <c:dLbl>
              <c:idx val="0"/>
              <c:layout>
                <c:manualLayout>
                  <c:x val="0.43032250454998899"/>
                  <c:y val="-3.39465395035788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E7-4485-9675-ACAD21B7DCA8}"/>
                </c:ext>
              </c:extLst>
            </c:dLbl>
            <c:dLbl>
              <c:idx val="1"/>
              <c:layout>
                <c:manualLayout>
                  <c:x val="0.13086795720907801"/>
                  <c:y val="8.5015928928212805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E7-4485-9675-ACAD21B7DCA8}"/>
                </c:ext>
              </c:extLst>
            </c:dLbl>
            <c:dLbl>
              <c:idx val="2"/>
              <c:layout>
                <c:manualLayout>
                  <c:x val="0.210789139873196"/>
                  <c:y val="-3.3951978782460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E7-4485-9675-ACAD21B7DCA8}"/>
                </c:ext>
              </c:extLst>
            </c:dLbl>
            <c:dLbl>
              <c:idx val="3"/>
              <c:layout>
                <c:manualLayout>
                  <c:x val="8.7678552609233795E-2"/>
                  <c:y val="4.3611247472545604E-3"/>
                </c:manualLayout>
              </c:layout>
              <c:spPr>
                <a:noFill/>
                <a:ln>
                  <a:noFill/>
                </a:ln>
                <a:effectLst/>
              </c:spPr>
              <c:txPr>
                <a:bodyPr wrap="square" lIns="91440" tIns="19050" rIns="182880" bIns="19050" anchor="ctr">
                  <a:noAutofit/>
                </a:bodyPr>
                <a:lstStyle/>
                <a:p>
                  <a:pPr>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742708959588199"/>
                      <c:h val="7.8014150311876695E-2"/>
                    </c:manualLayout>
                  </c15:layout>
                </c:ext>
                <c:ext xmlns:c16="http://schemas.microsoft.com/office/drawing/2014/chart" uri="{C3380CC4-5D6E-409C-BE32-E72D297353CC}">
                  <c16:uniqueId val="{00000003-71E7-4485-9675-ACAD21B7DCA8}"/>
                </c:ext>
              </c:extLst>
            </c:dLbl>
            <c:dLbl>
              <c:idx val="4"/>
              <c:layout>
                <c:manualLayout>
                  <c:x val="0.11820260191249"/>
                  <c:y val="5.348780611740039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E7-4485-9675-ACAD21B7DCA8}"/>
                </c:ext>
              </c:extLst>
            </c:dLbl>
            <c:dLbl>
              <c:idx val="5"/>
              <c:layout>
                <c:manualLayout>
                  <c:x val="0.102871497231364"/>
                  <c:y val="1.7383536988155099E-6"/>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3267538150438299"/>
                      <c:h val="5.7635250603743603E-2"/>
                    </c:manualLayout>
                  </c15:layout>
                </c:ext>
                <c:ext xmlns:c16="http://schemas.microsoft.com/office/drawing/2014/chart" uri="{C3380CC4-5D6E-409C-BE32-E72D297353CC}">
                  <c16:uniqueId val="{00000005-71E7-4485-9675-ACAD21B7DCA8}"/>
                </c:ext>
              </c:extLst>
            </c:dLbl>
            <c:dLbl>
              <c:idx val="6"/>
              <c:layout>
                <c:manualLayout>
                  <c:x val="0.102275106075273"/>
                  <c:y val="8.023170918232739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E7-4485-9675-ACAD21B7DCA8}"/>
                </c:ext>
              </c:extLst>
            </c:dLbl>
            <c:dLbl>
              <c:idx val="7"/>
              <c:layout>
                <c:manualLayout>
                  <c:x val="9.6782463071565905E-2"/>
                  <c:y val="3.39674312748557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E7-4485-9675-ACAD21B7DCA8}"/>
                </c:ext>
              </c:extLst>
            </c:dLbl>
            <c:dLbl>
              <c:idx val="8"/>
              <c:layout>
                <c:manualLayout>
                  <c:x val="7.4223469492932001E-2"/>
                  <c:y val="-5.09431237413638E-3"/>
                </c:manualLayout>
              </c:layout>
              <c:spPr>
                <a:noFill/>
                <a:ln>
                  <a:noFill/>
                </a:ln>
                <a:effectLst/>
              </c:spPr>
              <c:txPr>
                <a:bodyPr wrap="square" lIns="91440" tIns="19050" rIns="182880" bIns="19050" anchor="ctr">
                  <a:noAutofit/>
                </a:bodyPr>
                <a:lstStyle/>
                <a:p>
                  <a:pPr>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3267538150438299"/>
                      <c:h val="5.4238774915288702E-2"/>
                    </c:manualLayout>
                  </c15:layout>
                </c:ext>
                <c:ext xmlns:c16="http://schemas.microsoft.com/office/drawing/2014/chart" uri="{C3380CC4-5D6E-409C-BE32-E72D297353CC}">
                  <c16:uniqueId val="{00000008-71E7-4485-9675-ACAD21B7DCA8}"/>
                </c:ext>
              </c:extLst>
            </c:dLbl>
            <c:dLbl>
              <c:idx val="9"/>
              <c:layout>
                <c:manualLayout>
                  <c:x val="6.0728293221489801E-2"/>
                  <c:y val="1.2453600325947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1E7-4485-9675-ACAD21B7DCA8}"/>
                </c:ext>
              </c:extLst>
            </c:dLbl>
            <c:dLbl>
              <c:idx val="10"/>
              <c:layout>
                <c:manualLayout>
                  <c:x val="6.0728293221489801E-2"/>
                  <c:y val="-3.396475688454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1E7-4485-9675-ACAD21B7DCA8}"/>
                </c:ext>
              </c:extLst>
            </c:dLbl>
            <c:dLbl>
              <c:idx val="11"/>
              <c:layout>
                <c:manualLayout>
                  <c:x val="2.6990352542884399E-2"/>
                  <c:y val="2.674390305870019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1E7-4485-9675-ACAD21B7DCA8}"/>
                </c:ext>
              </c:extLst>
            </c:dLbl>
            <c:dLbl>
              <c:idx val="12"/>
              <c:layout>
                <c:manualLayout>
                  <c:x val="0.25463936532292297"/>
                  <c:y val="3.396743127485509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1E7-4485-9675-ACAD21B7DCA8}"/>
                </c:ext>
              </c:extLst>
            </c:dLbl>
            <c:spPr>
              <a:noFill/>
              <a:ln>
                <a:noFill/>
              </a:ln>
              <a:effectLst/>
            </c:spPr>
            <c:txPr>
              <a:bodyPr wrap="square" lIns="91440" tIns="19050" rIns="182880" bIns="19050" anchor="ctr">
                <a:spAutoFit/>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Sheet1!$A$2:$A$4</c:f>
              <c:strCache>
                <c:ptCount val="3"/>
                <c:pt idx="0">
                  <c:v>Direct billing</c:v>
                </c:pt>
                <c:pt idx="1">
                  <c:v>Global Payments</c:v>
                </c:pt>
                <c:pt idx="2">
                  <c:v>Other</c:v>
                </c:pt>
              </c:strCache>
            </c:strRef>
          </c:cat>
          <c:val>
            <c:numRef>
              <c:f>Sheet1!$B$2:$B$4</c:f>
              <c:numCache>
                <c:formatCode>0%</c:formatCode>
                <c:ptCount val="3"/>
                <c:pt idx="0">
                  <c:v>0.75</c:v>
                </c:pt>
                <c:pt idx="1">
                  <c:v>0.1</c:v>
                </c:pt>
                <c:pt idx="2">
                  <c:v>0.25</c:v>
                </c:pt>
              </c:numCache>
            </c:numRef>
          </c:val>
          <c:extLst>
            <c:ext xmlns:c16="http://schemas.microsoft.com/office/drawing/2014/chart" uri="{C3380CC4-5D6E-409C-BE32-E72D297353CC}">
              <c16:uniqueId val="{0000000D-71E7-4485-9675-ACAD21B7DCA8}"/>
            </c:ext>
          </c:extLst>
        </c:ser>
        <c:dLbls>
          <c:dLblPos val="inEnd"/>
          <c:showLegendKey val="0"/>
          <c:showVal val="1"/>
          <c:showCatName val="0"/>
          <c:showSerName val="0"/>
          <c:showPercent val="0"/>
          <c:showBubbleSize val="0"/>
        </c:dLbls>
        <c:gapWidth val="57"/>
        <c:overlap val="100"/>
        <c:axId val="82888960"/>
        <c:axId val="82911232"/>
      </c:barChart>
      <c:catAx>
        <c:axId val="82888960"/>
        <c:scaling>
          <c:orientation val="maxMin"/>
        </c:scaling>
        <c:delete val="0"/>
        <c:axPos val="l"/>
        <c:numFmt formatCode="General" sourceLinked="0"/>
        <c:majorTickMark val="none"/>
        <c:minorTickMark val="none"/>
        <c:tickLblPos val="none"/>
        <c:crossAx val="82911232"/>
        <c:crosses val="autoZero"/>
        <c:auto val="1"/>
        <c:lblAlgn val="ctr"/>
        <c:lblOffset val="100"/>
        <c:noMultiLvlLbl val="0"/>
      </c:catAx>
      <c:valAx>
        <c:axId val="82911232"/>
        <c:scaling>
          <c:orientation val="minMax"/>
          <c:max val="1"/>
        </c:scaling>
        <c:delete val="1"/>
        <c:axPos val="t"/>
        <c:numFmt formatCode="0%" sourceLinked="1"/>
        <c:majorTickMark val="out"/>
        <c:minorTickMark val="none"/>
        <c:tickLblPos val="none"/>
        <c:crossAx val="82888960"/>
        <c:crosses val="autoZero"/>
        <c:crossBetween val="between"/>
      </c:valAx>
      <c:spPr>
        <a:effectLst/>
      </c:spPr>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manualLayout>
          <c:layoutTarget val="inner"/>
          <c:xMode val="edge"/>
          <c:yMode val="edge"/>
          <c:x val="0.30598345486933798"/>
          <c:y val="7.2322109169776397E-2"/>
          <c:w val="0.34760729844698901"/>
          <c:h val="0.71071156332089502"/>
        </c:manualLayout>
      </c:layout>
      <c:pieChart>
        <c:varyColors val="1"/>
        <c:ser>
          <c:idx val="0"/>
          <c:order val="0"/>
          <c:tx>
            <c:strRef>
              <c:f>Sheet1!$B$1</c:f>
              <c:strCache>
                <c:ptCount val="1"/>
                <c:pt idx="0">
                  <c:v>Column1</c:v>
                </c:pt>
              </c:strCache>
            </c:strRef>
          </c:tx>
          <c:spPr>
            <a:effectLst/>
          </c:spPr>
          <c:explosion val="8"/>
          <c:dPt>
            <c:idx val="0"/>
            <c:bubble3D val="0"/>
            <c:spPr>
              <a:solidFill>
                <a:srgbClr val="0070C0"/>
              </a:solidFill>
              <a:effectLst/>
            </c:spPr>
            <c:extLst>
              <c:ext xmlns:c16="http://schemas.microsoft.com/office/drawing/2014/chart" uri="{C3380CC4-5D6E-409C-BE32-E72D297353CC}">
                <c16:uniqueId val="{00000001-A438-44E2-945E-19C89121B7EF}"/>
              </c:ext>
            </c:extLst>
          </c:dPt>
          <c:dPt>
            <c:idx val="1"/>
            <c:bubble3D val="0"/>
            <c:spPr>
              <a:solidFill>
                <a:schemeClr val="bg1">
                  <a:lumMod val="75000"/>
                </a:schemeClr>
              </a:solidFill>
              <a:effectLst/>
            </c:spPr>
            <c:extLst>
              <c:ext xmlns:c16="http://schemas.microsoft.com/office/drawing/2014/chart" uri="{C3380CC4-5D6E-409C-BE32-E72D297353CC}">
                <c16:uniqueId val="{00000003-A438-44E2-945E-19C89121B7EF}"/>
              </c:ext>
            </c:extLst>
          </c:dPt>
          <c:dLbls>
            <c:delete val="1"/>
          </c:dLbls>
          <c:cat>
            <c:strRef>
              <c:f>Sheet1!$A$2:$A$3</c:f>
              <c:strCache>
                <c:ptCount val="2"/>
                <c:pt idx="0">
                  <c:v>Yes</c:v>
                </c:pt>
                <c:pt idx="1">
                  <c:v>No</c:v>
                </c:pt>
              </c:strCache>
            </c:strRef>
          </c:cat>
          <c:val>
            <c:numRef>
              <c:f>Sheet1!$B$2:$B$3</c:f>
              <c:numCache>
                <c:formatCode>0%</c:formatCode>
                <c:ptCount val="2"/>
                <c:pt idx="0">
                  <c:v>0.21</c:v>
                </c:pt>
                <c:pt idx="1">
                  <c:v>0.79</c:v>
                </c:pt>
              </c:numCache>
            </c:numRef>
          </c:val>
          <c:extLst>
            <c:ext xmlns:c16="http://schemas.microsoft.com/office/drawing/2014/chart" uri="{C3380CC4-5D6E-409C-BE32-E72D297353CC}">
              <c16:uniqueId val="{00000004-A438-44E2-945E-19C89121B7EF}"/>
            </c:ext>
          </c:extLst>
        </c:ser>
        <c:dLbls>
          <c:dLblPos val="ctr"/>
          <c:showLegendKey val="0"/>
          <c:showVal val="1"/>
          <c:showCatName val="0"/>
          <c:showSerName val="0"/>
          <c:showPercent val="0"/>
          <c:showBubbleSize val="0"/>
          <c:showLeaderLines val="1"/>
        </c:dLbls>
        <c:firstSliceAng val="48"/>
      </c:pieChart>
      <c:spPr>
        <a:effectLst/>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212565506795501E-2"/>
          <c:y val="6.5347970592678203E-2"/>
          <c:w val="0.95557486898640898"/>
          <c:h val="0.80790783951449896"/>
        </c:manualLayout>
      </c:layout>
      <c:barChart>
        <c:barDir val="col"/>
        <c:grouping val="stacked"/>
        <c:varyColors val="0"/>
        <c:ser>
          <c:idx val="2"/>
          <c:order val="0"/>
          <c:tx>
            <c:strRef>
              <c:f>Sheet1!$D$1</c:f>
              <c:strCache>
                <c:ptCount val="1"/>
                <c:pt idx="0">
                  <c:v>&lt;$30K</c:v>
                </c:pt>
              </c:strCache>
            </c:strRef>
          </c:tx>
          <c:spPr>
            <a:solidFill>
              <a:schemeClr val="accent2">
                <a:lumMod val="20000"/>
                <a:lumOff val="80000"/>
              </a:schemeClr>
            </a:solidFill>
          </c:spPr>
          <c:invertIfNegative val="0"/>
          <c:dPt>
            <c:idx val="1"/>
            <c:invertIfNegative val="0"/>
            <c:bubble3D val="0"/>
            <c:spPr>
              <a:solidFill>
                <a:srgbClr val="CAFAD2"/>
              </a:solidFill>
            </c:spPr>
            <c:extLst>
              <c:ext xmlns:c16="http://schemas.microsoft.com/office/drawing/2014/chart" uri="{C3380CC4-5D6E-409C-BE32-E72D297353CC}">
                <c16:uniqueId val="{00000007-F0AB-4D71-A621-3EB155DD46D5}"/>
              </c:ext>
            </c:extLst>
          </c:dPt>
          <c:dPt>
            <c:idx val="3"/>
            <c:invertIfNegative val="0"/>
            <c:bubble3D val="0"/>
            <c:spPr>
              <a:solidFill>
                <a:srgbClr val="CAFAD2"/>
              </a:solidFill>
            </c:spPr>
            <c:extLst>
              <c:ext xmlns:c16="http://schemas.microsoft.com/office/drawing/2014/chart" uri="{C3380CC4-5D6E-409C-BE32-E72D297353CC}">
                <c16:uniqueId val="{0000000B-D2B3-41BF-B461-F4391CCA9CA1}"/>
              </c:ext>
            </c:extLst>
          </c:dPt>
          <c:dPt>
            <c:idx val="5"/>
            <c:invertIfNegative val="0"/>
            <c:bubble3D val="0"/>
            <c:spPr>
              <a:solidFill>
                <a:srgbClr val="CAFAD2"/>
              </a:solidFill>
            </c:spPr>
            <c:extLst>
              <c:ext xmlns:c16="http://schemas.microsoft.com/office/drawing/2014/chart" uri="{C3380CC4-5D6E-409C-BE32-E72D297353CC}">
                <c16:uniqueId val="{0000000C-D2B3-41BF-B461-F4391CCA9CA1}"/>
              </c:ext>
            </c:extLst>
          </c:dPt>
          <c:dLbls>
            <c:numFmt formatCode="0%" sourceLinked="0"/>
            <c:spPr>
              <a:noFill/>
              <a:ln>
                <a:noFill/>
              </a:ln>
              <a:effectLst/>
            </c:spPr>
            <c:txPr>
              <a:bodyPr/>
              <a:lstStyle/>
              <a:p>
                <a:pPr>
                  <a:defRPr sz="11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Employers</c:v>
                </c:pt>
                <c:pt idx="1">
                  <c:v>CHWs</c:v>
                </c:pt>
                <c:pt idx="2">
                  <c:v>Employers</c:v>
                </c:pt>
                <c:pt idx="3">
                  <c:v>CHWs</c:v>
                </c:pt>
                <c:pt idx="4">
                  <c:v>Employers*</c:v>
                </c:pt>
                <c:pt idx="5">
                  <c:v>CHWs</c:v>
                </c:pt>
              </c:strCache>
            </c:strRef>
          </c:cat>
          <c:val>
            <c:numRef>
              <c:f>Sheet1!$D$2:$D$7</c:f>
              <c:numCache>
                <c:formatCode>0%</c:formatCode>
                <c:ptCount val="6"/>
                <c:pt idx="0">
                  <c:v>0.3</c:v>
                </c:pt>
                <c:pt idx="1">
                  <c:v>0.28000000000000003</c:v>
                </c:pt>
                <c:pt idx="2">
                  <c:v>0.23</c:v>
                </c:pt>
                <c:pt idx="3">
                  <c:v>0.19</c:v>
                </c:pt>
                <c:pt idx="4">
                  <c:v>0.4</c:v>
                </c:pt>
                <c:pt idx="5">
                  <c:v>0.35</c:v>
                </c:pt>
              </c:numCache>
            </c:numRef>
          </c:val>
          <c:extLst>
            <c:ext xmlns:c16="http://schemas.microsoft.com/office/drawing/2014/chart" uri="{C3380CC4-5D6E-409C-BE32-E72D297353CC}">
              <c16:uniqueId val="{00000001-F0AB-4D71-A621-3EB155DD46D5}"/>
            </c:ext>
          </c:extLst>
        </c:ser>
        <c:ser>
          <c:idx val="1"/>
          <c:order val="1"/>
          <c:tx>
            <c:strRef>
              <c:f>Sheet1!$C$1</c:f>
              <c:strCache>
                <c:ptCount val="1"/>
                <c:pt idx="0">
                  <c:v>$30K-$40K</c:v>
                </c:pt>
              </c:strCache>
            </c:strRef>
          </c:tx>
          <c:spPr>
            <a:solidFill>
              <a:schemeClr val="accent2">
                <a:lumMod val="40000"/>
                <a:lumOff val="60000"/>
              </a:schemeClr>
            </a:solidFill>
          </c:spPr>
          <c:invertIfNegative val="0"/>
          <c:dPt>
            <c:idx val="1"/>
            <c:invertIfNegative val="0"/>
            <c:bubble3D val="0"/>
            <c:spPr>
              <a:solidFill>
                <a:srgbClr val="9DD7A3"/>
              </a:solidFill>
            </c:spPr>
            <c:extLst>
              <c:ext xmlns:c16="http://schemas.microsoft.com/office/drawing/2014/chart" uri="{C3380CC4-5D6E-409C-BE32-E72D297353CC}">
                <c16:uniqueId val="{00000003-F0AB-4D71-A621-3EB155DD46D5}"/>
              </c:ext>
            </c:extLst>
          </c:dPt>
          <c:dPt>
            <c:idx val="3"/>
            <c:invertIfNegative val="0"/>
            <c:bubble3D val="0"/>
            <c:spPr>
              <a:solidFill>
                <a:srgbClr val="9DD7A3"/>
              </a:solidFill>
            </c:spPr>
            <c:extLst>
              <c:ext xmlns:c16="http://schemas.microsoft.com/office/drawing/2014/chart" uri="{C3380CC4-5D6E-409C-BE32-E72D297353CC}">
                <c16:uniqueId val="{00000009-D2B3-41BF-B461-F4391CCA9CA1}"/>
              </c:ext>
            </c:extLst>
          </c:dPt>
          <c:dPt>
            <c:idx val="5"/>
            <c:invertIfNegative val="0"/>
            <c:bubble3D val="0"/>
            <c:spPr>
              <a:solidFill>
                <a:srgbClr val="9DD7A3"/>
              </a:solidFill>
            </c:spPr>
            <c:extLst>
              <c:ext xmlns:c16="http://schemas.microsoft.com/office/drawing/2014/chart" uri="{C3380CC4-5D6E-409C-BE32-E72D297353CC}">
                <c16:uniqueId val="{0000000A-D2B3-41BF-B461-F4391CCA9CA1}"/>
              </c:ext>
            </c:extLst>
          </c:dPt>
          <c:dLbls>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Employers</c:v>
                </c:pt>
                <c:pt idx="1">
                  <c:v>CHWs</c:v>
                </c:pt>
                <c:pt idx="2">
                  <c:v>Employers</c:v>
                </c:pt>
                <c:pt idx="3">
                  <c:v>CHWs</c:v>
                </c:pt>
                <c:pt idx="4">
                  <c:v>Employers*</c:v>
                </c:pt>
                <c:pt idx="5">
                  <c:v>CHWs</c:v>
                </c:pt>
              </c:strCache>
            </c:strRef>
          </c:cat>
          <c:val>
            <c:numRef>
              <c:f>Sheet1!$C$2:$C$7</c:f>
              <c:numCache>
                <c:formatCode>0%</c:formatCode>
                <c:ptCount val="6"/>
                <c:pt idx="0">
                  <c:v>0.48</c:v>
                </c:pt>
                <c:pt idx="1">
                  <c:v>0.43</c:v>
                </c:pt>
                <c:pt idx="2">
                  <c:v>0.41</c:v>
                </c:pt>
                <c:pt idx="3">
                  <c:v>0.39</c:v>
                </c:pt>
                <c:pt idx="4">
                  <c:v>0.56000000000000005</c:v>
                </c:pt>
                <c:pt idx="5">
                  <c:v>0.46</c:v>
                </c:pt>
              </c:numCache>
            </c:numRef>
          </c:val>
          <c:extLst>
            <c:ext xmlns:c16="http://schemas.microsoft.com/office/drawing/2014/chart" uri="{C3380CC4-5D6E-409C-BE32-E72D297353CC}">
              <c16:uniqueId val="{00000004-F0AB-4D71-A621-3EB155DD46D5}"/>
            </c:ext>
          </c:extLst>
        </c:ser>
        <c:ser>
          <c:idx val="0"/>
          <c:order val="2"/>
          <c:tx>
            <c:strRef>
              <c:f>Sheet1!$B$1</c:f>
              <c:strCache>
                <c:ptCount val="1"/>
                <c:pt idx="0">
                  <c:v>&gt;$40K</c:v>
                </c:pt>
              </c:strCache>
            </c:strRef>
          </c:tx>
          <c:spPr>
            <a:solidFill>
              <a:schemeClr val="accent2">
                <a:lumMod val="75000"/>
              </a:schemeClr>
            </a:solidFill>
          </c:spPr>
          <c:invertIfNegative val="0"/>
          <c:dPt>
            <c:idx val="1"/>
            <c:invertIfNegative val="0"/>
            <c:bubble3D val="0"/>
            <c:spPr>
              <a:solidFill>
                <a:srgbClr val="006600"/>
              </a:solidFill>
            </c:spPr>
            <c:extLst>
              <c:ext xmlns:c16="http://schemas.microsoft.com/office/drawing/2014/chart" uri="{C3380CC4-5D6E-409C-BE32-E72D297353CC}">
                <c16:uniqueId val="{00000006-F0AB-4D71-A621-3EB155DD46D5}"/>
              </c:ext>
            </c:extLst>
          </c:dPt>
          <c:dPt>
            <c:idx val="3"/>
            <c:invertIfNegative val="0"/>
            <c:bubble3D val="0"/>
            <c:spPr>
              <a:solidFill>
                <a:srgbClr val="006600"/>
              </a:solidFill>
            </c:spPr>
            <c:extLst>
              <c:ext xmlns:c16="http://schemas.microsoft.com/office/drawing/2014/chart" uri="{C3380CC4-5D6E-409C-BE32-E72D297353CC}">
                <c16:uniqueId val="{00000007-D2B3-41BF-B461-F4391CCA9CA1}"/>
              </c:ext>
            </c:extLst>
          </c:dPt>
          <c:dPt>
            <c:idx val="5"/>
            <c:invertIfNegative val="0"/>
            <c:bubble3D val="0"/>
            <c:spPr>
              <a:solidFill>
                <a:srgbClr val="006600"/>
              </a:solidFill>
            </c:spPr>
            <c:extLst>
              <c:ext xmlns:c16="http://schemas.microsoft.com/office/drawing/2014/chart" uri="{C3380CC4-5D6E-409C-BE32-E72D297353CC}">
                <c16:uniqueId val="{00000008-D2B3-41BF-B461-F4391CCA9CA1}"/>
              </c:ext>
            </c:extLst>
          </c:dPt>
          <c:dLbls>
            <c:dLbl>
              <c:idx val="4"/>
              <c:layout>
                <c:manualLayout>
                  <c:x val="6.05797241094423E-3"/>
                  <c:y val="-3.6483867541354298E-2"/>
                </c:manualLayout>
              </c:layout>
              <c:numFmt formatCode="0%" sourceLinked="0"/>
              <c:spPr>
                <a:noFill/>
                <a:ln>
                  <a:noFill/>
                </a:ln>
                <a:effectLst/>
              </c:spPr>
              <c:txPr>
                <a:bodyPr/>
                <a:lstStyle/>
                <a:p>
                  <a:pPr>
                    <a:defRPr sz="1100">
                      <a:solidFill>
                        <a:schemeClr val="tx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2B3-41BF-B461-F4391CCA9CA1}"/>
                </c:ext>
              </c:extLst>
            </c:dLbl>
            <c:numFmt formatCode="0%" sourceLinked="0"/>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Employers</c:v>
                </c:pt>
                <c:pt idx="1">
                  <c:v>CHWs</c:v>
                </c:pt>
                <c:pt idx="2">
                  <c:v>Employers</c:v>
                </c:pt>
                <c:pt idx="3">
                  <c:v>CHWs</c:v>
                </c:pt>
                <c:pt idx="4">
                  <c:v>Employers*</c:v>
                </c:pt>
                <c:pt idx="5">
                  <c:v>CHWs</c:v>
                </c:pt>
              </c:strCache>
            </c:strRef>
          </c:cat>
          <c:val>
            <c:numRef>
              <c:f>Sheet1!$B$2:$B$7</c:f>
              <c:numCache>
                <c:formatCode>0%</c:formatCode>
                <c:ptCount val="6"/>
                <c:pt idx="0">
                  <c:v>0.23</c:v>
                </c:pt>
                <c:pt idx="1">
                  <c:v>0.28999999999999998</c:v>
                </c:pt>
                <c:pt idx="2">
                  <c:v>0.36</c:v>
                </c:pt>
                <c:pt idx="3">
                  <c:v>0.41</c:v>
                </c:pt>
                <c:pt idx="4">
                  <c:v>0.05</c:v>
                </c:pt>
                <c:pt idx="5">
                  <c:v>0.19</c:v>
                </c:pt>
              </c:numCache>
            </c:numRef>
          </c:val>
          <c:extLst>
            <c:ext xmlns:c16="http://schemas.microsoft.com/office/drawing/2014/chart" uri="{C3380CC4-5D6E-409C-BE32-E72D297353CC}">
              <c16:uniqueId val="{00000005-F0AB-4D71-A621-3EB155DD46D5}"/>
            </c:ext>
          </c:extLst>
        </c:ser>
        <c:dLbls>
          <c:dLblPos val="ctr"/>
          <c:showLegendKey val="0"/>
          <c:showVal val="1"/>
          <c:showCatName val="0"/>
          <c:showSerName val="0"/>
          <c:showPercent val="0"/>
          <c:showBubbleSize val="0"/>
        </c:dLbls>
        <c:gapWidth val="97"/>
        <c:overlap val="100"/>
        <c:axId val="108440576"/>
        <c:axId val="108450560"/>
      </c:barChart>
      <c:catAx>
        <c:axId val="108440576"/>
        <c:scaling>
          <c:orientation val="minMax"/>
        </c:scaling>
        <c:delete val="0"/>
        <c:axPos val="b"/>
        <c:numFmt formatCode="General" sourceLinked="1"/>
        <c:majorTickMark val="none"/>
        <c:minorTickMark val="none"/>
        <c:tickLblPos val="none"/>
        <c:txPr>
          <a:bodyPr/>
          <a:lstStyle/>
          <a:p>
            <a:pPr>
              <a:defRPr sz="1200" b="0"/>
            </a:pPr>
            <a:endParaRPr lang="en-US"/>
          </a:p>
        </c:txPr>
        <c:crossAx val="108450560"/>
        <c:crosses val="autoZero"/>
        <c:auto val="1"/>
        <c:lblAlgn val="ctr"/>
        <c:lblOffset val="100"/>
        <c:noMultiLvlLbl val="0"/>
      </c:catAx>
      <c:valAx>
        <c:axId val="108450560"/>
        <c:scaling>
          <c:orientation val="minMax"/>
          <c:max val="1"/>
        </c:scaling>
        <c:delete val="1"/>
        <c:axPos val="l"/>
        <c:numFmt formatCode="0%" sourceLinked="1"/>
        <c:majorTickMark val="none"/>
        <c:minorTickMark val="none"/>
        <c:tickLblPos val="none"/>
        <c:crossAx val="108440576"/>
        <c:crosses val="autoZero"/>
        <c:crossBetween val="between"/>
        <c:majorUnit val="0.1"/>
        <c:minorUnit val="0.02"/>
      </c:valAx>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5797241094423E-3"/>
          <c:y val="6.5347970592678203E-2"/>
          <c:w val="0.97172946208225996"/>
          <c:h val="0.80790783951449896"/>
        </c:manualLayout>
      </c:layout>
      <c:barChart>
        <c:barDir val="col"/>
        <c:grouping val="stacked"/>
        <c:varyColors val="0"/>
        <c:ser>
          <c:idx val="2"/>
          <c:order val="0"/>
          <c:tx>
            <c:strRef>
              <c:f>Sheet1!$D$1</c:f>
              <c:strCache>
                <c:ptCount val="1"/>
                <c:pt idx="0">
                  <c:v>Decreased</c:v>
                </c:pt>
              </c:strCache>
            </c:strRef>
          </c:tx>
          <c:spPr>
            <a:solidFill>
              <a:schemeClr val="accent2">
                <a:lumMod val="20000"/>
                <a:lumOff val="80000"/>
              </a:schemeClr>
            </a:solidFill>
          </c:spPr>
          <c:invertIfNegative val="0"/>
          <c:dPt>
            <c:idx val="1"/>
            <c:invertIfNegative val="0"/>
            <c:bubble3D val="0"/>
            <c:spPr>
              <a:solidFill>
                <a:srgbClr val="CAFAD2"/>
              </a:solidFill>
            </c:spPr>
            <c:extLst>
              <c:ext xmlns:c16="http://schemas.microsoft.com/office/drawing/2014/chart" uri="{C3380CC4-5D6E-409C-BE32-E72D297353CC}">
                <c16:uniqueId val="{00000007-F0AB-4D71-A621-3EB155DD46D5}"/>
              </c:ext>
            </c:extLst>
          </c:dPt>
          <c:dPt>
            <c:idx val="3"/>
            <c:invertIfNegative val="0"/>
            <c:bubble3D val="0"/>
            <c:spPr>
              <a:solidFill>
                <a:srgbClr val="CAFAD2"/>
              </a:solidFill>
            </c:spPr>
            <c:extLst>
              <c:ext xmlns:c16="http://schemas.microsoft.com/office/drawing/2014/chart" uri="{C3380CC4-5D6E-409C-BE32-E72D297353CC}">
                <c16:uniqueId val="{0000000B-D2B3-41BF-B461-F4391CCA9CA1}"/>
              </c:ext>
            </c:extLst>
          </c:dPt>
          <c:dPt>
            <c:idx val="5"/>
            <c:invertIfNegative val="0"/>
            <c:bubble3D val="0"/>
            <c:spPr>
              <a:solidFill>
                <a:srgbClr val="CAFAD2"/>
              </a:solidFill>
            </c:spPr>
            <c:extLst>
              <c:ext xmlns:c16="http://schemas.microsoft.com/office/drawing/2014/chart" uri="{C3380CC4-5D6E-409C-BE32-E72D297353CC}">
                <c16:uniqueId val="{0000000C-D2B3-41BF-B461-F4391CCA9CA1}"/>
              </c:ext>
            </c:extLst>
          </c:dPt>
          <c:dLbls>
            <c:dLbl>
              <c:idx val="0"/>
              <c:layout>
                <c:manualLayout>
                  <c:x val="6.4618372383405107E-2"/>
                  <c:y val="-7.46833949630607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71-48EA-AFAA-D310AB72EDF6}"/>
                </c:ext>
              </c:extLst>
            </c:dLbl>
            <c:dLbl>
              <c:idx val="1"/>
              <c:layout>
                <c:manualLayout>
                  <c:x val="5.8832756888485598E-2"/>
                  <c:y val="-6.534797059267820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0AB-4D71-A621-3EB155DD46D5}"/>
                </c:ext>
              </c:extLst>
            </c:dLbl>
            <c:dLbl>
              <c:idx val="2"/>
              <c:layout>
                <c:manualLayout>
                  <c:x val="6.0942794074948702E-2"/>
                  <c:y val="-7.00156827778695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671-48EA-AFAA-D310AB72EDF6}"/>
                </c:ext>
              </c:extLst>
            </c:dLbl>
            <c:dLbl>
              <c:idx val="3"/>
              <c:layout>
                <c:manualLayout>
                  <c:x val="5.7777662367323603E-2"/>
                  <c:y val="-7.0015499009673396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1878517741016497E-2"/>
                      <c:h val="7.3049695698243794E-2"/>
                    </c:manualLayout>
                  </c15:layout>
                </c:ext>
                <c:ext xmlns:c16="http://schemas.microsoft.com/office/drawing/2014/chart" uri="{C3380CC4-5D6E-409C-BE32-E72D297353CC}">
                  <c16:uniqueId val="{0000000B-D2B3-41BF-B461-F4391CCA9CA1}"/>
                </c:ext>
              </c:extLst>
            </c:dLbl>
            <c:dLbl>
              <c:idx val="4"/>
              <c:layout>
                <c:manualLayout>
                  <c:x val="6.3144248489641494E-2"/>
                  <c:y val="-7.00156827778695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671-48EA-AFAA-D310AB72EDF6}"/>
                </c:ext>
              </c:extLst>
            </c:dLbl>
            <c:dLbl>
              <c:idx val="5"/>
              <c:layout>
                <c:manualLayout>
                  <c:x val="6.0857906648735499E-2"/>
                  <c:y val="-6.06802584074868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2B3-41BF-B461-F4391CCA9CA1}"/>
                </c:ext>
              </c:extLst>
            </c:dLbl>
            <c:numFmt formatCode="0%" sourceLinked="0"/>
            <c:spPr>
              <a:noFill/>
              <a:ln>
                <a:noFill/>
              </a:ln>
              <a:effectLst/>
            </c:spPr>
            <c:txPr>
              <a:bodyPr/>
              <a:lstStyle/>
              <a:p>
                <a:pPr>
                  <a:defRPr sz="11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Employers</c:v>
                </c:pt>
                <c:pt idx="1">
                  <c:v>CHWs</c:v>
                </c:pt>
                <c:pt idx="2">
                  <c:v>Employers</c:v>
                </c:pt>
                <c:pt idx="3">
                  <c:v>CHWs</c:v>
                </c:pt>
                <c:pt idx="4">
                  <c:v>Employers*</c:v>
                </c:pt>
                <c:pt idx="5">
                  <c:v>CHWs</c:v>
                </c:pt>
              </c:strCache>
            </c:strRef>
          </c:cat>
          <c:val>
            <c:numRef>
              <c:f>Sheet1!$D$2:$D$7</c:f>
              <c:numCache>
                <c:formatCode>0%</c:formatCode>
                <c:ptCount val="6"/>
                <c:pt idx="0">
                  <c:v>0</c:v>
                </c:pt>
                <c:pt idx="1">
                  <c:v>0.02</c:v>
                </c:pt>
                <c:pt idx="2">
                  <c:v>0</c:v>
                </c:pt>
                <c:pt idx="3">
                  <c:v>0.02</c:v>
                </c:pt>
                <c:pt idx="4">
                  <c:v>0</c:v>
                </c:pt>
                <c:pt idx="5">
                  <c:v>0.03</c:v>
                </c:pt>
              </c:numCache>
            </c:numRef>
          </c:val>
          <c:extLst>
            <c:ext xmlns:c16="http://schemas.microsoft.com/office/drawing/2014/chart" uri="{C3380CC4-5D6E-409C-BE32-E72D297353CC}">
              <c16:uniqueId val="{00000001-F0AB-4D71-A621-3EB155DD46D5}"/>
            </c:ext>
          </c:extLst>
        </c:ser>
        <c:ser>
          <c:idx val="1"/>
          <c:order val="1"/>
          <c:tx>
            <c:strRef>
              <c:f>Sheet1!$C$1</c:f>
              <c:strCache>
                <c:ptCount val="1"/>
                <c:pt idx="0">
                  <c:v>Stayed the same</c:v>
                </c:pt>
              </c:strCache>
            </c:strRef>
          </c:tx>
          <c:spPr>
            <a:solidFill>
              <a:schemeClr val="accent2">
                <a:lumMod val="40000"/>
                <a:lumOff val="60000"/>
              </a:schemeClr>
            </a:solidFill>
          </c:spPr>
          <c:invertIfNegative val="0"/>
          <c:dPt>
            <c:idx val="1"/>
            <c:invertIfNegative val="0"/>
            <c:bubble3D val="0"/>
            <c:spPr>
              <a:solidFill>
                <a:srgbClr val="9DD7A3"/>
              </a:solidFill>
            </c:spPr>
            <c:extLst>
              <c:ext xmlns:c16="http://schemas.microsoft.com/office/drawing/2014/chart" uri="{C3380CC4-5D6E-409C-BE32-E72D297353CC}">
                <c16:uniqueId val="{00000003-F0AB-4D71-A621-3EB155DD46D5}"/>
              </c:ext>
            </c:extLst>
          </c:dPt>
          <c:dPt>
            <c:idx val="3"/>
            <c:invertIfNegative val="0"/>
            <c:bubble3D val="0"/>
            <c:spPr>
              <a:solidFill>
                <a:srgbClr val="9DD7A3"/>
              </a:solidFill>
            </c:spPr>
            <c:extLst>
              <c:ext xmlns:c16="http://schemas.microsoft.com/office/drawing/2014/chart" uri="{C3380CC4-5D6E-409C-BE32-E72D297353CC}">
                <c16:uniqueId val="{00000009-D2B3-41BF-B461-F4391CCA9CA1}"/>
              </c:ext>
            </c:extLst>
          </c:dPt>
          <c:dPt>
            <c:idx val="5"/>
            <c:invertIfNegative val="0"/>
            <c:bubble3D val="0"/>
            <c:spPr>
              <a:solidFill>
                <a:srgbClr val="9DD7A3"/>
              </a:solidFill>
            </c:spPr>
            <c:extLst>
              <c:ext xmlns:c16="http://schemas.microsoft.com/office/drawing/2014/chart" uri="{C3380CC4-5D6E-409C-BE32-E72D297353CC}">
                <c16:uniqueId val="{0000000A-D2B3-41BF-B461-F4391CCA9CA1}"/>
              </c:ext>
            </c:extLst>
          </c:dPt>
          <c:dLbls>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Employers</c:v>
                </c:pt>
                <c:pt idx="1">
                  <c:v>CHWs</c:v>
                </c:pt>
                <c:pt idx="2">
                  <c:v>Employers</c:v>
                </c:pt>
                <c:pt idx="3">
                  <c:v>CHWs</c:v>
                </c:pt>
                <c:pt idx="4">
                  <c:v>Employers*</c:v>
                </c:pt>
                <c:pt idx="5">
                  <c:v>CHWs</c:v>
                </c:pt>
              </c:strCache>
            </c:strRef>
          </c:cat>
          <c:val>
            <c:numRef>
              <c:f>Sheet1!$C$2:$C$7</c:f>
              <c:numCache>
                <c:formatCode>0%</c:formatCode>
                <c:ptCount val="6"/>
                <c:pt idx="0">
                  <c:v>0.47</c:v>
                </c:pt>
                <c:pt idx="1">
                  <c:v>0.6</c:v>
                </c:pt>
                <c:pt idx="2">
                  <c:v>0.56000000000000005</c:v>
                </c:pt>
                <c:pt idx="3">
                  <c:v>0.65</c:v>
                </c:pt>
                <c:pt idx="4">
                  <c:v>0.35</c:v>
                </c:pt>
                <c:pt idx="5">
                  <c:v>0.55000000000000004</c:v>
                </c:pt>
              </c:numCache>
            </c:numRef>
          </c:val>
          <c:extLst>
            <c:ext xmlns:c16="http://schemas.microsoft.com/office/drawing/2014/chart" uri="{C3380CC4-5D6E-409C-BE32-E72D297353CC}">
              <c16:uniqueId val="{00000004-F0AB-4D71-A621-3EB155DD46D5}"/>
            </c:ext>
          </c:extLst>
        </c:ser>
        <c:ser>
          <c:idx val="0"/>
          <c:order val="2"/>
          <c:tx>
            <c:strRef>
              <c:f>Sheet1!$B$1</c:f>
              <c:strCache>
                <c:ptCount val="1"/>
                <c:pt idx="0">
                  <c:v>Increased</c:v>
                </c:pt>
              </c:strCache>
            </c:strRef>
          </c:tx>
          <c:spPr>
            <a:solidFill>
              <a:schemeClr val="accent2">
                <a:lumMod val="75000"/>
              </a:schemeClr>
            </a:solidFill>
          </c:spPr>
          <c:invertIfNegative val="0"/>
          <c:dPt>
            <c:idx val="1"/>
            <c:invertIfNegative val="0"/>
            <c:bubble3D val="0"/>
            <c:spPr>
              <a:solidFill>
                <a:srgbClr val="006600"/>
              </a:solidFill>
            </c:spPr>
            <c:extLst>
              <c:ext xmlns:c16="http://schemas.microsoft.com/office/drawing/2014/chart" uri="{C3380CC4-5D6E-409C-BE32-E72D297353CC}">
                <c16:uniqueId val="{00000006-F0AB-4D71-A621-3EB155DD46D5}"/>
              </c:ext>
            </c:extLst>
          </c:dPt>
          <c:dPt>
            <c:idx val="3"/>
            <c:invertIfNegative val="0"/>
            <c:bubble3D val="0"/>
            <c:spPr>
              <a:solidFill>
                <a:srgbClr val="006600"/>
              </a:solidFill>
            </c:spPr>
            <c:extLst>
              <c:ext xmlns:c16="http://schemas.microsoft.com/office/drawing/2014/chart" uri="{C3380CC4-5D6E-409C-BE32-E72D297353CC}">
                <c16:uniqueId val="{00000007-D2B3-41BF-B461-F4391CCA9CA1}"/>
              </c:ext>
            </c:extLst>
          </c:dPt>
          <c:dPt>
            <c:idx val="5"/>
            <c:invertIfNegative val="0"/>
            <c:bubble3D val="0"/>
            <c:spPr>
              <a:solidFill>
                <a:srgbClr val="006600"/>
              </a:solidFill>
            </c:spPr>
            <c:extLst>
              <c:ext xmlns:c16="http://schemas.microsoft.com/office/drawing/2014/chart" uri="{C3380CC4-5D6E-409C-BE32-E72D297353CC}">
                <c16:uniqueId val="{00000008-D2B3-41BF-B461-F4391CCA9CA1}"/>
              </c:ext>
            </c:extLst>
          </c:dPt>
          <c:dLbls>
            <c:dLbl>
              <c:idx val="4"/>
              <c:layout>
                <c:manualLayout>
                  <c:x val="6.05797241094423E-3"/>
                  <c:y val="-3.6483867541354298E-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4038515505698201E-2"/>
                      <c:h val="7.3049695698243794E-2"/>
                    </c:manualLayout>
                  </c15:layout>
                </c:ext>
                <c:ext xmlns:c16="http://schemas.microsoft.com/office/drawing/2014/chart" uri="{C3380CC4-5D6E-409C-BE32-E72D297353CC}">
                  <c16:uniqueId val="{0000000D-D2B3-41BF-B461-F4391CCA9CA1}"/>
                </c:ext>
              </c:extLst>
            </c:dLbl>
            <c:numFmt formatCode="0%" sourceLinked="0"/>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Employers</c:v>
                </c:pt>
                <c:pt idx="1">
                  <c:v>CHWs</c:v>
                </c:pt>
                <c:pt idx="2">
                  <c:v>Employers</c:v>
                </c:pt>
                <c:pt idx="3">
                  <c:v>CHWs</c:v>
                </c:pt>
                <c:pt idx="4">
                  <c:v>Employers*</c:v>
                </c:pt>
                <c:pt idx="5">
                  <c:v>CHWs</c:v>
                </c:pt>
              </c:strCache>
            </c:strRef>
          </c:cat>
          <c:val>
            <c:numRef>
              <c:f>Sheet1!$B$2:$B$7</c:f>
              <c:numCache>
                <c:formatCode>0%</c:formatCode>
                <c:ptCount val="6"/>
                <c:pt idx="0">
                  <c:v>0.53</c:v>
                </c:pt>
                <c:pt idx="1">
                  <c:v>0.38</c:v>
                </c:pt>
                <c:pt idx="2">
                  <c:v>0.44</c:v>
                </c:pt>
                <c:pt idx="3">
                  <c:v>0.34</c:v>
                </c:pt>
                <c:pt idx="4">
                  <c:v>0.65</c:v>
                </c:pt>
                <c:pt idx="5">
                  <c:v>0.42</c:v>
                </c:pt>
              </c:numCache>
            </c:numRef>
          </c:val>
          <c:extLst>
            <c:ext xmlns:c16="http://schemas.microsoft.com/office/drawing/2014/chart" uri="{C3380CC4-5D6E-409C-BE32-E72D297353CC}">
              <c16:uniqueId val="{00000005-F0AB-4D71-A621-3EB155DD46D5}"/>
            </c:ext>
          </c:extLst>
        </c:ser>
        <c:dLbls>
          <c:dLblPos val="ctr"/>
          <c:showLegendKey val="0"/>
          <c:showVal val="1"/>
          <c:showCatName val="0"/>
          <c:showSerName val="0"/>
          <c:showPercent val="0"/>
          <c:showBubbleSize val="0"/>
        </c:dLbls>
        <c:gapWidth val="97"/>
        <c:overlap val="100"/>
        <c:axId val="108926848"/>
        <c:axId val="108928384"/>
      </c:barChart>
      <c:catAx>
        <c:axId val="108926848"/>
        <c:scaling>
          <c:orientation val="minMax"/>
        </c:scaling>
        <c:delete val="0"/>
        <c:axPos val="b"/>
        <c:numFmt formatCode="General" sourceLinked="1"/>
        <c:majorTickMark val="none"/>
        <c:minorTickMark val="none"/>
        <c:tickLblPos val="nextTo"/>
        <c:txPr>
          <a:bodyPr/>
          <a:lstStyle/>
          <a:p>
            <a:pPr>
              <a:defRPr sz="1200" b="0"/>
            </a:pPr>
            <a:endParaRPr lang="en-US"/>
          </a:p>
        </c:txPr>
        <c:crossAx val="108928384"/>
        <c:crosses val="autoZero"/>
        <c:auto val="1"/>
        <c:lblAlgn val="ctr"/>
        <c:lblOffset val="100"/>
        <c:noMultiLvlLbl val="0"/>
      </c:catAx>
      <c:valAx>
        <c:axId val="108928384"/>
        <c:scaling>
          <c:orientation val="minMax"/>
          <c:max val="1"/>
        </c:scaling>
        <c:delete val="1"/>
        <c:axPos val="l"/>
        <c:numFmt formatCode="0%" sourceLinked="1"/>
        <c:majorTickMark val="none"/>
        <c:minorTickMark val="none"/>
        <c:tickLblPos val="none"/>
        <c:crossAx val="108926848"/>
        <c:crosses val="autoZero"/>
        <c:crossBetween val="between"/>
        <c:majorUnit val="0.1"/>
        <c:minorUnit val="0.02"/>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073904220049402"/>
          <c:y val="0.18657753930159701"/>
          <c:w val="0.39662180250835299"/>
          <c:h val="0.50297480868238797"/>
        </c:manualLayout>
      </c:layout>
      <c:pieChart>
        <c:varyColors val="1"/>
        <c:ser>
          <c:idx val="0"/>
          <c:order val="0"/>
          <c:tx>
            <c:strRef>
              <c:f>Sheet1!$B$1</c:f>
              <c:strCache>
                <c:ptCount val="1"/>
                <c:pt idx="0">
                  <c:v>Column1</c:v>
                </c:pt>
              </c:strCache>
            </c:strRef>
          </c:tx>
          <c:spPr>
            <a:solidFill>
              <a:schemeClr val="bg1">
                <a:lumMod val="50000"/>
              </a:schemeClr>
            </a:solidFill>
            <a:effectLst/>
          </c:spPr>
          <c:explosion val="4"/>
          <c:dPt>
            <c:idx val="0"/>
            <c:bubble3D val="0"/>
            <c:spPr>
              <a:solidFill>
                <a:srgbClr val="0070C0"/>
              </a:solidFill>
              <a:ln>
                <a:noFill/>
              </a:ln>
              <a:effectLst/>
            </c:spPr>
            <c:extLst>
              <c:ext xmlns:c16="http://schemas.microsoft.com/office/drawing/2014/chart" uri="{C3380CC4-5D6E-409C-BE32-E72D297353CC}">
                <c16:uniqueId val="{00000001-0714-42AD-9032-F6880308F85A}"/>
              </c:ext>
            </c:extLst>
          </c:dPt>
          <c:dPt>
            <c:idx val="1"/>
            <c:bubble3D val="0"/>
            <c:spPr>
              <a:solidFill>
                <a:schemeClr val="bg1">
                  <a:lumMod val="85000"/>
                </a:schemeClr>
              </a:solidFill>
              <a:ln>
                <a:noFill/>
              </a:ln>
              <a:effectLst/>
            </c:spPr>
            <c:extLst>
              <c:ext xmlns:c16="http://schemas.microsoft.com/office/drawing/2014/chart" uri="{C3380CC4-5D6E-409C-BE32-E72D297353CC}">
                <c16:uniqueId val="{00000003-0714-42AD-9032-F6880308F85A}"/>
              </c:ext>
            </c:extLst>
          </c:dPt>
          <c:dPt>
            <c:idx val="2"/>
            <c:bubble3D val="0"/>
            <c:spPr>
              <a:solidFill>
                <a:schemeClr val="bg1">
                  <a:lumMod val="65000"/>
                </a:schemeClr>
              </a:solidFill>
              <a:ln>
                <a:noFill/>
              </a:ln>
              <a:effectLst/>
            </c:spPr>
            <c:extLst>
              <c:ext xmlns:c16="http://schemas.microsoft.com/office/drawing/2014/chart" uri="{C3380CC4-5D6E-409C-BE32-E72D297353CC}">
                <c16:uniqueId val="{00000008-0714-42AD-9032-F6880308F85A}"/>
              </c:ext>
            </c:extLst>
          </c:dPt>
          <c:dPt>
            <c:idx val="3"/>
            <c:bubble3D val="0"/>
            <c:spPr>
              <a:solidFill>
                <a:schemeClr val="bg1">
                  <a:lumMod val="50000"/>
                </a:schemeClr>
              </a:solidFill>
              <a:ln>
                <a:noFill/>
              </a:ln>
              <a:effectLst/>
            </c:spPr>
            <c:extLst>
              <c:ext xmlns:c16="http://schemas.microsoft.com/office/drawing/2014/chart" uri="{C3380CC4-5D6E-409C-BE32-E72D297353CC}">
                <c16:uniqueId val="{00000009-0714-42AD-9032-F6880308F85A}"/>
              </c:ext>
            </c:extLst>
          </c:dPt>
          <c:dLbls>
            <c:delete val="1"/>
          </c:dLbls>
          <c:cat>
            <c:strRef>
              <c:f>Sheet1!$A$2:$A$5</c:f>
              <c:strCache>
                <c:ptCount val="4"/>
                <c:pt idx="0">
                  <c:v>CBO</c:v>
                </c:pt>
                <c:pt idx="1">
                  <c:v>Local Health Authorities</c:v>
                </c:pt>
                <c:pt idx="2">
                  <c:v>CHC</c:v>
                </c:pt>
                <c:pt idx="3">
                  <c:v>Hospital</c:v>
                </c:pt>
              </c:strCache>
            </c:strRef>
          </c:cat>
          <c:val>
            <c:numRef>
              <c:f>Sheet1!$B$2:$B$5</c:f>
              <c:numCache>
                <c:formatCode>0%</c:formatCode>
                <c:ptCount val="4"/>
                <c:pt idx="0">
                  <c:v>0.41</c:v>
                </c:pt>
                <c:pt idx="1">
                  <c:v>0.02</c:v>
                </c:pt>
                <c:pt idx="2">
                  <c:v>0.28000000000000003</c:v>
                </c:pt>
                <c:pt idx="3">
                  <c:v>0.28999999999999998</c:v>
                </c:pt>
              </c:numCache>
            </c:numRef>
          </c:val>
          <c:extLst>
            <c:ext xmlns:c16="http://schemas.microsoft.com/office/drawing/2014/chart" uri="{C3380CC4-5D6E-409C-BE32-E72D297353CC}">
              <c16:uniqueId val="{00000004-0714-42AD-9032-F6880308F85A}"/>
            </c:ext>
          </c:extLst>
        </c:ser>
        <c:dLbls>
          <c:dLblPos val="bestFit"/>
          <c:showLegendKey val="0"/>
          <c:showVal val="1"/>
          <c:showCatName val="0"/>
          <c:showSerName val="0"/>
          <c:showPercent val="0"/>
          <c:showBubbleSize val="0"/>
          <c:showLeaderLines val="1"/>
        </c:dLbls>
        <c:firstSliceAng val="37"/>
      </c:pieChart>
      <c:spPr>
        <a:noFill/>
        <a:ln>
          <a:noFill/>
        </a:ln>
        <a:effectLst/>
      </c:spPr>
    </c:plotArea>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427644071633E-2"/>
          <c:y val="3.6803884084715302E-3"/>
          <c:w val="0.97569729958251905"/>
          <c:h val="0.99631961159152904"/>
        </c:manualLayout>
      </c:layout>
      <c:barChart>
        <c:barDir val="bar"/>
        <c:grouping val="stacked"/>
        <c:varyColors val="0"/>
        <c:ser>
          <c:idx val="0"/>
          <c:order val="0"/>
          <c:tx>
            <c:strRef>
              <c:f>Sheet1!$B$1</c:f>
              <c:strCache>
                <c:ptCount val="1"/>
                <c:pt idx="0">
                  <c:v>Series 1</c:v>
                </c:pt>
              </c:strCache>
            </c:strRef>
          </c:tx>
          <c:spPr>
            <a:solidFill>
              <a:schemeClr val="accent1">
                <a:lumMod val="20000"/>
                <a:lumOff val="80000"/>
              </a:schemeClr>
            </a:solidFill>
            <a:effectLst/>
          </c:spPr>
          <c:invertIfNegative val="0"/>
          <c:dLbls>
            <c:dLbl>
              <c:idx val="3"/>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46D8-7149-9322-7C39B43E8639}"/>
                </c:ext>
              </c:extLst>
            </c:dLbl>
            <c:dLbl>
              <c:idx val="5"/>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46D8-7149-9322-7C39B43E8639}"/>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46D8-7149-9322-7C39B43E8639}"/>
                </c:ext>
              </c:extLst>
            </c:dLbl>
            <c:dLbl>
              <c:idx val="9"/>
              <c:layout>
                <c:manualLayout>
                  <c:x val="1.7822722848941201E-2"/>
                  <c:y val="-3.9728051026095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F2-459B-BF3F-202E81C36899}"/>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Sheet1!$A$2:$A$11</c:f>
              <c:strCache>
                <c:ptCount val="10"/>
                <c:pt idx="0">
                  <c:v>Paid time off (vacation, sick time, person time, etc.)</c:v>
                </c:pt>
                <c:pt idx="1">
                  <c:v>Health/dental insurance</c:v>
                </c:pt>
                <c:pt idx="2">
                  <c:v>Training Benefits (Net)</c:v>
                </c:pt>
                <c:pt idx="3">
                  <c:v>Mileage/parking reimbursement</c:v>
                </c:pt>
                <c:pt idx="4">
                  <c:v>Pension or retirement plan</c:v>
                </c:pt>
                <c:pt idx="5">
                  <c:v>Wages/salary increase</c:v>
                </c:pt>
                <c:pt idx="6">
                  <c:v>Commuter subsidy</c:v>
                </c:pt>
                <c:pt idx="7">
                  <c:v>Child care</c:v>
                </c:pt>
                <c:pt idx="8">
                  <c:v>Other Benefit</c:v>
                </c:pt>
                <c:pt idx="9">
                  <c:v>None of the above</c:v>
                </c:pt>
              </c:strCache>
            </c:strRef>
          </c:cat>
          <c:val>
            <c:numRef>
              <c:f>Sheet1!$B$2:$B$11</c:f>
              <c:numCache>
                <c:formatCode>0%</c:formatCode>
                <c:ptCount val="10"/>
                <c:pt idx="0">
                  <c:v>0.93</c:v>
                </c:pt>
                <c:pt idx="1">
                  <c:v>0.88</c:v>
                </c:pt>
                <c:pt idx="2">
                  <c:v>0.84</c:v>
                </c:pt>
                <c:pt idx="3">
                  <c:v>0.8</c:v>
                </c:pt>
                <c:pt idx="4">
                  <c:v>0.71</c:v>
                </c:pt>
                <c:pt idx="5">
                  <c:v>0.65</c:v>
                </c:pt>
                <c:pt idx="6">
                  <c:v>0.16</c:v>
                </c:pt>
                <c:pt idx="7">
                  <c:v>0.01</c:v>
                </c:pt>
                <c:pt idx="8">
                  <c:v>7.0000000000000007E-2</c:v>
                </c:pt>
                <c:pt idx="9">
                  <c:v>0.02</c:v>
                </c:pt>
              </c:numCache>
            </c:numRef>
          </c:val>
          <c:extLst>
            <c:ext xmlns:c16="http://schemas.microsoft.com/office/drawing/2014/chart" uri="{C3380CC4-5D6E-409C-BE32-E72D297353CC}">
              <c16:uniqueId val="{0000000D-EC74-4339-AFF2-ECCA9E7B88C0}"/>
            </c:ext>
          </c:extLst>
        </c:ser>
        <c:dLbls>
          <c:dLblPos val="inEnd"/>
          <c:showLegendKey val="0"/>
          <c:showVal val="1"/>
          <c:showCatName val="0"/>
          <c:showSerName val="0"/>
          <c:showPercent val="0"/>
          <c:showBubbleSize val="0"/>
        </c:dLbls>
        <c:gapWidth val="44"/>
        <c:overlap val="100"/>
        <c:axId val="108501632"/>
        <c:axId val="108519808"/>
      </c:barChart>
      <c:catAx>
        <c:axId val="108501632"/>
        <c:scaling>
          <c:orientation val="maxMin"/>
        </c:scaling>
        <c:delete val="0"/>
        <c:axPos val="l"/>
        <c:numFmt formatCode="General" sourceLinked="0"/>
        <c:majorTickMark val="none"/>
        <c:minorTickMark val="none"/>
        <c:tickLblPos val="none"/>
        <c:crossAx val="108519808"/>
        <c:crosses val="autoZero"/>
        <c:auto val="1"/>
        <c:lblAlgn val="ctr"/>
        <c:lblOffset val="100"/>
        <c:noMultiLvlLbl val="0"/>
      </c:catAx>
      <c:valAx>
        <c:axId val="108519808"/>
        <c:scaling>
          <c:orientation val="minMax"/>
          <c:max val="1"/>
        </c:scaling>
        <c:delete val="1"/>
        <c:axPos val="t"/>
        <c:numFmt formatCode="0%" sourceLinked="1"/>
        <c:majorTickMark val="out"/>
        <c:minorTickMark val="none"/>
        <c:tickLblPos val="none"/>
        <c:crossAx val="1085016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997036114526998E-2"/>
          <c:y val="2.9764766400969199E-3"/>
          <c:w val="0.97600296388547303"/>
          <c:h val="0.99702352335990296"/>
        </c:manualLayout>
      </c:layout>
      <c:barChart>
        <c:barDir val="bar"/>
        <c:grouping val="stacked"/>
        <c:varyColors val="0"/>
        <c:ser>
          <c:idx val="0"/>
          <c:order val="0"/>
          <c:tx>
            <c:strRef>
              <c:f>Sheet1!$B$1</c:f>
              <c:strCache>
                <c:ptCount val="1"/>
                <c:pt idx="0">
                  <c:v>Series 1</c:v>
                </c:pt>
              </c:strCache>
            </c:strRef>
          </c:tx>
          <c:spPr>
            <a:solidFill>
              <a:srgbClr val="BDDCA6"/>
            </a:solidFill>
            <a:effectLst/>
          </c:spPr>
          <c:invertIfNegative val="0"/>
          <c:dLbls>
            <c:dLbl>
              <c:idx val="3"/>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3C10-0E47-8CD1-CDFB5F32E19B}"/>
                </c:ext>
              </c:extLst>
            </c:dLbl>
            <c:dLbl>
              <c:idx val="5"/>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C10-0E47-8CD1-CDFB5F32E19B}"/>
                </c:ext>
              </c:extLst>
            </c:dLbl>
            <c:dLbl>
              <c:idx val="8"/>
              <c:layout>
                <c:manualLayout>
                  <c:x val="5.3015979586760603E-2"/>
                  <c:y val="0"/>
                </c:manualLayout>
              </c:layout>
              <c:spPr>
                <a:noFill/>
                <a:ln>
                  <a:noFill/>
                </a:ln>
                <a:effectLst/>
              </c:spPr>
              <c:txPr>
                <a:bodyPr wrap="square" lIns="91440" tIns="19050" rIns="182880" bIns="19050" anchor="ctr">
                  <a:noAutofit/>
                </a:bodyPr>
                <a:lstStyle/>
                <a:p>
                  <a:pPr>
                    <a:defRPr sz="105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9A1-4706-BA86-0145AF3E2F34}"/>
                </c:ext>
              </c:extLst>
            </c:dLbl>
            <c:dLbl>
              <c:idx val="9"/>
              <c:layout>
                <c:manualLayout>
                  <c:x val="3.092598809227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21-4E65-9982-CECD16BAFE71}"/>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Sheet1!$A$2:$A$11</c:f>
              <c:strCache>
                <c:ptCount val="10"/>
                <c:pt idx="0">
                  <c:v>Paid time off (vacation, sick time, person time, etc.)</c:v>
                </c:pt>
                <c:pt idx="1">
                  <c:v>Health/dental insurance</c:v>
                </c:pt>
                <c:pt idx="2">
                  <c:v>Training Benefits (Net)</c:v>
                </c:pt>
                <c:pt idx="3">
                  <c:v>Mileage/parking reimbursement</c:v>
                </c:pt>
                <c:pt idx="4">
                  <c:v>Pension or retirement plan</c:v>
                </c:pt>
                <c:pt idx="5">
                  <c:v>Wages/salary increase</c:v>
                </c:pt>
                <c:pt idx="6">
                  <c:v>Commuter subsidy</c:v>
                </c:pt>
                <c:pt idx="7">
                  <c:v>Child care</c:v>
                </c:pt>
                <c:pt idx="8">
                  <c:v>Other Benefit</c:v>
                </c:pt>
                <c:pt idx="9">
                  <c:v>None of the above</c:v>
                </c:pt>
              </c:strCache>
            </c:strRef>
          </c:cat>
          <c:val>
            <c:numRef>
              <c:f>Sheet1!$B$2:$B$11</c:f>
              <c:numCache>
                <c:formatCode>0%</c:formatCode>
                <c:ptCount val="10"/>
                <c:pt idx="0">
                  <c:v>0.86</c:v>
                </c:pt>
                <c:pt idx="1">
                  <c:v>0.69</c:v>
                </c:pt>
                <c:pt idx="2">
                  <c:v>0.54</c:v>
                </c:pt>
                <c:pt idx="3">
                  <c:v>0.64</c:v>
                </c:pt>
                <c:pt idx="4">
                  <c:v>0.42</c:v>
                </c:pt>
                <c:pt idx="5">
                  <c:v>0.35</c:v>
                </c:pt>
                <c:pt idx="6">
                  <c:v>0.11</c:v>
                </c:pt>
                <c:pt idx="7">
                  <c:v>0.01</c:v>
                </c:pt>
                <c:pt idx="8">
                  <c:v>0.04</c:v>
                </c:pt>
                <c:pt idx="9">
                  <c:v>0.03</c:v>
                </c:pt>
              </c:numCache>
            </c:numRef>
          </c:val>
          <c:extLst>
            <c:ext xmlns:c16="http://schemas.microsoft.com/office/drawing/2014/chart" uri="{C3380CC4-5D6E-409C-BE32-E72D297353CC}">
              <c16:uniqueId val="{00000003-89A1-4706-BA86-0145AF3E2F34}"/>
            </c:ext>
          </c:extLst>
        </c:ser>
        <c:dLbls>
          <c:dLblPos val="inEnd"/>
          <c:showLegendKey val="0"/>
          <c:showVal val="1"/>
          <c:showCatName val="0"/>
          <c:showSerName val="0"/>
          <c:showPercent val="0"/>
          <c:showBubbleSize val="0"/>
        </c:dLbls>
        <c:gapWidth val="44"/>
        <c:overlap val="100"/>
        <c:axId val="108700032"/>
        <c:axId val="108701568"/>
      </c:barChart>
      <c:catAx>
        <c:axId val="108700032"/>
        <c:scaling>
          <c:orientation val="maxMin"/>
        </c:scaling>
        <c:delete val="0"/>
        <c:axPos val="l"/>
        <c:numFmt formatCode="General" sourceLinked="0"/>
        <c:majorTickMark val="none"/>
        <c:minorTickMark val="none"/>
        <c:tickLblPos val="none"/>
        <c:crossAx val="108701568"/>
        <c:crosses val="autoZero"/>
        <c:auto val="1"/>
        <c:lblAlgn val="ctr"/>
        <c:lblOffset val="100"/>
        <c:noMultiLvlLbl val="0"/>
      </c:catAx>
      <c:valAx>
        <c:axId val="108701568"/>
        <c:scaling>
          <c:orientation val="minMax"/>
          <c:max val="1"/>
        </c:scaling>
        <c:delete val="1"/>
        <c:axPos val="t"/>
        <c:numFmt formatCode="0%" sourceLinked="1"/>
        <c:majorTickMark val="out"/>
        <c:minorTickMark val="none"/>
        <c:tickLblPos val="none"/>
        <c:crossAx val="1087000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692783897229E-2"/>
          <c:y val="3.6070114263102401E-2"/>
          <c:w val="0.98173072161027697"/>
          <c:h val="0.96392988573689797"/>
        </c:manualLayout>
      </c:layout>
      <c:barChart>
        <c:barDir val="bar"/>
        <c:grouping val="stacked"/>
        <c:varyColors val="0"/>
        <c:ser>
          <c:idx val="0"/>
          <c:order val="0"/>
          <c:tx>
            <c:strRef>
              <c:f>Sheet1!$B$1</c:f>
              <c:strCache>
                <c:ptCount val="1"/>
                <c:pt idx="0">
                  <c:v>Series 1</c:v>
                </c:pt>
              </c:strCache>
            </c:strRef>
          </c:tx>
          <c:spPr>
            <a:solidFill>
              <a:srgbClr val="BDDCA6"/>
            </a:solidFill>
            <a:effectLst/>
          </c:spPr>
          <c:invertIfNegative val="0"/>
          <c:dLbls>
            <c:dLbl>
              <c:idx val="0"/>
              <c:layout>
                <c:manualLayout>
                  <c:x val="0.149842486577695"/>
                  <c:y val="-3.7915432030202101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1378395882208001"/>
                      <c:h val="5.2850739652256701E-2"/>
                    </c:manualLayout>
                  </c15:layout>
                </c:ext>
                <c:ext xmlns:c16="http://schemas.microsoft.com/office/drawing/2014/chart" uri="{C3380CC4-5D6E-409C-BE32-E72D297353CC}">
                  <c16:uniqueId val="{00000000-71E7-4485-9675-ACAD21B7DCA8}"/>
                </c:ext>
              </c:extLst>
            </c:dLbl>
            <c:dLbl>
              <c:idx val="1"/>
              <c:layout>
                <c:manualLayout>
                  <c:x val="0.130949303487464"/>
                  <c:y val="2.9858197448676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E7-4485-9675-ACAD21B7DCA8}"/>
                </c:ext>
              </c:extLst>
            </c:dLbl>
            <c:dLbl>
              <c:idx val="2"/>
              <c:layout>
                <c:manualLayout>
                  <c:x val="0.10149727065285399"/>
                  <c:y val="2.9858197452152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E7-4485-9675-ACAD21B7DCA8}"/>
                </c:ext>
              </c:extLst>
            </c:dLbl>
            <c:dLbl>
              <c:idx val="3"/>
              <c:layout>
                <c:manualLayout>
                  <c:x val="8.1474149752714498E-2"/>
                  <c:y val="4.4787296173015102E-7"/>
                </c:manualLayout>
              </c:layout>
              <c:spPr>
                <a:noFill/>
                <a:ln>
                  <a:noFill/>
                </a:ln>
                <a:effectLst/>
              </c:spPr>
              <c:txPr>
                <a:bodyPr wrap="square" lIns="91440" tIns="19050" rIns="182880" bIns="19050" anchor="ctr" anchorCtr="0">
                  <a:noAutofit/>
                </a:bodyPr>
                <a:lstStyle/>
                <a:p>
                  <a:pPr algn="l">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0272348447721"/>
                      <c:h val="7.8014021376853204E-2"/>
                    </c:manualLayout>
                  </c15:layout>
                </c:ext>
                <c:ext xmlns:c16="http://schemas.microsoft.com/office/drawing/2014/chart" uri="{C3380CC4-5D6E-409C-BE32-E72D297353CC}">
                  <c16:uniqueId val="{00000003-71E7-4485-9675-ACAD21B7DCA8}"/>
                </c:ext>
              </c:extLst>
            </c:dLbl>
            <c:dLbl>
              <c:idx val="4"/>
              <c:layout>
                <c:manualLayout>
                  <c:x val="5.5841920463737101E-2"/>
                  <c:y val="2.9858197448676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E7-4485-9675-ACAD21B7DCA8}"/>
                </c:ext>
              </c:extLst>
            </c:dLbl>
            <c:dLbl>
              <c:idx val="5"/>
              <c:layout>
                <c:manualLayout>
                  <c:x val="5.5841920463737101E-2"/>
                  <c:y val="1.49290987243384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3267538150438299"/>
                      <c:h val="5.7635250603743603E-2"/>
                    </c:manualLayout>
                  </c15:layout>
                </c:ext>
                <c:ext xmlns:c16="http://schemas.microsoft.com/office/drawing/2014/chart" uri="{C3380CC4-5D6E-409C-BE32-E72D297353CC}">
                  <c16:uniqueId val="{00000005-71E7-4485-9675-ACAD21B7DCA8}"/>
                </c:ext>
              </c:extLst>
            </c:dLbl>
            <c:dLbl>
              <c:idx val="6"/>
              <c:layout>
                <c:manualLayout>
                  <c:x val="4.4208187033791903E-2"/>
                  <c:y val="2.985819746258060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E7-4485-9675-ACAD21B7DCA8}"/>
                </c:ext>
              </c:extLst>
            </c:dLbl>
            <c:dLbl>
              <c:idx val="7"/>
              <c:layout>
                <c:manualLayout>
                  <c:x val="3.6064573632830201E-2"/>
                  <c:y val="3.7949768957268098E-4"/>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09045823169084"/>
                      <c:h val="5.9924207951596302E-2"/>
                    </c:manualLayout>
                  </c15:layout>
                </c:ext>
                <c:ext xmlns:c16="http://schemas.microsoft.com/office/drawing/2014/chart" uri="{C3380CC4-5D6E-409C-BE32-E72D297353CC}">
                  <c16:uniqueId val="{00000007-71E7-4485-9675-ACAD21B7DCA8}"/>
                </c:ext>
              </c:extLst>
            </c:dLbl>
            <c:dLbl>
              <c:idx val="8"/>
              <c:layout>
                <c:manualLayout>
                  <c:x val="3.4049830852844298E-2"/>
                  <c:y val="1.39038066606395E-16"/>
                </c:manualLayout>
              </c:layout>
              <c:spPr>
                <a:noFill/>
                <a:ln>
                  <a:noFill/>
                </a:ln>
                <a:effectLst/>
              </c:spPr>
              <c:txPr>
                <a:bodyPr wrap="square" lIns="91440" tIns="19050" rIns="182880" bIns="19050" anchor="ctr" anchorCtr="0">
                  <a:noAutofit/>
                </a:bodyPr>
                <a:lstStyle/>
                <a:p>
                  <a:pPr algn="l">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6388083026383"/>
                      <c:h val="5.4238757449882602E-2"/>
                    </c:manualLayout>
                  </c15:layout>
                </c:ext>
                <c:ext xmlns:c16="http://schemas.microsoft.com/office/drawing/2014/chart" uri="{C3380CC4-5D6E-409C-BE32-E72D297353CC}">
                  <c16:uniqueId val="{00000008-71E7-4485-9675-ACAD21B7DCA8}"/>
                </c:ext>
              </c:extLst>
            </c:dLbl>
            <c:dLbl>
              <c:idx val="9"/>
              <c:layout>
                <c:manualLayout>
                  <c:x val="0.11080425739681"/>
                  <c:y val="1.39038066606395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F24-45A6-88B2-64BD04ABDC2D}"/>
                </c:ext>
              </c:extLst>
            </c:dLbl>
            <c:spPr>
              <a:noFill/>
              <a:ln>
                <a:noFill/>
              </a:ln>
              <a:effectLst/>
            </c:spPr>
            <c:txPr>
              <a:bodyPr wrap="square" lIns="91440" tIns="19050" rIns="182880" bIns="19050" anchor="ctr" anchorCtr="0">
                <a:spAutoFit/>
              </a:bodyPr>
              <a:lstStyle/>
              <a:p>
                <a:pPr algn="l">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Sheet1!$A$2:$A$11</c:f>
              <c:strCache>
                <c:ptCount val="10"/>
                <c:pt idx="0">
                  <c:v>Case Manager</c:v>
                </c:pt>
                <c:pt idx="1">
                  <c:v>Community Health Worker</c:v>
                </c:pt>
                <c:pt idx="2">
                  <c:v>Care Coordinator</c:v>
                </c:pt>
                <c:pt idx="3">
                  <c:v>Outreach Worker</c:v>
                </c:pt>
                <c:pt idx="4">
                  <c:v>Outreach Counselor</c:v>
                </c:pt>
                <c:pt idx="5">
                  <c:v>Patient Navigator</c:v>
                </c:pt>
                <c:pt idx="6">
                  <c:v>Home Visitor/Support Worker</c:v>
                </c:pt>
                <c:pt idx="7">
                  <c:v>Community Health Educator</c:v>
                </c:pt>
                <c:pt idx="8">
                  <c:v>Outreach Specialist</c:v>
                </c:pt>
                <c:pt idx="9">
                  <c:v>Other</c:v>
                </c:pt>
              </c:strCache>
            </c:strRef>
          </c:cat>
          <c:val>
            <c:numRef>
              <c:f>Sheet1!$B$2:$B$11</c:f>
              <c:numCache>
                <c:formatCode>0%</c:formatCode>
                <c:ptCount val="10"/>
                <c:pt idx="0">
                  <c:v>0.21</c:v>
                </c:pt>
                <c:pt idx="1">
                  <c:v>0.17</c:v>
                </c:pt>
                <c:pt idx="2">
                  <c:v>0.11</c:v>
                </c:pt>
                <c:pt idx="3">
                  <c:v>7.0000000000000007E-2</c:v>
                </c:pt>
                <c:pt idx="4">
                  <c:v>0.05</c:v>
                </c:pt>
                <c:pt idx="5">
                  <c:v>0.05</c:v>
                </c:pt>
                <c:pt idx="6">
                  <c:v>0.04</c:v>
                </c:pt>
                <c:pt idx="7">
                  <c:v>0.03</c:v>
                </c:pt>
                <c:pt idx="8">
                  <c:v>0.03</c:v>
                </c:pt>
                <c:pt idx="9">
                  <c:v>0.15</c:v>
                </c:pt>
              </c:numCache>
            </c:numRef>
          </c:val>
          <c:extLst>
            <c:ext xmlns:c16="http://schemas.microsoft.com/office/drawing/2014/chart" uri="{C3380CC4-5D6E-409C-BE32-E72D297353CC}">
              <c16:uniqueId val="{0000000D-71E7-4485-9675-ACAD21B7DCA8}"/>
            </c:ext>
          </c:extLst>
        </c:ser>
        <c:dLbls>
          <c:dLblPos val="inEnd"/>
          <c:showLegendKey val="0"/>
          <c:showVal val="1"/>
          <c:showCatName val="0"/>
          <c:showSerName val="0"/>
          <c:showPercent val="0"/>
          <c:showBubbleSize val="0"/>
        </c:dLbls>
        <c:gapWidth val="45"/>
        <c:overlap val="100"/>
        <c:axId val="109128704"/>
        <c:axId val="109138688"/>
      </c:barChart>
      <c:catAx>
        <c:axId val="109128704"/>
        <c:scaling>
          <c:orientation val="maxMin"/>
        </c:scaling>
        <c:delete val="0"/>
        <c:axPos val="l"/>
        <c:numFmt formatCode="General" sourceLinked="0"/>
        <c:majorTickMark val="none"/>
        <c:minorTickMark val="none"/>
        <c:tickLblPos val="none"/>
        <c:crossAx val="109138688"/>
        <c:crosses val="autoZero"/>
        <c:auto val="1"/>
        <c:lblAlgn val="ctr"/>
        <c:lblOffset val="100"/>
        <c:noMultiLvlLbl val="0"/>
      </c:catAx>
      <c:valAx>
        <c:axId val="109138688"/>
        <c:scaling>
          <c:orientation val="minMax"/>
          <c:max val="1"/>
        </c:scaling>
        <c:delete val="1"/>
        <c:axPos val="t"/>
        <c:numFmt formatCode="0%" sourceLinked="1"/>
        <c:majorTickMark val="out"/>
        <c:minorTickMark val="none"/>
        <c:tickLblPos val="none"/>
        <c:crossAx val="1091287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427644071633E-2"/>
          <c:y val="3.6803884084715302E-3"/>
          <c:w val="0.97569729958251905"/>
          <c:h val="0.99631961159152904"/>
        </c:manualLayout>
      </c:layout>
      <c:barChart>
        <c:barDir val="bar"/>
        <c:grouping val="stacked"/>
        <c:varyColors val="0"/>
        <c:ser>
          <c:idx val="0"/>
          <c:order val="0"/>
          <c:tx>
            <c:strRef>
              <c:f>Sheet1!$B$1</c:f>
              <c:strCache>
                <c:ptCount val="1"/>
                <c:pt idx="0">
                  <c:v>Employers</c:v>
                </c:pt>
              </c:strCache>
            </c:strRef>
          </c:tx>
          <c:spPr>
            <a:solidFill>
              <a:schemeClr val="accent1">
                <a:lumMod val="20000"/>
                <a:lumOff val="80000"/>
              </a:schemeClr>
            </a:solidFill>
            <a:effectLst/>
          </c:spPr>
          <c:invertIfNegative val="0"/>
          <c:dLbls>
            <c:dLbl>
              <c:idx val="3"/>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3C56-6F4E-A80E-61F555F33C60}"/>
                </c:ext>
              </c:extLst>
            </c:dLbl>
            <c:dLbl>
              <c:idx val="5"/>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C56-6F4E-A80E-61F555F33C60}"/>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3C56-6F4E-A80E-61F555F33C60}"/>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Sheet1!$A$2:$A$15</c:f>
              <c:strCache>
                <c:ptCount val="14"/>
                <c:pt idx="0">
                  <c:v>Homeless individuals</c:v>
                </c:pt>
                <c:pt idx="1">
                  <c:v>Individuals without a PCP</c:v>
                </c:pt>
                <c:pt idx="2">
                  <c:v>Uninsured individuals</c:v>
                </c:pt>
                <c:pt idx="3">
                  <c:v>Seniors (ages 65 and up)</c:v>
                </c:pt>
                <c:pt idx="4">
                  <c:v>Foreign nationals/immigrants/refugees</c:v>
                </c:pt>
                <c:pt idx="5">
                  <c:v>History of frequent hospitalization</c:v>
                </c:pt>
                <c:pt idx="6">
                  <c:v>History of frequent ED use</c:v>
                </c:pt>
                <c:pt idx="7">
                  <c:v>Children/adolescents</c:v>
                </c:pt>
                <c:pt idx="8">
                  <c:v>Pregnant women and infants</c:v>
                </c:pt>
                <c:pt idx="9">
                  <c:v>Sexual minorities (i.e., LGBTQ)</c:v>
                </c:pt>
                <c:pt idx="10">
                  <c:v>Isolated rural residents</c:v>
                </c:pt>
                <c:pt idx="11">
                  <c:v>Farm workers</c:v>
                </c:pt>
                <c:pt idx="12">
                  <c:v>Other special populations</c:v>
                </c:pt>
                <c:pt idx="13">
                  <c:v>None of the above</c:v>
                </c:pt>
              </c:strCache>
            </c:strRef>
          </c:cat>
          <c:val>
            <c:numRef>
              <c:f>Sheet1!$B$2:$B$15</c:f>
              <c:numCache>
                <c:formatCode>0%</c:formatCode>
                <c:ptCount val="14"/>
                <c:pt idx="0">
                  <c:v>0.62</c:v>
                </c:pt>
                <c:pt idx="1">
                  <c:v>0.57999999999999996</c:v>
                </c:pt>
                <c:pt idx="2">
                  <c:v>0.56000000000000005</c:v>
                </c:pt>
                <c:pt idx="3">
                  <c:v>0.56000000000000005</c:v>
                </c:pt>
                <c:pt idx="4">
                  <c:v>0.51</c:v>
                </c:pt>
                <c:pt idx="5">
                  <c:v>0.47</c:v>
                </c:pt>
                <c:pt idx="6">
                  <c:v>0.46</c:v>
                </c:pt>
                <c:pt idx="7">
                  <c:v>0.42</c:v>
                </c:pt>
                <c:pt idx="8">
                  <c:v>0.37</c:v>
                </c:pt>
                <c:pt idx="9">
                  <c:v>0.34</c:v>
                </c:pt>
                <c:pt idx="10">
                  <c:v>0.16</c:v>
                </c:pt>
                <c:pt idx="11">
                  <c:v>0.06</c:v>
                </c:pt>
                <c:pt idx="12">
                  <c:v>0.21</c:v>
                </c:pt>
                <c:pt idx="13">
                  <c:v>0.01</c:v>
                </c:pt>
              </c:numCache>
            </c:numRef>
          </c:val>
          <c:extLst>
            <c:ext xmlns:c16="http://schemas.microsoft.com/office/drawing/2014/chart" uri="{C3380CC4-5D6E-409C-BE32-E72D297353CC}">
              <c16:uniqueId val="{0000000D-EC74-4339-AFF2-ECCA9E7B88C0}"/>
            </c:ext>
          </c:extLst>
        </c:ser>
        <c:dLbls>
          <c:dLblPos val="inEnd"/>
          <c:showLegendKey val="0"/>
          <c:showVal val="1"/>
          <c:showCatName val="0"/>
          <c:showSerName val="0"/>
          <c:showPercent val="0"/>
          <c:showBubbleSize val="0"/>
        </c:dLbls>
        <c:gapWidth val="44"/>
        <c:overlap val="100"/>
        <c:axId val="119487872"/>
        <c:axId val="119489664"/>
      </c:barChart>
      <c:catAx>
        <c:axId val="119487872"/>
        <c:scaling>
          <c:orientation val="maxMin"/>
        </c:scaling>
        <c:delete val="0"/>
        <c:axPos val="l"/>
        <c:numFmt formatCode="General" sourceLinked="0"/>
        <c:majorTickMark val="none"/>
        <c:minorTickMark val="none"/>
        <c:tickLblPos val="none"/>
        <c:crossAx val="119489664"/>
        <c:crosses val="autoZero"/>
        <c:auto val="1"/>
        <c:lblAlgn val="ctr"/>
        <c:lblOffset val="100"/>
        <c:noMultiLvlLbl val="0"/>
      </c:catAx>
      <c:valAx>
        <c:axId val="119489664"/>
        <c:scaling>
          <c:orientation val="minMax"/>
          <c:max val="1"/>
        </c:scaling>
        <c:delete val="1"/>
        <c:axPos val="t"/>
        <c:numFmt formatCode="0%" sourceLinked="1"/>
        <c:majorTickMark val="out"/>
        <c:minorTickMark val="none"/>
        <c:tickLblPos val="none"/>
        <c:crossAx val="1194878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997036114526998E-2"/>
          <c:y val="2.9764927062892002E-3"/>
          <c:w val="0.97600296388547303"/>
          <c:h val="0.99702352335990296"/>
        </c:manualLayout>
      </c:layout>
      <c:barChart>
        <c:barDir val="bar"/>
        <c:grouping val="stacked"/>
        <c:varyColors val="0"/>
        <c:ser>
          <c:idx val="0"/>
          <c:order val="0"/>
          <c:tx>
            <c:strRef>
              <c:f>Sheet1!$B$1</c:f>
              <c:strCache>
                <c:ptCount val="1"/>
                <c:pt idx="0">
                  <c:v>CHWs</c:v>
                </c:pt>
              </c:strCache>
            </c:strRef>
          </c:tx>
          <c:spPr>
            <a:solidFill>
              <a:srgbClr val="BDDCA6"/>
            </a:solidFill>
            <a:effectLst/>
          </c:spPr>
          <c:invertIfNegative val="0"/>
          <c:dLbls>
            <c:dLbl>
              <c:idx val="3"/>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77E0-DB45-9048-7AF3B8A0910E}"/>
                </c:ext>
              </c:extLst>
            </c:dLbl>
            <c:dLbl>
              <c:idx val="5"/>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77E0-DB45-9048-7AF3B8A0910E}"/>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77E0-DB45-9048-7AF3B8A0910E}"/>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Sheet1!$A$2:$A$15</c:f>
              <c:strCache>
                <c:ptCount val="14"/>
                <c:pt idx="0">
                  <c:v>Homeless individuals</c:v>
                </c:pt>
                <c:pt idx="1">
                  <c:v>Individuals without a PCP</c:v>
                </c:pt>
                <c:pt idx="2">
                  <c:v>Uninsured individuals</c:v>
                </c:pt>
                <c:pt idx="3">
                  <c:v>Seniors (ages 65 and up)</c:v>
                </c:pt>
                <c:pt idx="4">
                  <c:v>Foreign nationals/immigrants/refugees</c:v>
                </c:pt>
                <c:pt idx="5">
                  <c:v>History of frequent hospitalization</c:v>
                </c:pt>
                <c:pt idx="6">
                  <c:v>History of frequent ED use</c:v>
                </c:pt>
                <c:pt idx="7">
                  <c:v>Children/adolescents</c:v>
                </c:pt>
                <c:pt idx="8">
                  <c:v>Pregnant women and infants</c:v>
                </c:pt>
                <c:pt idx="9">
                  <c:v>Sexual minorities (i.e., LGBTQ)</c:v>
                </c:pt>
                <c:pt idx="10">
                  <c:v>Isolated rural residents</c:v>
                </c:pt>
                <c:pt idx="11">
                  <c:v>Farm workers</c:v>
                </c:pt>
                <c:pt idx="12">
                  <c:v>Other special populations</c:v>
                </c:pt>
                <c:pt idx="13">
                  <c:v>None of the above</c:v>
                </c:pt>
              </c:strCache>
            </c:strRef>
          </c:cat>
          <c:val>
            <c:numRef>
              <c:f>Sheet1!$B$2:$B$15</c:f>
              <c:numCache>
                <c:formatCode>0%</c:formatCode>
                <c:ptCount val="14"/>
                <c:pt idx="0">
                  <c:v>0.54</c:v>
                </c:pt>
                <c:pt idx="1">
                  <c:v>0.38</c:v>
                </c:pt>
                <c:pt idx="2">
                  <c:v>0.32</c:v>
                </c:pt>
                <c:pt idx="3">
                  <c:v>0.44</c:v>
                </c:pt>
                <c:pt idx="4">
                  <c:v>0.38</c:v>
                </c:pt>
                <c:pt idx="5">
                  <c:v>0.37</c:v>
                </c:pt>
                <c:pt idx="6">
                  <c:v>0.28999999999999998</c:v>
                </c:pt>
                <c:pt idx="7">
                  <c:v>0.36</c:v>
                </c:pt>
                <c:pt idx="8">
                  <c:v>0.25</c:v>
                </c:pt>
                <c:pt idx="9">
                  <c:v>0.25</c:v>
                </c:pt>
                <c:pt idx="10">
                  <c:v>0.1</c:v>
                </c:pt>
                <c:pt idx="11">
                  <c:v>0.03</c:v>
                </c:pt>
                <c:pt idx="12">
                  <c:v>0.21</c:v>
                </c:pt>
                <c:pt idx="13">
                  <c:v>0.03</c:v>
                </c:pt>
              </c:numCache>
            </c:numRef>
          </c:val>
          <c:extLst>
            <c:ext xmlns:c16="http://schemas.microsoft.com/office/drawing/2014/chart" uri="{C3380CC4-5D6E-409C-BE32-E72D297353CC}">
              <c16:uniqueId val="{00000003-89A1-4706-BA86-0145AF3E2F34}"/>
            </c:ext>
          </c:extLst>
        </c:ser>
        <c:dLbls>
          <c:dLblPos val="inEnd"/>
          <c:showLegendKey val="0"/>
          <c:showVal val="1"/>
          <c:showCatName val="0"/>
          <c:showSerName val="0"/>
          <c:showPercent val="0"/>
          <c:showBubbleSize val="0"/>
        </c:dLbls>
        <c:gapWidth val="44"/>
        <c:overlap val="100"/>
        <c:axId val="119595776"/>
        <c:axId val="119597312"/>
      </c:barChart>
      <c:catAx>
        <c:axId val="119595776"/>
        <c:scaling>
          <c:orientation val="maxMin"/>
        </c:scaling>
        <c:delete val="0"/>
        <c:axPos val="l"/>
        <c:numFmt formatCode="General" sourceLinked="0"/>
        <c:majorTickMark val="none"/>
        <c:minorTickMark val="none"/>
        <c:tickLblPos val="none"/>
        <c:crossAx val="119597312"/>
        <c:crosses val="autoZero"/>
        <c:auto val="1"/>
        <c:lblAlgn val="ctr"/>
        <c:lblOffset val="100"/>
        <c:noMultiLvlLbl val="0"/>
      </c:catAx>
      <c:valAx>
        <c:axId val="119597312"/>
        <c:scaling>
          <c:orientation val="minMax"/>
          <c:max val="1"/>
        </c:scaling>
        <c:delete val="1"/>
        <c:axPos val="t"/>
        <c:numFmt formatCode="0%" sourceLinked="1"/>
        <c:majorTickMark val="out"/>
        <c:minorTickMark val="none"/>
        <c:tickLblPos val="none"/>
        <c:crossAx val="119595776"/>
        <c:crosses val="autoZero"/>
        <c:crossBetween val="between"/>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427644071633E-2"/>
          <c:y val="3.6803884084715302E-3"/>
          <c:w val="0.97569729958251905"/>
          <c:h val="0.99631961159152904"/>
        </c:manualLayout>
      </c:layout>
      <c:barChart>
        <c:barDir val="bar"/>
        <c:grouping val="stacked"/>
        <c:varyColors val="0"/>
        <c:ser>
          <c:idx val="0"/>
          <c:order val="0"/>
          <c:tx>
            <c:strRef>
              <c:f>Sheet1!$B$1</c:f>
              <c:strCache>
                <c:ptCount val="1"/>
                <c:pt idx="0">
                  <c:v>Series 1</c:v>
                </c:pt>
              </c:strCache>
            </c:strRef>
          </c:tx>
          <c:spPr>
            <a:solidFill>
              <a:schemeClr val="accent1">
                <a:lumMod val="20000"/>
                <a:lumOff val="80000"/>
              </a:schemeClr>
            </a:solidFill>
            <a:effectLst/>
          </c:spPr>
          <c:invertIfNegative val="0"/>
          <c:dLbls>
            <c:dLbl>
              <c:idx val="3"/>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61A7-3C4E-8A7F-6A7EC7088C2D}"/>
                </c:ext>
              </c:extLst>
            </c:dLbl>
            <c:dLbl>
              <c:idx val="5"/>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1A7-3C4E-8A7F-6A7EC7088C2D}"/>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1A7-3C4E-8A7F-6A7EC7088C2D}"/>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Hispanic or Latino</c:v>
                </c:pt>
                <c:pt idx="1">
                  <c:v>White</c:v>
                </c:pt>
                <c:pt idx="2">
                  <c:v>Black or African-American</c:v>
                </c:pt>
                <c:pt idx="3">
                  <c:v>Asian</c:v>
                </c:pt>
                <c:pt idx="4">
                  <c:v>Other   </c:v>
                </c:pt>
              </c:strCache>
            </c:strRef>
          </c:cat>
          <c:val>
            <c:numRef>
              <c:f>Sheet1!$B$2:$B$6</c:f>
              <c:numCache>
                <c:formatCode>0%</c:formatCode>
                <c:ptCount val="5"/>
                <c:pt idx="0">
                  <c:v>0.87</c:v>
                </c:pt>
                <c:pt idx="1">
                  <c:v>0.51</c:v>
                </c:pt>
                <c:pt idx="2">
                  <c:v>0.47</c:v>
                </c:pt>
                <c:pt idx="3">
                  <c:v>0.36</c:v>
                </c:pt>
                <c:pt idx="4">
                  <c:v>0.2</c:v>
                </c:pt>
              </c:numCache>
            </c:numRef>
          </c:val>
          <c:extLst>
            <c:ext xmlns:c16="http://schemas.microsoft.com/office/drawing/2014/chart" uri="{C3380CC4-5D6E-409C-BE32-E72D297353CC}">
              <c16:uniqueId val="{0000000D-EC74-4339-AFF2-ECCA9E7B88C0}"/>
            </c:ext>
          </c:extLst>
        </c:ser>
        <c:dLbls>
          <c:dLblPos val="inEnd"/>
          <c:showLegendKey val="0"/>
          <c:showVal val="1"/>
          <c:showCatName val="0"/>
          <c:showSerName val="0"/>
          <c:showPercent val="0"/>
          <c:showBubbleSize val="0"/>
        </c:dLbls>
        <c:gapWidth val="44"/>
        <c:overlap val="100"/>
        <c:axId val="154934272"/>
        <c:axId val="154956544"/>
      </c:barChart>
      <c:catAx>
        <c:axId val="154934272"/>
        <c:scaling>
          <c:orientation val="maxMin"/>
        </c:scaling>
        <c:delete val="0"/>
        <c:axPos val="l"/>
        <c:numFmt formatCode="General" sourceLinked="0"/>
        <c:majorTickMark val="none"/>
        <c:minorTickMark val="none"/>
        <c:tickLblPos val="none"/>
        <c:crossAx val="154956544"/>
        <c:crosses val="autoZero"/>
        <c:auto val="1"/>
        <c:lblAlgn val="ctr"/>
        <c:lblOffset val="100"/>
        <c:noMultiLvlLbl val="0"/>
      </c:catAx>
      <c:valAx>
        <c:axId val="154956544"/>
        <c:scaling>
          <c:orientation val="minMax"/>
          <c:max val="1"/>
        </c:scaling>
        <c:delete val="1"/>
        <c:axPos val="t"/>
        <c:numFmt formatCode="0%" sourceLinked="1"/>
        <c:majorTickMark val="out"/>
        <c:minorTickMark val="none"/>
        <c:tickLblPos val="none"/>
        <c:crossAx val="1549342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997036114526998E-2"/>
          <c:y val="2.9764766400969199E-3"/>
          <c:w val="0.97600296388547303"/>
          <c:h val="0.99702352335990296"/>
        </c:manualLayout>
      </c:layout>
      <c:barChart>
        <c:barDir val="bar"/>
        <c:grouping val="stacked"/>
        <c:varyColors val="0"/>
        <c:ser>
          <c:idx val="0"/>
          <c:order val="0"/>
          <c:tx>
            <c:strRef>
              <c:f>Sheet1!$B$1</c:f>
              <c:strCache>
                <c:ptCount val="1"/>
                <c:pt idx="0">
                  <c:v>Series 1</c:v>
                </c:pt>
              </c:strCache>
            </c:strRef>
          </c:tx>
          <c:spPr>
            <a:solidFill>
              <a:srgbClr val="BDDCA6"/>
            </a:solidFill>
            <a:effectLst/>
          </c:spPr>
          <c:invertIfNegative val="0"/>
          <c:dLbls>
            <c:dLbl>
              <c:idx val="3"/>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0907-2043-81D0-9220A5E8E986}"/>
                </c:ext>
              </c:extLst>
            </c:dLbl>
            <c:dLbl>
              <c:idx val="5"/>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0907-2043-81D0-9220A5E8E986}"/>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0907-2043-81D0-9220A5E8E986}"/>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Hispanic or Latino</c:v>
                </c:pt>
                <c:pt idx="1">
                  <c:v>White</c:v>
                </c:pt>
                <c:pt idx="2">
                  <c:v>Black or African-American</c:v>
                </c:pt>
                <c:pt idx="3">
                  <c:v>Asian</c:v>
                </c:pt>
                <c:pt idx="4">
                  <c:v>Other </c:v>
                </c:pt>
              </c:strCache>
            </c:strRef>
          </c:cat>
          <c:val>
            <c:numRef>
              <c:f>Sheet1!$B$2:$B$6</c:f>
              <c:numCache>
                <c:formatCode>0%</c:formatCode>
                <c:ptCount val="5"/>
                <c:pt idx="0">
                  <c:v>0.71</c:v>
                </c:pt>
                <c:pt idx="1">
                  <c:v>0.45</c:v>
                </c:pt>
                <c:pt idx="2">
                  <c:v>0.4</c:v>
                </c:pt>
                <c:pt idx="3">
                  <c:v>0.26</c:v>
                </c:pt>
                <c:pt idx="4">
                  <c:v>0.23</c:v>
                </c:pt>
              </c:numCache>
            </c:numRef>
          </c:val>
          <c:extLst>
            <c:ext xmlns:c16="http://schemas.microsoft.com/office/drawing/2014/chart" uri="{C3380CC4-5D6E-409C-BE32-E72D297353CC}">
              <c16:uniqueId val="{00000003-89A1-4706-BA86-0145AF3E2F34}"/>
            </c:ext>
          </c:extLst>
        </c:ser>
        <c:dLbls>
          <c:dLblPos val="inEnd"/>
          <c:showLegendKey val="0"/>
          <c:showVal val="1"/>
          <c:showCatName val="0"/>
          <c:showSerName val="0"/>
          <c:showPercent val="0"/>
          <c:showBubbleSize val="0"/>
        </c:dLbls>
        <c:gapWidth val="44"/>
        <c:overlap val="100"/>
        <c:axId val="154702592"/>
        <c:axId val="154704128"/>
      </c:barChart>
      <c:catAx>
        <c:axId val="154702592"/>
        <c:scaling>
          <c:orientation val="maxMin"/>
        </c:scaling>
        <c:delete val="0"/>
        <c:axPos val="l"/>
        <c:numFmt formatCode="General" sourceLinked="0"/>
        <c:majorTickMark val="none"/>
        <c:minorTickMark val="none"/>
        <c:tickLblPos val="none"/>
        <c:crossAx val="154704128"/>
        <c:crosses val="autoZero"/>
        <c:auto val="1"/>
        <c:lblAlgn val="ctr"/>
        <c:lblOffset val="100"/>
        <c:noMultiLvlLbl val="0"/>
      </c:catAx>
      <c:valAx>
        <c:axId val="154704128"/>
        <c:scaling>
          <c:orientation val="minMax"/>
          <c:max val="1"/>
        </c:scaling>
        <c:delete val="1"/>
        <c:axPos val="t"/>
        <c:numFmt formatCode="0%" sourceLinked="1"/>
        <c:majorTickMark val="out"/>
        <c:minorTickMark val="none"/>
        <c:tickLblPos val="none"/>
        <c:crossAx val="1547025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manualLayout>
          <c:layoutTarget val="inner"/>
          <c:xMode val="edge"/>
          <c:yMode val="edge"/>
          <c:x val="0.30598345486933798"/>
          <c:y val="7.2322109169776397E-2"/>
          <c:w val="0.34760729844698901"/>
          <c:h val="0.71071156332089502"/>
        </c:manualLayout>
      </c:layout>
      <c:pieChart>
        <c:varyColors val="1"/>
        <c:ser>
          <c:idx val="0"/>
          <c:order val="0"/>
          <c:tx>
            <c:strRef>
              <c:f>Sheet1!$B$1</c:f>
              <c:strCache>
                <c:ptCount val="1"/>
                <c:pt idx="0">
                  <c:v>Column1</c:v>
                </c:pt>
              </c:strCache>
            </c:strRef>
          </c:tx>
          <c:spPr>
            <a:effectLst/>
          </c:spPr>
          <c:explosion val="8"/>
          <c:dPt>
            <c:idx val="0"/>
            <c:bubble3D val="0"/>
            <c:spPr>
              <a:solidFill>
                <a:srgbClr val="BDDCA6"/>
              </a:solidFill>
              <a:effectLst/>
            </c:spPr>
            <c:extLst>
              <c:ext xmlns:c16="http://schemas.microsoft.com/office/drawing/2014/chart" uri="{C3380CC4-5D6E-409C-BE32-E72D297353CC}">
                <c16:uniqueId val="{00000001-D878-4AA3-850E-82003EE20B43}"/>
              </c:ext>
            </c:extLst>
          </c:dPt>
          <c:dPt>
            <c:idx val="1"/>
            <c:bubble3D val="0"/>
            <c:spPr>
              <a:solidFill>
                <a:schemeClr val="bg1">
                  <a:lumMod val="75000"/>
                </a:schemeClr>
              </a:solidFill>
              <a:effectLst/>
            </c:spPr>
            <c:extLst>
              <c:ext xmlns:c16="http://schemas.microsoft.com/office/drawing/2014/chart" uri="{C3380CC4-5D6E-409C-BE32-E72D297353CC}">
                <c16:uniqueId val="{00000003-D878-4AA3-850E-82003EE20B43}"/>
              </c:ext>
            </c:extLst>
          </c:dPt>
          <c:dLbls>
            <c:delete val="1"/>
          </c:dLbls>
          <c:cat>
            <c:strRef>
              <c:f>Sheet1!$A$2:$A$3</c:f>
              <c:strCache>
                <c:ptCount val="2"/>
                <c:pt idx="0">
                  <c:v>Yes</c:v>
                </c:pt>
                <c:pt idx="1">
                  <c:v>No</c:v>
                </c:pt>
              </c:strCache>
            </c:strRef>
          </c:cat>
          <c:val>
            <c:numRef>
              <c:f>Sheet1!$B$2:$B$3</c:f>
              <c:numCache>
                <c:formatCode>0%</c:formatCode>
                <c:ptCount val="2"/>
                <c:pt idx="0">
                  <c:v>0.3</c:v>
                </c:pt>
                <c:pt idx="1">
                  <c:v>0.7</c:v>
                </c:pt>
              </c:numCache>
            </c:numRef>
          </c:val>
          <c:extLst>
            <c:ext xmlns:c16="http://schemas.microsoft.com/office/drawing/2014/chart" uri="{C3380CC4-5D6E-409C-BE32-E72D297353CC}">
              <c16:uniqueId val="{00000004-D878-4AA3-850E-82003EE20B43}"/>
            </c:ext>
          </c:extLst>
        </c:ser>
        <c:dLbls>
          <c:dLblPos val="ctr"/>
          <c:showLegendKey val="0"/>
          <c:showVal val="1"/>
          <c:showCatName val="0"/>
          <c:showSerName val="0"/>
          <c:showPercent val="0"/>
          <c:showBubbleSize val="0"/>
          <c:showLeaderLines val="1"/>
        </c:dLbls>
        <c:firstSliceAng val="103"/>
      </c:pieChart>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manualLayout>
          <c:layoutTarget val="inner"/>
          <c:xMode val="edge"/>
          <c:yMode val="edge"/>
          <c:x val="0.30598345486933798"/>
          <c:y val="7.2322109169776397E-2"/>
          <c:w val="0.34760729844698901"/>
          <c:h val="0.71071156332089502"/>
        </c:manualLayout>
      </c:layout>
      <c:pieChart>
        <c:varyColors val="1"/>
        <c:ser>
          <c:idx val="0"/>
          <c:order val="0"/>
          <c:tx>
            <c:strRef>
              <c:f>Sheet1!$B$1</c:f>
              <c:strCache>
                <c:ptCount val="1"/>
                <c:pt idx="0">
                  <c:v>Column1</c:v>
                </c:pt>
              </c:strCache>
            </c:strRef>
          </c:tx>
          <c:spPr>
            <a:effectLst/>
          </c:spPr>
          <c:explosion val="8"/>
          <c:dPt>
            <c:idx val="0"/>
            <c:bubble3D val="0"/>
            <c:spPr>
              <a:solidFill>
                <a:schemeClr val="accent1">
                  <a:lumMod val="20000"/>
                  <a:lumOff val="80000"/>
                </a:schemeClr>
              </a:solidFill>
              <a:effectLst/>
            </c:spPr>
            <c:extLst>
              <c:ext xmlns:c16="http://schemas.microsoft.com/office/drawing/2014/chart" uri="{C3380CC4-5D6E-409C-BE32-E72D297353CC}">
                <c16:uniqueId val="{00000001-E1FF-46BC-8714-1C8AAE1E308D}"/>
              </c:ext>
            </c:extLst>
          </c:dPt>
          <c:dPt>
            <c:idx val="1"/>
            <c:bubble3D val="0"/>
            <c:spPr>
              <a:solidFill>
                <a:schemeClr val="bg1">
                  <a:lumMod val="75000"/>
                </a:schemeClr>
              </a:solidFill>
              <a:effectLst/>
            </c:spPr>
            <c:extLst>
              <c:ext xmlns:c16="http://schemas.microsoft.com/office/drawing/2014/chart" uri="{C3380CC4-5D6E-409C-BE32-E72D297353CC}">
                <c16:uniqueId val="{00000003-E1FF-46BC-8714-1C8AAE1E308D}"/>
              </c:ext>
            </c:extLst>
          </c:dPt>
          <c:dLbls>
            <c:delete val="1"/>
          </c:dLbls>
          <c:cat>
            <c:strRef>
              <c:f>Sheet1!$A$2:$A$3</c:f>
              <c:strCache>
                <c:ptCount val="2"/>
                <c:pt idx="0">
                  <c:v>Yes</c:v>
                </c:pt>
                <c:pt idx="1">
                  <c:v>No</c:v>
                </c:pt>
              </c:strCache>
            </c:strRef>
          </c:cat>
          <c:val>
            <c:numRef>
              <c:f>Sheet1!$B$2:$B$3</c:f>
              <c:numCache>
                <c:formatCode>0%</c:formatCode>
                <c:ptCount val="2"/>
                <c:pt idx="0">
                  <c:v>0.28999999999999998</c:v>
                </c:pt>
                <c:pt idx="1">
                  <c:v>0.71</c:v>
                </c:pt>
              </c:numCache>
            </c:numRef>
          </c:val>
          <c:extLst>
            <c:ext xmlns:c16="http://schemas.microsoft.com/office/drawing/2014/chart" uri="{C3380CC4-5D6E-409C-BE32-E72D297353CC}">
              <c16:uniqueId val="{00000004-E1FF-46BC-8714-1C8AAE1E308D}"/>
            </c:ext>
          </c:extLst>
        </c:ser>
        <c:dLbls>
          <c:dLblPos val="ctr"/>
          <c:showLegendKey val="0"/>
          <c:showVal val="1"/>
          <c:showCatName val="0"/>
          <c:showSerName val="0"/>
          <c:showPercent val="0"/>
          <c:showBubbleSize val="0"/>
          <c:showLeaderLines val="1"/>
        </c:dLbls>
        <c:firstSliceAng val="112"/>
      </c:pieChart>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427644071633E-2"/>
          <c:y val="3.6803884084715302E-3"/>
          <c:w val="0.97569729958251905"/>
          <c:h val="0.99631961159152904"/>
        </c:manualLayout>
      </c:layout>
      <c:barChart>
        <c:barDir val="bar"/>
        <c:grouping val="stacked"/>
        <c:varyColors val="0"/>
        <c:ser>
          <c:idx val="0"/>
          <c:order val="0"/>
          <c:tx>
            <c:strRef>
              <c:f>Sheet1!$B$1</c:f>
              <c:strCache>
                <c:ptCount val="1"/>
                <c:pt idx="0">
                  <c:v>Employers</c:v>
                </c:pt>
              </c:strCache>
            </c:strRef>
          </c:tx>
          <c:spPr>
            <a:solidFill>
              <a:schemeClr val="accent1">
                <a:lumMod val="20000"/>
                <a:lumOff val="80000"/>
              </a:schemeClr>
            </a:solidFill>
            <a:effectLst/>
          </c:spPr>
          <c:invertIfNegative val="0"/>
          <c:dLbls>
            <c:dLbl>
              <c:idx val="3"/>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E333-464F-8237-0A61333B56C3}"/>
                </c:ext>
              </c:extLst>
            </c:dLbl>
            <c:dLbl>
              <c:idx val="5"/>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E333-464F-8237-0A61333B56C3}"/>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E333-464F-8237-0A61333B56C3}"/>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Sheet1!$A$2:$A$16</c:f>
              <c:strCache>
                <c:ptCount val="15"/>
                <c:pt idx="0">
                  <c:v>Substance use</c:v>
                </c:pt>
                <c:pt idx="1">
                  <c:v>Mental/behavioral health</c:v>
                </c:pt>
                <c:pt idx="2">
                  <c:v>Hypertension</c:v>
                </c:pt>
                <c:pt idx="3">
                  <c:v>Diabetes</c:v>
                </c:pt>
                <c:pt idx="4">
                  <c:v>Maternal and infant health</c:v>
                </c:pt>
                <c:pt idx="5">
                  <c:v>Obesity</c:v>
                </c:pt>
                <c:pt idx="6">
                  <c:v>Asthma</c:v>
                </c:pt>
                <c:pt idx="7">
                  <c:v>Cancer</c:v>
                </c:pt>
                <c:pt idx="8">
                  <c:v>Tobacco Cessation</c:v>
                </c:pt>
                <c:pt idx="9">
                  <c:v>HIV/AIDS</c:v>
                </c:pt>
                <c:pt idx="10">
                  <c:v>Falls Prevention</c:v>
                </c:pt>
                <c:pt idx="11">
                  <c:v>Heart disease</c:v>
                </c:pt>
                <c:pt idx="12">
                  <c:v>Oral health</c:v>
                </c:pt>
                <c:pt idx="13">
                  <c:v>Other health issue/chronic disease</c:v>
                </c:pt>
                <c:pt idx="14">
                  <c:v>None of the above</c:v>
                </c:pt>
              </c:strCache>
            </c:strRef>
          </c:cat>
          <c:val>
            <c:numRef>
              <c:f>Sheet1!$B$2:$B$16</c:f>
              <c:numCache>
                <c:formatCode>0%</c:formatCode>
                <c:ptCount val="15"/>
                <c:pt idx="0">
                  <c:v>0.44</c:v>
                </c:pt>
                <c:pt idx="1">
                  <c:v>0.39</c:v>
                </c:pt>
                <c:pt idx="2">
                  <c:v>0.34</c:v>
                </c:pt>
                <c:pt idx="3">
                  <c:v>0.33</c:v>
                </c:pt>
                <c:pt idx="4">
                  <c:v>0.31</c:v>
                </c:pt>
                <c:pt idx="5">
                  <c:v>0.28000000000000003</c:v>
                </c:pt>
                <c:pt idx="6">
                  <c:v>0.28000000000000003</c:v>
                </c:pt>
                <c:pt idx="7">
                  <c:v>0.27</c:v>
                </c:pt>
                <c:pt idx="8">
                  <c:v>0.25</c:v>
                </c:pt>
                <c:pt idx="9">
                  <c:v>0.23</c:v>
                </c:pt>
                <c:pt idx="10">
                  <c:v>0.2</c:v>
                </c:pt>
                <c:pt idx="11">
                  <c:v>0.18</c:v>
                </c:pt>
                <c:pt idx="12">
                  <c:v>0.1</c:v>
                </c:pt>
                <c:pt idx="13">
                  <c:v>0.31</c:v>
                </c:pt>
                <c:pt idx="14">
                  <c:v>0.1</c:v>
                </c:pt>
              </c:numCache>
            </c:numRef>
          </c:val>
          <c:extLst>
            <c:ext xmlns:c16="http://schemas.microsoft.com/office/drawing/2014/chart" uri="{C3380CC4-5D6E-409C-BE32-E72D297353CC}">
              <c16:uniqueId val="{0000000D-EC74-4339-AFF2-ECCA9E7B88C0}"/>
            </c:ext>
          </c:extLst>
        </c:ser>
        <c:dLbls>
          <c:dLblPos val="inEnd"/>
          <c:showLegendKey val="0"/>
          <c:showVal val="1"/>
          <c:showCatName val="0"/>
          <c:showSerName val="0"/>
          <c:showPercent val="0"/>
          <c:showBubbleSize val="0"/>
        </c:dLbls>
        <c:gapWidth val="44"/>
        <c:overlap val="100"/>
        <c:axId val="154901120"/>
        <c:axId val="154911104"/>
      </c:barChart>
      <c:catAx>
        <c:axId val="154901120"/>
        <c:scaling>
          <c:orientation val="maxMin"/>
        </c:scaling>
        <c:delete val="0"/>
        <c:axPos val="l"/>
        <c:numFmt formatCode="General" sourceLinked="0"/>
        <c:majorTickMark val="none"/>
        <c:minorTickMark val="none"/>
        <c:tickLblPos val="none"/>
        <c:crossAx val="154911104"/>
        <c:crosses val="autoZero"/>
        <c:auto val="1"/>
        <c:lblAlgn val="ctr"/>
        <c:lblOffset val="100"/>
        <c:noMultiLvlLbl val="0"/>
      </c:catAx>
      <c:valAx>
        <c:axId val="154911104"/>
        <c:scaling>
          <c:orientation val="minMax"/>
          <c:max val="1"/>
        </c:scaling>
        <c:delete val="1"/>
        <c:axPos val="t"/>
        <c:numFmt formatCode="0%" sourceLinked="1"/>
        <c:majorTickMark val="out"/>
        <c:minorTickMark val="none"/>
        <c:tickLblPos val="none"/>
        <c:crossAx val="1549011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427644071633E-2"/>
          <c:y val="3.3964756884549203E-2"/>
          <c:w val="0.94601929491423098"/>
          <c:h val="0.925277534853992"/>
        </c:manualLayout>
      </c:layout>
      <c:barChart>
        <c:barDir val="bar"/>
        <c:grouping val="stacked"/>
        <c:varyColors val="0"/>
        <c:ser>
          <c:idx val="0"/>
          <c:order val="0"/>
          <c:tx>
            <c:strRef>
              <c:f>Sheet1!$B$1</c:f>
              <c:strCache>
                <c:ptCount val="1"/>
                <c:pt idx="0">
                  <c:v>Series 1</c:v>
                </c:pt>
              </c:strCache>
            </c:strRef>
          </c:tx>
          <c:spPr>
            <a:solidFill>
              <a:schemeClr val="accent2"/>
            </a:solidFill>
            <a:effectLst/>
          </c:spPr>
          <c:invertIfNegative val="0"/>
          <c:dLbls>
            <c:dLbl>
              <c:idx val="0"/>
              <c:layout>
                <c:manualLayout>
                  <c:x val="0.21046922834157"/>
                  <c:y val="-3.39540593233256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B9-41A2-89E2-575A37F0ECBD}"/>
                </c:ext>
              </c:extLst>
            </c:dLbl>
            <c:dLbl>
              <c:idx val="1"/>
              <c:layout>
                <c:manualLayout>
                  <c:x val="0.205840489141696"/>
                  <c:y val="3.39781288360787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B9-41A2-89E2-575A37F0ECBD}"/>
                </c:ext>
              </c:extLst>
            </c:dLbl>
            <c:dLbl>
              <c:idx val="2"/>
              <c:layout>
                <c:manualLayout>
                  <c:x val="0.18857994616806101"/>
                  <c:y val="-3.395405932332579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B9-41A2-89E2-575A37F0ECBD}"/>
                </c:ext>
              </c:extLst>
            </c:dLbl>
            <c:dLbl>
              <c:idx val="3"/>
              <c:layout>
                <c:manualLayout>
                  <c:x val="0.16457194788524199"/>
                  <c:y val="3.3971442860314198E-3"/>
                </c:manualLayout>
              </c:layout>
              <c:spPr>
                <a:noFill/>
                <a:ln>
                  <a:noFill/>
                </a:ln>
                <a:effectLst/>
              </c:spPr>
              <c:txPr>
                <a:bodyPr wrap="square" lIns="91440" tIns="19050" rIns="182880" bIns="19050" anchor="ctr">
                  <a:noAutofit/>
                </a:bodyPr>
                <a:lstStyle/>
                <a:p>
                  <a:pPr>
                    <a:defRPr sz="12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5541555048099101"/>
                      <c:h val="7.8014104734473205E-2"/>
                    </c:manualLayout>
                  </c15:layout>
                </c:ext>
                <c:ext xmlns:c16="http://schemas.microsoft.com/office/drawing/2014/chart" uri="{C3380CC4-5D6E-409C-BE32-E72D297353CC}">
                  <c16:uniqueId val="{00000003-D4B9-41A2-89E2-575A37F0ECBD}"/>
                </c:ext>
              </c:extLst>
            </c:dLbl>
            <c:dLbl>
              <c:idx val="4"/>
              <c:layout>
                <c:manualLayout>
                  <c:x val="0.14856674852323501"/>
                  <c:y val="8.0231709176100604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4B9-41A2-89E2-575A37F0ECBD}"/>
                </c:ext>
              </c:extLst>
            </c:dLbl>
            <c:dLbl>
              <c:idx val="5"/>
              <c:layout>
                <c:manualLayout>
                  <c:x val="0.116366673502806"/>
                  <c:y val="2.0057927294025199E-6"/>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73160910318709"/>
                      <c:h val="5.7635250603743603E-2"/>
                    </c:manualLayout>
                  </c15:layout>
                </c:ext>
                <c:ext xmlns:c16="http://schemas.microsoft.com/office/drawing/2014/chart" uri="{C3380CC4-5D6E-409C-BE32-E72D297353CC}">
                  <c16:uniqueId val="{00000005-D4B9-41A2-89E2-575A37F0ECBD}"/>
                </c:ext>
              </c:extLst>
            </c:dLbl>
            <c:dLbl>
              <c:idx val="6"/>
              <c:layout>
                <c:manualLayout>
                  <c:x val="0.102275106075273"/>
                  <c:y val="8.023170918232739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4B9-41A2-89E2-575A37F0ECBD}"/>
                </c:ext>
              </c:extLst>
            </c:dLbl>
            <c:dLbl>
              <c:idx val="7"/>
              <c:layout>
                <c:manualLayout>
                  <c:x val="9.6782463071565905E-2"/>
                  <c:y val="3.39674312748557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4B9-41A2-89E2-575A37F0ECBD}"/>
                </c:ext>
              </c:extLst>
            </c:dLbl>
            <c:dLbl>
              <c:idx val="8"/>
              <c:layout>
                <c:manualLayout>
                  <c:x val="7.4223469492932001E-2"/>
                  <c:y val="-5.09431237413638E-3"/>
                </c:manualLayout>
              </c:layout>
              <c:spPr>
                <a:noFill/>
                <a:ln>
                  <a:noFill/>
                </a:ln>
                <a:effectLst/>
              </c:spPr>
              <c:txPr>
                <a:bodyPr wrap="square" lIns="91440" tIns="19050" rIns="182880" bIns="19050" anchor="ctr">
                  <a:noAutofit/>
                </a:bodyPr>
                <a:lstStyle/>
                <a:p>
                  <a:pPr>
                    <a:defRPr sz="12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3267538150438299"/>
                      <c:h val="5.4238774915288702E-2"/>
                    </c:manualLayout>
                  </c15:layout>
                </c:ext>
                <c:ext xmlns:c16="http://schemas.microsoft.com/office/drawing/2014/chart" uri="{C3380CC4-5D6E-409C-BE32-E72D297353CC}">
                  <c16:uniqueId val="{00000008-D4B9-41A2-89E2-575A37F0ECBD}"/>
                </c:ext>
              </c:extLst>
            </c:dLbl>
            <c:dLbl>
              <c:idx val="9"/>
              <c:layout>
                <c:manualLayout>
                  <c:x val="6.0728293221489801E-2"/>
                  <c:y val="1.2453600325947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4B9-41A2-89E2-575A37F0ECBD}"/>
                </c:ext>
              </c:extLst>
            </c:dLbl>
            <c:dLbl>
              <c:idx val="10"/>
              <c:layout>
                <c:manualLayout>
                  <c:x val="6.0728293221489801E-2"/>
                  <c:y val="-3.396475688454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4B9-41A2-89E2-575A37F0ECBD}"/>
                </c:ext>
              </c:extLst>
            </c:dLbl>
            <c:dLbl>
              <c:idx val="11"/>
              <c:layout>
                <c:manualLayout>
                  <c:x val="6.7475881357210903E-3"/>
                  <c:y val="5.3487806117400396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4B9-41A2-89E2-575A37F0ECBD}"/>
                </c:ext>
              </c:extLst>
            </c:dLbl>
            <c:dLbl>
              <c:idx val="12"/>
              <c:layout>
                <c:manualLayout>
                  <c:x val="0.25463936532292297"/>
                  <c:y val="3.396743127485509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4B9-41A2-89E2-575A37F0ECBD}"/>
                </c:ext>
              </c:extLst>
            </c:dLbl>
            <c:spPr>
              <a:noFill/>
              <a:ln>
                <a:noFill/>
              </a:ln>
              <a:effectLst/>
            </c:spPr>
            <c:txPr>
              <a:bodyPr wrap="square" lIns="91440" tIns="19050" rIns="182880" bIns="19050" anchor="ctr">
                <a:spAutoFit/>
              </a:bodyPr>
              <a:lstStyle/>
              <a:p>
                <a:pPr>
                  <a:defRPr sz="12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Sheet1!$A$2:$A$14</c:f>
              <c:strCache>
                <c:ptCount val="13"/>
                <c:pt idx="0">
                  <c:v>Substance Abuse Services</c:v>
                </c:pt>
                <c:pt idx="1">
                  <c:v>Elder Services</c:v>
                </c:pt>
                <c:pt idx="2">
                  <c:v>Disability Services</c:v>
                </c:pt>
                <c:pt idx="3">
                  <c:v>Housing Support</c:v>
                </c:pt>
                <c:pt idx="4">
                  <c:v>Domestic Violence Services</c:v>
                </c:pt>
                <c:pt idx="5">
                  <c:v>Community Acion Agency</c:v>
                </c:pt>
                <c:pt idx="6">
                  <c:v>HIV/AID Services</c:v>
                </c:pt>
                <c:pt idx="7">
                  <c:v>Refugee/Immigrant</c:v>
                </c:pt>
                <c:pt idx="8">
                  <c:v>Rape Crisis</c:v>
                </c:pt>
                <c:pt idx="9">
                  <c:v>Teen Health</c:v>
                </c:pt>
                <c:pt idx="10">
                  <c:v>Veteran Services</c:v>
                </c:pt>
                <c:pt idx="11">
                  <c:v>Legal Services</c:v>
                </c:pt>
                <c:pt idx="12">
                  <c:v>Other</c:v>
                </c:pt>
              </c:strCache>
            </c:strRef>
          </c:cat>
          <c:val>
            <c:numRef>
              <c:f>Sheet1!$B$2:$B$14</c:f>
              <c:numCache>
                <c:formatCode>0%</c:formatCode>
                <c:ptCount val="13"/>
                <c:pt idx="0">
                  <c:v>0.28000000000000003</c:v>
                </c:pt>
                <c:pt idx="1">
                  <c:v>0.27</c:v>
                </c:pt>
                <c:pt idx="2">
                  <c:v>0.24</c:v>
                </c:pt>
                <c:pt idx="3">
                  <c:v>0.21</c:v>
                </c:pt>
                <c:pt idx="4">
                  <c:v>0.19</c:v>
                </c:pt>
                <c:pt idx="5">
                  <c:v>0.11</c:v>
                </c:pt>
                <c:pt idx="6">
                  <c:v>0.09</c:v>
                </c:pt>
                <c:pt idx="7">
                  <c:v>0.08</c:v>
                </c:pt>
                <c:pt idx="8">
                  <c:v>0.06</c:v>
                </c:pt>
                <c:pt idx="9">
                  <c:v>0.04</c:v>
                </c:pt>
                <c:pt idx="10">
                  <c:v>0.03</c:v>
                </c:pt>
                <c:pt idx="11">
                  <c:v>0.01</c:v>
                </c:pt>
                <c:pt idx="12">
                  <c:v>0.39</c:v>
                </c:pt>
              </c:numCache>
            </c:numRef>
          </c:val>
          <c:extLst>
            <c:ext xmlns:c16="http://schemas.microsoft.com/office/drawing/2014/chart" uri="{C3380CC4-5D6E-409C-BE32-E72D297353CC}">
              <c16:uniqueId val="{0000000D-D4B9-41A2-89E2-575A37F0ECBD}"/>
            </c:ext>
          </c:extLst>
        </c:ser>
        <c:dLbls>
          <c:dLblPos val="inEnd"/>
          <c:showLegendKey val="0"/>
          <c:showVal val="1"/>
          <c:showCatName val="0"/>
          <c:showSerName val="0"/>
          <c:showPercent val="0"/>
          <c:showBubbleSize val="0"/>
        </c:dLbls>
        <c:gapWidth val="57"/>
        <c:overlap val="100"/>
        <c:axId val="57878400"/>
        <c:axId val="57879936"/>
      </c:barChart>
      <c:catAx>
        <c:axId val="57878400"/>
        <c:scaling>
          <c:orientation val="maxMin"/>
        </c:scaling>
        <c:delete val="0"/>
        <c:axPos val="l"/>
        <c:numFmt formatCode="General" sourceLinked="0"/>
        <c:majorTickMark val="none"/>
        <c:minorTickMark val="none"/>
        <c:tickLblPos val="none"/>
        <c:crossAx val="57879936"/>
        <c:crosses val="autoZero"/>
        <c:auto val="1"/>
        <c:lblAlgn val="ctr"/>
        <c:lblOffset val="100"/>
        <c:noMultiLvlLbl val="0"/>
      </c:catAx>
      <c:valAx>
        <c:axId val="57879936"/>
        <c:scaling>
          <c:orientation val="minMax"/>
          <c:max val="1"/>
        </c:scaling>
        <c:delete val="1"/>
        <c:axPos val="t"/>
        <c:numFmt formatCode="0%" sourceLinked="1"/>
        <c:majorTickMark val="out"/>
        <c:minorTickMark val="none"/>
        <c:tickLblPos val="none"/>
        <c:crossAx val="578784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997036114526998E-2"/>
          <c:y val="2.9764927062892002E-3"/>
          <c:w val="0.97600296388547303"/>
          <c:h val="0.99702352335990296"/>
        </c:manualLayout>
      </c:layout>
      <c:barChart>
        <c:barDir val="bar"/>
        <c:grouping val="stacked"/>
        <c:varyColors val="0"/>
        <c:ser>
          <c:idx val="0"/>
          <c:order val="0"/>
          <c:tx>
            <c:strRef>
              <c:f>Sheet1!$B$1</c:f>
              <c:strCache>
                <c:ptCount val="1"/>
                <c:pt idx="0">
                  <c:v>CHWs</c:v>
                </c:pt>
              </c:strCache>
            </c:strRef>
          </c:tx>
          <c:spPr>
            <a:solidFill>
              <a:srgbClr val="BDDCA6"/>
            </a:solidFill>
            <a:effectLst/>
          </c:spPr>
          <c:invertIfNegative val="0"/>
          <c:dLbls>
            <c:dLbl>
              <c:idx val="3"/>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E13D-5E43-AC47-06C548AC8B15}"/>
                </c:ext>
              </c:extLst>
            </c:dLbl>
            <c:dLbl>
              <c:idx val="5"/>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E13D-5E43-AC47-06C548AC8B15}"/>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E13D-5E43-AC47-06C548AC8B15}"/>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Sheet1!$A$2:$A$16</c:f>
              <c:strCache>
                <c:ptCount val="15"/>
                <c:pt idx="0">
                  <c:v>Substance use</c:v>
                </c:pt>
                <c:pt idx="1">
                  <c:v>Mental/behavioral health</c:v>
                </c:pt>
                <c:pt idx="2">
                  <c:v>Hypertension</c:v>
                </c:pt>
                <c:pt idx="3">
                  <c:v>Diabetes</c:v>
                </c:pt>
                <c:pt idx="4">
                  <c:v>Maternal and infant health</c:v>
                </c:pt>
                <c:pt idx="5">
                  <c:v>Obesity</c:v>
                </c:pt>
                <c:pt idx="6">
                  <c:v>Asthma</c:v>
                </c:pt>
                <c:pt idx="7">
                  <c:v>Cancer</c:v>
                </c:pt>
                <c:pt idx="8">
                  <c:v>Tobacco Cessation</c:v>
                </c:pt>
                <c:pt idx="9">
                  <c:v>HIV/AIDS</c:v>
                </c:pt>
                <c:pt idx="10">
                  <c:v>Falls Prevention</c:v>
                </c:pt>
                <c:pt idx="11">
                  <c:v>Heart disease</c:v>
                </c:pt>
                <c:pt idx="12">
                  <c:v>Oral health</c:v>
                </c:pt>
                <c:pt idx="13">
                  <c:v>Other health issue/chronic disease</c:v>
                </c:pt>
                <c:pt idx="14">
                  <c:v>None of the above</c:v>
                </c:pt>
              </c:strCache>
            </c:strRef>
          </c:cat>
          <c:val>
            <c:numRef>
              <c:f>Sheet1!$B$2:$B$16</c:f>
              <c:numCache>
                <c:formatCode>0%</c:formatCode>
                <c:ptCount val="15"/>
                <c:pt idx="0">
                  <c:v>0.39</c:v>
                </c:pt>
                <c:pt idx="1">
                  <c:v>0.45</c:v>
                </c:pt>
                <c:pt idx="2">
                  <c:v>0.37</c:v>
                </c:pt>
                <c:pt idx="3">
                  <c:v>0.42</c:v>
                </c:pt>
                <c:pt idx="4">
                  <c:v>0.22</c:v>
                </c:pt>
                <c:pt idx="5">
                  <c:v>0.31</c:v>
                </c:pt>
                <c:pt idx="6">
                  <c:v>0.33</c:v>
                </c:pt>
                <c:pt idx="7">
                  <c:v>0.31</c:v>
                </c:pt>
                <c:pt idx="8">
                  <c:v>0.27</c:v>
                </c:pt>
                <c:pt idx="9">
                  <c:v>0.23</c:v>
                </c:pt>
                <c:pt idx="10">
                  <c:v>0.22</c:v>
                </c:pt>
                <c:pt idx="11">
                  <c:v>0.26</c:v>
                </c:pt>
                <c:pt idx="12">
                  <c:v>0.13</c:v>
                </c:pt>
                <c:pt idx="13">
                  <c:v>0.21</c:v>
                </c:pt>
                <c:pt idx="14">
                  <c:v>0.13</c:v>
                </c:pt>
              </c:numCache>
            </c:numRef>
          </c:val>
          <c:extLst>
            <c:ext xmlns:c16="http://schemas.microsoft.com/office/drawing/2014/chart" uri="{C3380CC4-5D6E-409C-BE32-E72D297353CC}">
              <c16:uniqueId val="{00000003-89A1-4706-BA86-0145AF3E2F34}"/>
            </c:ext>
          </c:extLst>
        </c:ser>
        <c:dLbls>
          <c:dLblPos val="inEnd"/>
          <c:showLegendKey val="0"/>
          <c:showVal val="1"/>
          <c:showCatName val="0"/>
          <c:showSerName val="0"/>
          <c:showPercent val="0"/>
          <c:showBubbleSize val="0"/>
        </c:dLbls>
        <c:gapWidth val="44"/>
        <c:overlap val="100"/>
        <c:axId val="155045888"/>
        <c:axId val="155047424"/>
      </c:barChart>
      <c:catAx>
        <c:axId val="155045888"/>
        <c:scaling>
          <c:orientation val="maxMin"/>
        </c:scaling>
        <c:delete val="0"/>
        <c:axPos val="l"/>
        <c:numFmt formatCode="General" sourceLinked="0"/>
        <c:majorTickMark val="none"/>
        <c:minorTickMark val="none"/>
        <c:tickLblPos val="none"/>
        <c:crossAx val="155047424"/>
        <c:crosses val="autoZero"/>
        <c:auto val="1"/>
        <c:lblAlgn val="ctr"/>
        <c:lblOffset val="100"/>
        <c:noMultiLvlLbl val="0"/>
      </c:catAx>
      <c:valAx>
        <c:axId val="155047424"/>
        <c:scaling>
          <c:orientation val="minMax"/>
          <c:max val="1"/>
        </c:scaling>
        <c:delete val="1"/>
        <c:axPos val="t"/>
        <c:numFmt formatCode="0%" sourceLinked="1"/>
        <c:majorTickMark val="out"/>
        <c:minorTickMark val="none"/>
        <c:tickLblPos val="none"/>
        <c:crossAx val="1550458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276075777661999E-2"/>
          <c:y val="3.68050259415548E-3"/>
          <c:w val="0.97569729958251905"/>
          <c:h val="0.99631961159152904"/>
        </c:manualLayout>
      </c:layout>
      <c:barChart>
        <c:barDir val="bar"/>
        <c:grouping val="stacked"/>
        <c:varyColors val="0"/>
        <c:ser>
          <c:idx val="0"/>
          <c:order val="0"/>
          <c:tx>
            <c:strRef>
              <c:f>Sheet1!$B$1</c:f>
              <c:strCache>
                <c:ptCount val="1"/>
                <c:pt idx="0">
                  <c:v>Employers</c:v>
                </c:pt>
              </c:strCache>
            </c:strRef>
          </c:tx>
          <c:spPr>
            <a:solidFill>
              <a:schemeClr val="accent1">
                <a:lumMod val="20000"/>
                <a:lumOff val="80000"/>
              </a:schemeClr>
            </a:solidFill>
            <a:effectLst/>
          </c:spPr>
          <c:invertIfNegative val="0"/>
          <c:dLbls>
            <c:dLbl>
              <c:idx val="3"/>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7607-5B4C-B617-29D74EA26703}"/>
                </c:ext>
              </c:extLst>
            </c:dLbl>
            <c:dLbl>
              <c:idx val="5"/>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7607-5B4C-B617-29D74EA26703}"/>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7607-5B4C-B617-29D74EA26703}"/>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Outreach and Education (Net)</c:v>
                </c:pt>
                <c:pt idx="1">
                  <c:v>Case Management/Coordination (Net)</c:v>
                </c:pt>
                <c:pt idx="2">
                  <c:v>Medical appointments</c:v>
                </c:pt>
                <c:pt idx="3">
                  <c:v>Individual or community needs assessment</c:v>
                </c:pt>
                <c:pt idx="4">
                  <c:v>Helping patients with medication/treatment adherance</c:v>
                </c:pt>
                <c:pt idx="5">
                  <c:v>Chronic disease self-management</c:v>
                </c:pt>
                <c:pt idx="6">
                  <c:v>Other health promotion activity</c:v>
                </c:pt>
                <c:pt idx="7">
                  <c:v>None of the above</c:v>
                </c:pt>
              </c:strCache>
            </c:strRef>
          </c:cat>
          <c:val>
            <c:numRef>
              <c:f>Sheet1!$B$2:$B$9</c:f>
              <c:numCache>
                <c:formatCode>0%</c:formatCode>
                <c:ptCount val="8"/>
                <c:pt idx="0">
                  <c:v>0.94</c:v>
                </c:pt>
                <c:pt idx="1">
                  <c:v>0.9</c:v>
                </c:pt>
                <c:pt idx="2">
                  <c:v>0.65</c:v>
                </c:pt>
                <c:pt idx="3">
                  <c:v>0.62</c:v>
                </c:pt>
                <c:pt idx="4">
                  <c:v>0.49</c:v>
                </c:pt>
                <c:pt idx="5">
                  <c:v>0.42</c:v>
                </c:pt>
                <c:pt idx="6">
                  <c:v>0.25</c:v>
                </c:pt>
                <c:pt idx="7">
                  <c:v>0</c:v>
                </c:pt>
              </c:numCache>
            </c:numRef>
          </c:val>
          <c:extLst>
            <c:ext xmlns:c16="http://schemas.microsoft.com/office/drawing/2014/chart" uri="{C3380CC4-5D6E-409C-BE32-E72D297353CC}">
              <c16:uniqueId val="{0000000D-EC74-4339-AFF2-ECCA9E7B88C0}"/>
            </c:ext>
          </c:extLst>
        </c:ser>
        <c:dLbls>
          <c:dLblPos val="inEnd"/>
          <c:showLegendKey val="0"/>
          <c:showVal val="1"/>
          <c:showCatName val="0"/>
          <c:showSerName val="0"/>
          <c:showPercent val="0"/>
          <c:showBubbleSize val="0"/>
        </c:dLbls>
        <c:gapWidth val="44"/>
        <c:overlap val="100"/>
        <c:axId val="155484928"/>
        <c:axId val="155486464"/>
      </c:barChart>
      <c:catAx>
        <c:axId val="155484928"/>
        <c:scaling>
          <c:orientation val="maxMin"/>
        </c:scaling>
        <c:delete val="0"/>
        <c:axPos val="l"/>
        <c:numFmt formatCode="General" sourceLinked="0"/>
        <c:majorTickMark val="none"/>
        <c:minorTickMark val="none"/>
        <c:tickLblPos val="none"/>
        <c:crossAx val="155486464"/>
        <c:crosses val="autoZero"/>
        <c:auto val="1"/>
        <c:lblAlgn val="ctr"/>
        <c:lblOffset val="100"/>
        <c:noMultiLvlLbl val="0"/>
      </c:catAx>
      <c:valAx>
        <c:axId val="155486464"/>
        <c:scaling>
          <c:orientation val="minMax"/>
          <c:max val="1"/>
        </c:scaling>
        <c:delete val="1"/>
        <c:axPos val="t"/>
        <c:numFmt formatCode="0%" sourceLinked="1"/>
        <c:majorTickMark val="out"/>
        <c:minorTickMark val="none"/>
        <c:tickLblPos val="none"/>
        <c:crossAx val="1554849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647125492810699E-2"/>
          <c:y val="2.97651803880966E-3"/>
          <c:w val="0.96757008335253003"/>
          <c:h val="0.99702352335990296"/>
        </c:manualLayout>
      </c:layout>
      <c:barChart>
        <c:barDir val="bar"/>
        <c:grouping val="stacked"/>
        <c:varyColors val="0"/>
        <c:ser>
          <c:idx val="0"/>
          <c:order val="0"/>
          <c:tx>
            <c:strRef>
              <c:f>Sheet1!$B$1</c:f>
              <c:strCache>
                <c:ptCount val="1"/>
                <c:pt idx="0">
                  <c:v>CHWs</c:v>
                </c:pt>
              </c:strCache>
            </c:strRef>
          </c:tx>
          <c:spPr>
            <a:solidFill>
              <a:srgbClr val="BDDCA6"/>
            </a:solidFill>
            <a:effectLst/>
          </c:spPr>
          <c:invertIfNegative val="0"/>
          <c:dLbls>
            <c:dLbl>
              <c:idx val="3"/>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7D06-DF4E-88D7-37E3C1B4286D}"/>
                </c:ext>
              </c:extLst>
            </c:dLbl>
            <c:dLbl>
              <c:idx val="5"/>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7D06-DF4E-88D7-37E3C1B4286D}"/>
                </c:ext>
              </c:extLst>
            </c:dLbl>
            <c:dLbl>
              <c:idx val="6"/>
              <c:layout>
                <c:manualLayout>
                  <c:x val="3.935836566710879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FAE-4D8C-9051-9F78D5B7C2C9}"/>
                </c:ext>
              </c:extLst>
            </c:dLbl>
            <c:dLbl>
              <c:idx val="7"/>
              <c:layout>
                <c:manualLayout>
                  <c:x val="2.326739439259459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75-4365-9502-CB7A7BBE3D8C}"/>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7D06-DF4E-88D7-37E3C1B4286D}"/>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Outreach and Education (Net)</c:v>
                </c:pt>
                <c:pt idx="1">
                  <c:v>Case Management/Coordination (Net)</c:v>
                </c:pt>
                <c:pt idx="2">
                  <c:v>Medical appointments</c:v>
                </c:pt>
                <c:pt idx="3">
                  <c:v>Individual or community needs assessment</c:v>
                </c:pt>
                <c:pt idx="4">
                  <c:v>Helping patients with medication/treatment adherence</c:v>
                </c:pt>
                <c:pt idx="5">
                  <c:v>Chronic disease self-management</c:v>
                </c:pt>
                <c:pt idx="6">
                  <c:v>Other health promotion activity</c:v>
                </c:pt>
                <c:pt idx="7">
                  <c:v>None of the above</c:v>
                </c:pt>
              </c:strCache>
            </c:strRef>
          </c:cat>
          <c:val>
            <c:numRef>
              <c:f>Sheet1!$B$2:$B$9</c:f>
              <c:numCache>
                <c:formatCode>0%</c:formatCode>
                <c:ptCount val="8"/>
                <c:pt idx="0">
                  <c:v>0.87</c:v>
                </c:pt>
                <c:pt idx="1">
                  <c:v>0.88</c:v>
                </c:pt>
                <c:pt idx="2">
                  <c:v>0.67</c:v>
                </c:pt>
                <c:pt idx="3">
                  <c:v>0.53</c:v>
                </c:pt>
                <c:pt idx="4">
                  <c:v>0.43</c:v>
                </c:pt>
                <c:pt idx="5">
                  <c:v>0.3</c:v>
                </c:pt>
                <c:pt idx="6">
                  <c:v>0.15</c:v>
                </c:pt>
                <c:pt idx="7">
                  <c:v>0.03</c:v>
                </c:pt>
              </c:numCache>
            </c:numRef>
          </c:val>
          <c:extLst>
            <c:ext xmlns:c16="http://schemas.microsoft.com/office/drawing/2014/chart" uri="{C3380CC4-5D6E-409C-BE32-E72D297353CC}">
              <c16:uniqueId val="{00000003-89A1-4706-BA86-0145AF3E2F34}"/>
            </c:ext>
          </c:extLst>
        </c:ser>
        <c:dLbls>
          <c:dLblPos val="inEnd"/>
          <c:showLegendKey val="0"/>
          <c:showVal val="1"/>
          <c:showCatName val="0"/>
          <c:showSerName val="0"/>
          <c:showPercent val="0"/>
          <c:showBubbleSize val="0"/>
        </c:dLbls>
        <c:gapWidth val="44"/>
        <c:overlap val="100"/>
        <c:axId val="155523712"/>
        <c:axId val="155529600"/>
      </c:barChart>
      <c:catAx>
        <c:axId val="155523712"/>
        <c:scaling>
          <c:orientation val="maxMin"/>
        </c:scaling>
        <c:delete val="0"/>
        <c:axPos val="l"/>
        <c:numFmt formatCode="General" sourceLinked="0"/>
        <c:majorTickMark val="none"/>
        <c:minorTickMark val="none"/>
        <c:tickLblPos val="none"/>
        <c:crossAx val="155529600"/>
        <c:crosses val="autoZero"/>
        <c:auto val="1"/>
        <c:lblAlgn val="ctr"/>
        <c:lblOffset val="100"/>
        <c:noMultiLvlLbl val="0"/>
      </c:catAx>
      <c:valAx>
        <c:axId val="155529600"/>
        <c:scaling>
          <c:orientation val="minMax"/>
          <c:max val="1"/>
        </c:scaling>
        <c:delete val="1"/>
        <c:axPos val="t"/>
        <c:numFmt formatCode="0%" sourceLinked="1"/>
        <c:majorTickMark val="out"/>
        <c:minorTickMark val="none"/>
        <c:tickLblPos val="none"/>
        <c:crossAx val="1555237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01713928457901E-2"/>
          <c:y val="4.3425208704262299E-4"/>
          <c:w val="0.97333948617581501"/>
          <c:h val="0.99631961159152904"/>
        </c:manualLayout>
      </c:layout>
      <c:barChart>
        <c:barDir val="bar"/>
        <c:grouping val="stacked"/>
        <c:varyColors val="0"/>
        <c:ser>
          <c:idx val="0"/>
          <c:order val="0"/>
          <c:tx>
            <c:strRef>
              <c:f>Sheet1!$B$1</c:f>
              <c:strCache>
                <c:ptCount val="1"/>
                <c:pt idx="0">
                  <c:v>Employers</c:v>
                </c:pt>
              </c:strCache>
            </c:strRef>
          </c:tx>
          <c:spPr>
            <a:solidFill>
              <a:schemeClr val="accent1">
                <a:lumMod val="20000"/>
                <a:lumOff val="80000"/>
              </a:schemeClr>
            </a:solidFill>
            <a:effectLst/>
          </c:spPr>
          <c:invertIfNegative val="0"/>
          <c:dLbls>
            <c:dLbl>
              <c:idx val="3"/>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5689-7445-A8C5-B91DA05D634A}"/>
                </c:ext>
              </c:extLst>
            </c:dLbl>
            <c:dLbl>
              <c:idx val="5"/>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5689-7445-A8C5-B91DA05D634A}"/>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5689-7445-A8C5-B91DA05D634A}"/>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Sheet1!$A$2:$A$7</c:f>
              <c:strCache>
                <c:ptCount val="6"/>
                <c:pt idx="0">
                  <c:v>Chronic Disease Self-Management Education Program (CDSME)</c:v>
                </c:pt>
                <c:pt idx="1">
                  <c:v>Diabetes Self-Management Education Program (DSME)</c:v>
                </c:pt>
                <c:pt idx="2">
                  <c:v>Blood Pressure Self-Management Program</c:v>
                </c:pt>
                <c:pt idx="3">
                  <c:v>Diabetes Prevention Program (DPP)</c:v>
                </c:pt>
                <c:pt idx="4">
                  <c:v>Other chronic disease self-management community resource </c:v>
                </c:pt>
                <c:pt idx="5">
                  <c:v>None of the above</c:v>
                </c:pt>
              </c:strCache>
            </c:strRef>
          </c:cat>
          <c:val>
            <c:numRef>
              <c:f>Sheet1!$B$2:$B$7</c:f>
              <c:numCache>
                <c:formatCode>0%</c:formatCode>
                <c:ptCount val="6"/>
                <c:pt idx="0">
                  <c:v>0.57999999999999996</c:v>
                </c:pt>
                <c:pt idx="1">
                  <c:v>0.44</c:v>
                </c:pt>
                <c:pt idx="2">
                  <c:v>0.37</c:v>
                </c:pt>
                <c:pt idx="3">
                  <c:v>0.34</c:v>
                </c:pt>
                <c:pt idx="4">
                  <c:v>0.22</c:v>
                </c:pt>
                <c:pt idx="5">
                  <c:v>0.2</c:v>
                </c:pt>
              </c:numCache>
            </c:numRef>
          </c:val>
          <c:extLst>
            <c:ext xmlns:c16="http://schemas.microsoft.com/office/drawing/2014/chart" uri="{C3380CC4-5D6E-409C-BE32-E72D297353CC}">
              <c16:uniqueId val="{0000000D-EC74-4339-AFF2-ECCA9E7B88C0}"/>
            </c:ext>
          </c:extLst>
        </c:ser>
        <c:dLbls>
          <c:dLblPos val="inEnd"/>
          <c:showLegendKey val="0"/>
          <c:showVal val="1"/>
          <c:showCatName val="0"/>
          <c:showSerName val="0"/>
          <c:showPercent val="0"/>
          <c:showBubbleSize val="0"/>
        </c:dLbls>
        <c:gapWidth val="44"/>
        <c:overlap val="100"/>
        <c:axId val="155373952"/>
        <c:axId val="155375488"/>
      </c:barChart>
      <c:catAx>
        <c:axId val="155373952"/>
        <c:scaling>
          <c:orientation val="maxMin"/>
        </c:scaling>
        <c:delete val="0"/>
        <c:axPos val="l"/>
        <c:numFmt formatCode="General" sourceLinked="0"/>
        <c:majorTickMark val="none"/>
        <c:minorTickMark val="none"/>
        <c:tickLblPos val="none"/>
        <c:crossAx val="155375488"/>
        <c:crosses val="autoZero"/>
        <c:auto val="1"/>
        <c:lblAlgn val="ctr"/>
        <c:lblOffset val="100"/>
        <c:noMultiLvlLbl val="0"/>
      </c:catAx>
      <c:valAx>
        <c:axId val="155375488"/>
        <c:scaling>
          <c:orientation val="minMax"/>
          <c:max val="1"/>
        </c:scaling>
        <c:delete val="1"/>
        <c:axPos val="t"/>
        <c:numFmt formatCode="0%" sourceLinked="1"/>
        <c:majorTickMark val="out"/>
        <c:minorTickMark val="none"/>
        <c:tickLblPos val="none"/>
        <c:crossAx val="1553739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01713928457901E-2"/>
          <c:y val="4.3425208704262299E-4"/>
          <c:w val="0.97333948617581501"/>
          <c:h val="0.99631961159152904"/>
        </c:manualLayout>
      </c:layout>
      <c:barChart>
        <c:barDir val="bar"/>
        <c:grouping val="stacked"/>
        <c:varyColors val="0"/>
        <c:ser>
          <c:idx val="0"/>
          <c:order val="0"/>
          <c:tx>
            <c:strRef>
              <c:f>Sheet1!$B$1</c:f>
              <c:strCache>
                <c:ptCount val="1"/>
                <c:pt idx="0">
                  <c:v>Employers</c:v>
                </c:pt>
              </c:strCache>
            </c:strRef>
          </c:tx>
          <c:spPr>
            <a:solidFill>
              <a:srgbClr val="BDDCA6"/>
            </a:solidFill>
            <a:effectLst/>
          </c:spPr>
          <c:invertIfNegative val="0"/>
          <c:dLbls>
            <c:dLbl>
              <c:idx val="3"/>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C777-BC4F-8FF3-B64B814BCDE9}"/>
                </c:ext>
              </c:extLst>
            </c:dLbl>
            <c:dLbl>
              <c:idx val="5"/>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C777-BC4F-8FF3-B64B814BCDE9}"/>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C777-BC4F-8FF3-B64B814BCDE9}"/>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Sheet1!$A$2:$A$7</c:f>
              <c:strCache>
                <c:ptCount val="6"/>
                <c:pt idx="0">
                  <c:v>Chronic Disease Self-Management Education Program (CDSME)</c:v>
                </c:pt>
                <c:pt idx="1">
                  <c:v>Diabetes Self-Management Education Program (DSME)</c:v>
                </c:pt>
                <c:pt idx="2">
                  <c:v>Blood Pressure Self-Management Program</c:v>
                </c:pt>
                <c:pt idx="3">
                  <c:v>Diabetes Prevention Program (DPP)</c:v>
                </c:pt>
                <c:pt idx="4">
                  <c:v>Other chronic disease self-management community resource </c:v>
                </c:pt>
                <c:pt idx="5">
                  <c:v>None of the above</c:v>
                </c:pt>
              </c:strCache>
            </c:strRef>
          </c:cat>
          <c:val>
            <c:numRef>
              <c:f>Sheet1!$B$2:$B$7</c:f>
              <c:numCache>
                <c:formatCode>0%</c:formatCode>
                <c:ptCount val="6"/>
                <c:pt idx="0">
                  <c:v>0.54</c:v>
                </c:pt>
                <c:pt idx="1">
                  <c:v>0.44</c:v>
                </c:pt>
                <c:pt idx="2">
                  <c:v>0.26</c:v>
                </c:pt>
                <c:pt idx="3">
                  <c:v>0.49</c:v>
                </c:pt>
                <c:pt idx="4">
                  <c:v>0.28999999999999998</c:v>
                </c:pt>
                <c:pt idx="5">
                  <c:v>0.21</c:v>
                </c:pt>
              </c:numCache>
            </c:numRef>
          </c:val>
          <c:extLst>
            <c:ext xmlns:c16="http://schemas.microsoft.com/office/drawing/2014/chart" uri="{C3380CC4-5D6E-409C-BE32-E72D297353CC}">
              <c16:uniqueId val="{00000003-798D-4CF2-A8DD-E3C7D0B6320E}"/>
            </c:ext>
          </c:extLst>
        </c:ser>
        <c:dLbls>
          <c:dLblPos val="inEnd"/>
          <c:showLegendKey val="0"/>
          <c:showVal val="1"/>
          <c:showCatName val="0"/>
          <c:showSerName val="0"/>
          <c:showPercent val="0"/>
          <c:showBubbleSize val="0"/>
        </c:dLbls>
        <c:gapWidth val="44"/>
        <c:overlap val="100"/>
        <c:axId val="155850624"/>
        <c:axId val="155852160"/>
      </c:barChart>
      <c:catAx>
        <c:axId val="155850624"/>
        <c:scaling>
          <c:orientation val="maxMin"/>
        </c:scaling>
        <c:delete val="0"/>
        <c:axPos val="l"/>
        <c:numFmt formatCode="General" sourceLinked="0"/>
        <c:majorTickMark val="none"/>
        <c:minorTickMark val="none"/>
        <c:tickLblPos val="none"/>
        <c:crossAx val="155852160"/>
        <c:crosses val="autoZero"/>
        <c:auto val="1"/>
        <c:lblAlgn val="ctr"/>
        <c:lblOffset val="100"/>
        <c:noMultiLvlLbl val="0"/>
      </c:catAx>
      <c:valAx>
        <c:axId val="155852160"/>
        <c:scaling>
          <c:orientation val="minMax"/>
          <c:max val="1"/>
        </c:scaling>
        <c:delete val="1"/>
        <c:axPos val="t"/>
        <c:numFmt formatCode="0%" sourceLinked="1"/>
        <c:majorTickMark val="out"/>
        <c:minorTickMark val="none"/>
        <c:tickLblPos val="none"/>
        <c:crossAx val="1558506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427644071633E-2"/>
          <c:y val="3.6803884084715302E-3"/>
          <c:w val="0.97569729958251905"/>
          <c:h val="0.99631961159152904"/>
        </c:manualLayout>
      </c:layout>
      <c:barChart>
        <c:barDir val="bar"/>
        <c:grouping val="stacked"/>
        <c:varyColors val="0"/>
        <c:ser>
          <c:idx val="0"/>
          <c:order val="0"/>
          <c:tx>
            <c:strRef>
              <c:f>Sheet1!$B$1</c:f>
              <c:strCache>
                <c:ptCount val="1"/>
                <c:pt idx="0">
                  <c:v>Employers</c:v>
                </c:pt>
              </c:strCache>
            </c:strRef>
          </c:tx>
          <c:spPr>
            <a:solidFill>
              <a:schemeClr val="accent1">
                <a:lumMod val="20000"/>
                <a:lumOff val="80000"/>
              </a:schemeClr>
            </a:solidFill>
            <a:effectLst/>
          </c:spPr>
          <c:invertIfNegative val="0"/>
          <c:dLbls>
            <c:dLbl>
              <c:idx val="3"/>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1641-3E45-AE85-D720A5B4341A}"/>
                </c:ext>
              </c:extLst>
            </c:dLbl>
            <c:dLbl>
              <c:idx val="5"/>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1641-3E45-AE85-D720A5B4341A}"/>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1641-3E45-AE85-D720A5B4341A}"/>
                </c:ext>
              </c:extLst>
            </c:dLbl>
            <c:dLbl>
              <c:idx val="9"/>
              <c:layout>
                <c:manualLayout>
                  <c:x val="3.11897649856471E-2"/>
                  <c:y val="5.8693075433973995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522-48DC-81D4-6434953812E5}"/>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Sheet1!$A$2:$A$11</c:f>
              <c:strCache>
                <c:ptCount val="10"/>
                <c:pt idx="0">
                  <c:v>Assistance for low income (Net)</c:v>
                </c:pt>
                <c:pt idx="1">
                  <c:v>Health insurance enrollment</c:v>
                </c:pt>
                <c:pt idx="2">
                  <c:v>Transportation</c:v>
                </c:pt>
                <c:pt idx="3">
                  <c:v>Employment/Training</c:v>
                </c:pt>
                <c:pt idx="4">
                  <c:v>Translation/Interpretation</c:v>
                </c:pt>
                <c:pt idx="5">
                  <c:v>Violence prevention</c:v>
                </c:pt>
                <c:pt idx="6">
                  <c:v>Legal services</c:v>
                </c:pt>
                <c:pt idx="7">
                  <c:v>Child Care</c:v>
                </c:pt>
                <c:pt idx="8">
                  <c:v>Other non-medical service</c:v>
                </c:pt>
                <c:pt idx="9">
                  <c:v>None of the above</c:v>
                </c:pt>
              </c:strCache>
            </c:strRef>
          </c:cat>
          <c:val>
            <c:numRef>
              <c:f>Sheet1!$B$2:$B$11</c:f>
              <c:numCache>
                <c:formatCode>0%</c:formatCode>
                <c:ptCount val="10"/>
                <c:pt idx="0">
                  <c:v>0.83</c:v>
                </c:pt>
                <c:pt idx="1">
                  <c:v>0.83</c:v>
                </c:pt>
                <c:pt idx="2">
                  <c:v>0.77</c:v>
                </c:pt>
                <c:pt idx="3">
                  <c:v>0.71</c:v>
                </c:pt>
                <c:pt idx="4">
                  <c:v>0.67</c:v>
                </c:pt>
                <c:pt idx="5">
                  <c:v>0.57999999999999996</c:v>
                </c:pt>
                <c:pt idx="6">
                  <c:v>0.53</c:v>
                </c:pt>
                <c:pt idx="7">
                  <c:v>0.42</c:v>
                </c:pt>
                <c:pt idx="8">
                  <c:v>0.26</c:v>
                </c:pt>
                <c:pt idx="9">
                  <c:v>0.02</c:v>
                </c:pt>
              </c:numCache>
            </c:numRef>
          </c:val>
          <c:extLst>
            <c:ext xmlns:c16="http://schemas.microsoft.com/office/drawing/2014/chart" uri="{C3380CC4-5D6E-409C-BE32-E72D297353CC}">
              <c16:uniqueId val="{0000000D-EC74-4339-AFF2-ECCA9E7B88C0}"/>
            </c:ext>
          </c:extLst>
        </c:ser>
        <c:dLbls>
          <c:dLblPos val="inEnd"/>
          <c:showLegendKey val="0"/>
          <c:showVal val="1"/>
          <c:showCatName val="0"/>
          <c:showSerName val="0"/>
          <c:showPercent val="0"/>
          <c:showBubbleSize val="0"/>
        </c:dLbls>
        <c:gapWidth val="44"/>
        <c:overlap val="100"/>
        <c:axId val="81651968"/>
        <c:axId val="154402816"/>
      </c:barChart>
      <c:catAx>
        <c:axId val="81651968"/>
        <c:scaling>
          <c:orientation val="maxMin"/>
        </c:scaling>
        <c:delete val="0"/>
        <c:axPos val="l"/>
        <c:numFmt formatCode="General" sourceLinked="0"/>
        <c:majorTickMark val="none"/>
        <c:minorTickMark val="none"/>
        <c:tickLblPos val="none"/>
        <c:crossAx val="154402816"/>
        <c:crosses val="autoZero"/>
        <c:auto val="1"/>
        <c:lblAlgn val="ctr"/>
        <c:lblOffset val="100"/>
        <c:noMultiLvlLbl val="0"/>
      </c:catAx>
      <c:valAx>
        <c:axId val="154402816"/>
        <c:scaling>
          <c:orientation val="minMax"/>
          <c:max val="1"/>
        </c:scaling>
        <c:delete val="1"/>
        <c:axPos val="t"/>
        <c:numFmt formatCode="0%" sourceLinked="1"/>
        <c:majorTickMark val="out"/>
        <c:minorTickMark val="none"/>
        <c:tickLblPos val="none"/>
        <c:crossAx val="8165196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427644071633E-2"/>
          <c:y val="3.6803884084715302E-3"/>
          <c:w val="0.97569729958251905"/>
          <c:h val="0.99631961159152904"/>
        </c:manualLayout>
      </c:layout>
      <c:barChart>
        <c:barDir val="bar"/>
        <c:grouping val="stacked"/>
        <c:varyColors val="0"/>
        <c:ser>
          <c:idx val="0"/>
          <c:order val="0"/>
          <c:tx>
            <c:strRef>
              <c:f>Sheet1!$B$1</c:f>
              <c:strCache>
                <c:ptCount val="1"/>
                <c:pt idx="0">
                  <c:v>CHWs</c:v>
                </c:pt>
              </c:strCache>
            </c:strRef>
          </c:tx>
          <c:spPr>
            <a:solidFill>
              <a:srgbClr val="BDDCA6"/>
            </a:solidFill>
            <a:effectLst/>
          </c:spPr>
          <c:invertIfNegative val="0"/>
          <c:dLbls>
            <c:dLbl>
              <c:idx val="3"/>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A5F8-AD4C-8901-EF0D14A0A5BC}"/>
                </c:ext>
              </c:extLst>
            </c:dLbl>
            <c:dLbl>
              <c:idx val="5"/>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A5F8-AD4C-8901-EF0D14A0A5BC}"/>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A5F8-AD4C-8901-EF0D14A0A5BC}"/>
                </c:ext>
              </c:extLst>
            </c:dLbl>
            <c:dLbl>
              <c:idx val="9"/>
              <c:layout>
                <c:manualLayout>
                  <c:x val="3.564544569788240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35-44A6-A0E4-AFAA3AE53CBB}"/>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Sheet1!$A$2:$A$11</c:f>
              <c:strCache>
                <c:ptCount val="10"/>
                <c:pt idx="0">
                  <c:v>Assistance for low income (Net)</c:v>
                </c:pt>
                <c:pt idx="1">
                  <c:v>Health insurance enrollment</c:v>
                </c:pt>
                <c:pt idx="2">
                  <c:v>Transportation</c:v>
                </c:pt>
                <c:pt idx="3">
                  <c:v>Employment/Training</c:v>
                </c:pt>
                <c:pt idx="4">
                  <c:v>Translation/Interpretation</c:v>
                </c:pt>
                <c:pt idx="5">
                  <c:v>Violence prevention</c:v>
                </c:pt>
                <c:pt idx="6">
                  <c:v>Legal services</c:v>
                </c:pt>
                <c:pt idx="7">
                  <c:v>Child Care</c:v>
                </c:pt>
                <c:pt idx="8">
                  <c:v>Other non-medical service</c:v>
                </c:pt>
                <c:pt idx="9">
                  <c:v>None of the above</c:v>
                </c:pt>
              </c:strCache>
            </c:strRef>
          </c:cat>
          <c:val>
            <c:numRef>
              <c:f>Sheet1!$B$2:$B$11</c:f>
              <c:numCache>
                <c:formatCode>0%</c:formatCode>
                <c:ptCount val="10"/>
                <c:pt idx="0">
                  <c:v>0.77</c:v>
                </c:pt>
                <c:pt idx="1">
                  <c:v>0.78</c:v>
                </c:pt>
                <c:pt idx="2">
                  <c:v>0.69</c:v>
                </c:pt>
                <c:pt idx="3">
                  <c:v>0.71</c:v>
                </c:pt>
                <c:pt idx="4">
                  <c:v>0.64</c:v>
                </c:pt>
                <c:pt idx="5">
                  <c:v>0.53</c:v>
                </c:pt>
                <c:pt idx="6">
                  <c:v>0.56000000000000005</c:v>
                </c:pt>
                <c:pt idx="7">
                  <c:v>0.35</c:v>
                </c:pt>
                <c:pt idx="8">
                  <c:v>0.23</c:v>
                </c:pt>
                <c:pt idx="9">
                  <c:v>0.04</c:v>
                </c:pt>
              </c:numCache>
            </c:numRef>
          </c:val>
          <c:extLst>
            <c:ext xmlns:c16="http://schemas.microsoft.com/office/drawing/2014/chart" uri="{C3380CC4-5D6E-409C-BE32-E72D297353CC}">
              <c16:uniqueId val="{00000003-7C9A-4A69-99B1-4AD6CE6FC492}"/>
            </c:ext>
          </c:extLst>
        </c:ser>
        <c:dLbls>
          <c:dLblPos val="inEnd"/>
          <c:showLegendKey val="0"/>
          <c:showVal val="1"/>
          <c:showCatName val="0"/>
          <c:showSerName val="0"/>
          <c:showPercent val="0"/>
          <c:showBubbleSize val="0"/>
        </c:dLbls>
        <c:gapWidth val="44"/>
        <c:overlap val="100"/>
        <c:axId val="154497024"/>
        <c:axId val="154498560"/>
      </c:barChart>
      <c:catAx>
        <c:axId val="154497024"/>
        <c:scaling>
          <c:orientation val="maxMin"/>
        </c:scaling>
        <c:delete val="0"/>
        <c:axPos val="l"/>
        <c:numFmt formatCode="General" sourceLinked="0"/>
        <c:majorTickMark val="none"/>
        <c:minorTickMark val="none"/>
        <c:tickLblPos val="none"/>
        <c:crossAx val="154498560"/>
        <c:crosses val="autoZero"/>
        <c:auto val="1"/>
        <c:lblAlgn val="ctr"/>
        <c:lblOffset val="100"/>
        <c:noMultiLvlLbl val="0"/>
      </c:catAx>
      <c:valAx>
        <c:axId val="154498560"/>
        <c:scaling>
          <c:orientation val="minMax"/>
          <c:max val="1"/>
        </c:scaling>
        <c:delete val="1"/>
        <c:axPos val="t"/>
        <c:numFmt formatCode="0%" sourceLinked="1"/>
        <c:majorTickMark val="out"/>
        <c:minorTickMark val="none"/>
        <c:tickLblPos val="none"/>
        <c:crossAx val="1544970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53339803229202E-2"/>
          <c:y val="0"/>
          <c:w val="0.93469332039354203"/>
          <c:h val="0.98309516362536398"/>
        </c:manualLayout>
      </c:layout>
      <c:barChart>
        <c:barDir val="col"/>
        <c:grouping val="stacked"/>
        <c:varyColors val="0"/>
        <c:ser>
          <c:idx val="2"/>
          <c:order val="0"/>
          <c:tx>
            <c:strRef>
              <c:f>Sheet1!$B$1</c:f>
              <c:strCache>
                <c:ptCount val="1"/>
                <c:pt idx="0">
                  <c:v>% Yes</c:v>
                </c:pt>
              </c:strCache>
            </c:strRef>
          </c:tx>
          <c:spPr>
            <a:solidFill>
              <a:schemeClr val="accent2">
                <a:lumMod val="20000"/>
                <a:lumOff val="80000"/>
              </a:schemeClr>
            </a:solidFill>
          </c:spPr>
          <c:invertIfNegative val="0"/>
          <c:dPt>
            <c:idx val="0"/>
            <c:invertIfNegative val="0"/>
            <c:bubble3D val="0"/>
            <c:spPr>
              <a:solidFill>
                <a:schemeClr val="accent1">
                  <a:lumMod val="20000"/>
                  <a:lumOff val="80000"/>
                </a:schemeClr>
              </a:solidFill>
            </c:spPr>
            <c:extLst>
              <c:ext xmlns:c16="http://schemas.microsoft.com/office/drawing/2014/chart" uri="{C3380CC4-5D6E-409C-BE32-E72D297353CC}">
                <c16:uniqueId val="{00000001-28B4-4AE3-BF16-09AF8604247A}"/>
              </c:ext>
            </c:extLst>
          </c:dPt>
          <c:dPt>
            <c:idx val="1"/>
            <c:invertIfNegative val="0"/>
            <c:bubble3D val="0"/>
            <c:spPr>
              <a:solidFill>
                <a:srgbClr val="BDDCA6"/>
              </a:solidFill>
            </c:spPr>
            <c:extLst>
              <c:ext xmlns:c16="http://schemas.microsoft.com/office/drawing/2014/chart" uri="{C3380CC4-5D6E-409C-BE32-E72D297353CC}">
                <c16:uniqueId val="{00000003-28B4-4AE3-BF16-09AF8604247A}"/>
              </c:ext>
            </c:extLst>
          </c:dPt>
          <c:dLbls>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Employers</c:v>
                </c:pt>
                <c:pt idx="1">
                  <c:v>CHWs</c:v>
                </c:pt>
              </c:strCache>
            </c:strRef>
          </c:cat>
          <c:val>
            <c:numRef>
              <c:f>Sheet1!$B$2:$B$3</c:f>
              <c:numCache>
                <c:formatCode>0%</c:formatCode>
                <c:ptCount val="2"/>
                <c:pt idx="0">
                  <c:v>0.91</c:v>
                </c:pt>
                <c:pt idx="1">
                  <c:v>0.88</c:v>
                </c:pt>
              </c:numCache>
            </c:numRef>
          </c:val>
          <c:extLst>
            <c:ext xmlns:c16="http://schemas.microsoft.com/office/drawing/2014/chart" uri="{C3380CC4-5D6E-409C-BE32-E72D297353CC}">
              <c16:uniqueId val="{00000004-28B4-4AE3-BF16-09AF8604247A}"/>
            </c:ext>
          </c:extLst>
        </c:ser>
        <c:dLbls>
          <c:showLegendKey val="0"/>
          <c:showVal val="1"/>
          <c:showCatName val="0"/>
          <c:showSerName val="0"/>
          <c:showPercent val="0"/>
          <c:showBubbleSize val="0"/>
        </c:dLbls>
        <c:gapWidth val="196"/>
        <c:overlap val="100"/>
        <c:axId val="158622080"/>
        <c:axId val="158708096"/>
      </c:barChart>
      <c:catAx>
        <c:axId val="158622080"/>
        <c:scaling>
          <c:orientation val="minMax"/>
        </c:scaling>
        <c:delete val="0"/>
        <c:axPos val="b"/>
        <c:numFmt formatCode="General" sourceLinked="1"/>
        <c:majorTickMark val="none"/>
        <c:minorTickMark val="none"/>
        <c:tickLblPos val="none"/>
        <c:txPr>
          <a:bodyPr/>
          <a:lstStyle/>
          <a:p>
            <a:pPr>
              <a:defRPr sz="1200" b="0"/>
            </a:pPr>
            <a:endParaRPr lang="en-US"/>
          </a:p>
        </c:txPr>
        <c:crossAx val="158708096"/>
        <c:crosses val="autoZero"/>
        <c:auto val="1"/>
        <c:lblAlgn val="ctr"/>
        <c:lblOffset val="100"/>
        <c:noMultiLvlLbl val="0"/>
      </c:catAx>
      <c:valAx>
        <c:axId val="158708096"/>
        <c:scaling>
          <c:orientation val="minMax"/>
          <c:max val="1"/>
          <c:min val="0"/>
        </c:scaling>
        <c:delete val="1"/>
        <c:axPos val="l"/>
        <c:numFmt formatCode="0%" sourceLinked="1"/>
        <c:majorTickMark val="out"/>
        <c:minorTickMark val="none"/>
        <c:tickLblPos val="nextTo"/>
        <c:crossAx val="158622080"/>
        <c:crosses val="autoZero"/>
        <c:crossBetween val="between"/>
        <c:majorUnit val="0.1"/>
        <c:minorUnit val="0.02"/>
      </c:valAx>
    </c:plotArea>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manualLayout>
          <c:layoutTarget val="inner"/>
          <c:xMode val="edge"/>
          <c:yMode val="edge"/>
          <c:x val="0.31103667884613001"/>
          <c:y val="0.107772240562439"/>
          <c:w val="0.313565689142836"/>
          <c:h val="0.64889443851023698"/>
        </c:manualLayout>
      </c:layout>
      <c:pieChart>
        <c:varyColors val="1"/>
        <c:ser>
          <c:idx val="0"/>
          <c:order val="0"/>
          <c:tx>
            <c:strRef>
              <c:f>Sheet1!$B$1</c:f>
              <c:strCache>
                <c:ptCount val="1"/>
                <c:pt idx="0">
                  <c:v>Column1</c:v>
                </c:pt>
              </c:strCache>
            </c:strRef>
          </c:tx>
          <c:spPr>
            <a:effectLst/>
          </c:spPr>
          <c:explosion val="8"/>
          <c:dPt>
            <c:idx val="0"/>
            <c:bubble3D val="0"/>
            <c:spPr>
              <a:solidFill>
                <a:schemeClr val="accent1">
                  <a:lumMod val="20000"/>
                  <a:lumOff val="80000"/>
                </a:schemeClr>
              </a:solidFill>
              <a:effectLst/>
            </c:spPr>
            <c:extLst>
              <c:ext xmlns:c16="http://schemas.microsoft.com/office/drawing/2014/chart" uri="{C3380CC4-5D6E-409C-BE32-E72D297353CC}">
                <c16:uniqueId val="{00000001-5493-4234-B545-6EBCC584A64A}"/>
              </c:ext>
            </c:extLst>
          </c:dPt>
          <c:dPt>
            <c:idx val="1"/>
            <c:bubble3D val="0"/>
            <c:spPr>
              <a:solidFill>
                <a:schemeClr val="bg1">
                  <a:lumMod val="65000"/>
                </a:schemeClr>
              </a:solidFill>
              <a:effectLst/>
            </c:spPr>
            <c:extLst>
              <c:ext xmlns:c16="http://schemas.microsoft.com/office/drawing/2014/chart" uri="{C3380CC4-5D6E-409C-BE32-E72D297353CC}">
                <c16:uniqueId val="{00000003-5493-4234-B545-6EBCC584A64A}"/>
              </c:ext>
            </c:extLst>
          </c:dPt>
          <c:dPt>
            <c:idx val="2"/>
            <c:bubble3D val="0"/>
            <c:spPr>
              <a:solidFill>
                <a:schemeClr val="bg1">
                  <a:lumMod val="85000"/>
                </a:schemeClr>
              </a:solidFill>
              <a:effectLst/>
            </c:spPr>
            <c:extLst>
              <c:ext xmlns:c16="http://schemas.microsoft.com/office/drawing/2014/chart" uri="{C3380CC4-5D6E-409C-BE32-E72D297353CC}">
                <c16:uniqueId val="{00000005-5493-4234-B545-6EBCC584A64A}"/>
              </c:ext>
            </c:extLst>
          </c:dPt>
          <c:dLbls>
            <c:dLbl>
              <c:idx val="0"/>
              <c:delete val="1"/>
              <c:extLst>
                <c:ext xmlns:c15="http://schemas.microsoft.com/office/drawing/2012/chart" uri="{CE6537A1-D6FC-4f65-9D91-7224C49458BB}"/>
                <c:ext xmlns:c16="http://schemas.microsoft.com/office/drawing/2014/chart" uri="{C3380CC4-5D6E-409C-BE32-E72D297353CC}">
                  <c16:uniqueId val="{00000001-5493-4234-B545-6EBCC584A64A}"/>
                </c:ext>
              </c:extLst>
            </c:dLbl>
            <c:dLbl>
              <c:idx val="1"/>
              <c:delete val="1"/>
              <c:extLst>
                <c:ext xmlns:c15="http://schemas.microsoft.com/office/drawing/2012/chart" uri="{CE6537A1-D6FC-4f65-9D91-7224C49458BB}"/>
                <c:ext xmlns:c16="http://schemas.microsoft.com/office/drawing/2014/chart" uri="{C3380CC4-5D6E-409C-BE32-E72D297353CC}">
                  <c16:uniqueId val="{00000003-5493-4234-B545-6EBCC584A64A}"/>
                </c:ext>
              </c:extLst>
            </c:dLbl>
            <c:dLbl>
              <c:idx val="2"/>
              <c:layout>
                <c:manualLayout>
                  <c:x val="0.118202815648757"/>
                  <c:y val="1.1237068435436599E-2"/>
                </c:manualLayout>
              </c:layout>
              <c:spPr>
                <a:noFill/>
                <a:ln>
                  <a:noFill/>
                </a:ln>
                <a:effectLst/>
              </c:spPr>
              <c:txPr>
                <a:bodyPr wrap="square" lIns="38100" tIns="19050" rIns="38100" bIns="19050" anchor="ctr">
                  <a:noAutofit/>
                </a:bodyPr>
                <a:lstStyle/>
                <a:p>
                  <a:pPr>
                    <a:defRPr sz="1100"/>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68331018751957"/>
                      <c:h val="0.35391059005889702"/>
                    </c:manualLayout>
                  </c15:layout>
                </c:ext>
                <c:ext xmlns:c16="http://schemas.microsoft.com/office/drawing/2014/chart" uri="{C3380CC4-5D6E-409C-BE32-E72D297353CC}">
                  <c16:uniqueId val="{00000005-5493-4234-B545-6EBCC584A64A}"/>
                </c:ext>
              </c:extLst>
            </c:dLbl>
            <c:spPr>
              <a:noFill/>
              <a:ln>
                <a:noFill/>
              </a:ln>
              <a:effectLst/>
            </c:spPr>
            <c:txPr>
              <a:bodyPr wrap="square" lIns="38100" tIns="19050" rIns="38100" bIns="19050" anchor="ctr">
                <a:spAutoFit/>
              </a:bodyPr>
              <a:lstStyle/>
              <a:p>
                <a:pPr>
                  <a:defRPr sz="1100"/>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0.9</c:v>
                </c:pt>
                <c:pt idx="1">
                  <c:v>0.1</c:v>
                </c:pt>
              </c:numCache>
            </c:numRef>
          </c:val>
          <c:extLst>
            <c:ext xmlns:c16="http://schemas.microsoft.com/office/drawing/2014/chart" uri="{C3380CC4-5D6E-409C-BE32-E72D297353CC}">
              <c16:uniqueId val="{00000006-5493-4234-B545-6EBCC584A64A}"/>
            </c:ext>
          </c:extLst>
        </c:ser>
        <c:dLbls>
          <c:dLblPos val="ctr"/>
          <c:showLegendKey val="0"/>
          <c:showVal val="1"/>
          <c:showCatName val="0"/>
          <c:showSerName val="0"/>
          <c:showPercent val="0"/>
          <c:showBubbleSize val="0"/>
          <c:showLeaderLines val="0"/>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manualLayout>
          <c:layoutTarget val="inner"/>
          <c:xMode val="edge"/>
          <c:yMode val="edge"/>
          <c:x val="0.31103667884613001"/>
          <c:y val="0.107772240562439"/>
          <c:w val="0.313565689142836"/>
          <c:h val="0.64889443851023698"/>
        </c:manualLayout>
      </c:layout>
      <c:pieChart>
        <c:varyColors val="1"/>
        <c:ser>
          <c:idx val="0"/>
          <c:order val="0"/>
          <c:tx>
            <c:strRef>
              <c:f>Sheet1!$B$1</c:f>
              <c:strCache>
                <c:ptCount val="1"/>
                <c:pt idx="0">
                  <c:v>Column1</c:v>
                </c:pt>
              </c:strCache>
            </c:strRef>
          </c:tx>
          <c:spPr>
            <a:effectLst/>
          </c:spPr>
          <c:explosion val="8"/>
          <c:dPt>
            <c:idx val="0"/>
            <c:bubble3D val="0"/>
            <c:spPr>
              <a:solidFill>
                <a:srgbClr val="BDDCA6"/>
              </a:solidFill>
              <a:effectLst/>
            </c:spPr>
            <c:extLst>
              <c:ext xmlns:c16="http://schemas.microsoft.com/office/drawing/2014/chart" uri="{C3380CC4-5D6E-409C-BE32-E72D297353CC}">
                <c16:uniqueId val="{00000001-63B7-4163-B908-87AFF2EC3B34}"/>
              </c:ext>
            </c:extLst>
          </c:dPt>
          <c:dPt>
            <c:idx val="1"/>
            <c:bubble3D val="0"/>
            <c:spPr>
              <a:solidFill>
                <a:schemeClr val="bg1">
                  <a:lumMod val="65000"/>
                </a:schemeClr>
              </a:solidFill>
              <a:effectLst/>
            </c:spPr>
            <c:extLst>
              <c:ext xmlns:c16="http://schemas.microsoft.com/office/drawing/2014/chart" uri="{C3380CC4-5D6E-409C-BE32-E72D297353CC}">
                <c16:uniqueId val="{00000003-63B7-4163-B908-87AFF2EC3B34}"/>
              </c:ext>
            </c:extLst>
          </c:dPt>
          <c:dPt>
            <c:idx val="2"/>
            <c:bubble3D val="0"/>
            <c:spPr>
              <a:solidFill>
                <a:schemeClr val="bg1">
                  <a:lumMod val="85000"/>
                </a:schemeClr>
              </a:solidFill>
              <a:effectLst/>
            </c:spPr>
            <c:extLst>
              <c:ext xmlns:c16="http://schemas.microsoft.com/office/drawing/2014/chart" uri="{C3380CC4-5D6E-409C-BE32-E72D297353CC}">
                <c16:uniqueId val="{00000005-63B7-4163-B908-87AFF2EC3B34}"/>
              </c:ext>
            </c:extLst>
          </c:dPt>
          <c:dLbls>
            <c:delete val="1"/>
          </c:dLbls>
          <c:cat>
            <c:strRef>
              <c:f>Sheet1!$A$2:$A$4</c:f>
              <c:strCache>
                <c:ptCount val="3"/>
                <c:pt idx="0">
                  <c:v>Yes</c:v>
                </c:pt>
                <c:pt idx="1">
                  <c:v>Don't know</c:v>
                </c:pt>
                <c:pt idx="2">
                  <c:v>No</c:v>
                </c:pt>
              </c:strCache>
            </c:strRef>
          </c:cat>
          <c:val>
            <c:numRef>
              <c:f>Sheet1!$B$2:$B$4</c:f>
              <c:numCache>
                <c:formatCode>0%</c:formatCode>
                <c:ptCount val="3"/>
                <c:pt idx="0">
                  <c:v>0.83</c:v>
                </c:pt>
                <c:pt idx="1">
                  <c:v>0.12</c:v>
                </c:pt>
                <c:pt idx="2">
                  <c:v>0.05</c:v>
                </c:pt>
              </c:numCache>
            </c:numRef>
          </c:val>
          <c:extLst>
            <c:ext xmlns:c16="http://schemas.microsoft.com/office/drawing/2014/chart" uri="{C3380CC4-5D6E-409C-BE32-E72D297353CC}">
              <c16:uniqueId val="{00000004-63B7-4163-B908-87AFF2EC3B34}"/>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093379950487499E-2"/>
          <c:y val="0"/>
          <c:w val="0.98173072161027697"/>
          <c:h val="1"/>
        </c:manualLayout>
      </c:layout>
      <c:barChart>
        <c:barDir val="bar"/>
        <c:grouping val="stacked"/>
        <c:varyColors val="0"/>
        <c:ser>
          <c:idx val="0"/>
          <c:order val="0"/>
          <c:tx>
            <c:strRef>
              <c:f>Sheet1!$B$1</c:f>
              <c:strCache>
                <c:ptCount val="1"/>
                <c:pt idx="0">
                  <c:v>Series 1</c:v>
                </c:pt>
              </c:strCache>
            </c:strRef>
          </c:tx>
          <c:spPr>
            <a:solidFill>
              <a:schemeClr val="accent2"/>
            </a:solidFill>
            <a:effectLst/>
          </c:spPr>
          <c:invertIfNegative val="0"/>
          <c:dLbls>
            <c:dLbl>
              <c:idx val="0"/>
              <c:layout>
                <c:manualLayout>
                  <c:x val="0.31010885063001198"/>
                  <c:y val="3.2940907556368798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9522016863717501"/>
                      <c:h val="5.2850814477040403E-2"/>
                    </c:manualLayout>
                  </c15:layout>
                </c:ext>
                <c:ext xmlns:c16="http://schemas.microsoft.com/office/drawing/2014/chart" uri="{C3380CC4-5D6E-409C-BE32-E72D297353CC}">
                  <c16:uniqueId val="{00000000-71E7-4485-9675-ACAD21B7DCA8}"/>
                </c:ext>
              </c:extLst>
            </c:dLbl>
            <c:dLbl>
              <c:idx val="1"/>
              <c:layout>
                <c:manualLayout>
                  <c:x val="0.13520640130131301"/>
                  <c:y val="4.41380247463663E-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81436387421058"/>
                      <c:h val="6.3043949450749703E-2"/>
                    </c:manualLayout>
                  </c15:layout>
                </c:ext>
                <c:ext xmlns:c16="http://schemas.microsoft.com/office/drawing/2014/chart" uri="{C3380CC4-5D6E-409C-BE32-E72D297353CC}">
                  <c16:uniqueId val="{00000001-71E7-4485-9675-ACAD21B7DCA8}"/>
                </c:ext>
              </c:extLst>
            </c:dLbl>
            <c:dLbl>
              <c:idx val="2"/>
              <c:layout>
                <c:manualLayout>
                  <c:x val="8.5610642989466496E-2"/>
                  <c:y val="-5.0824167866169702E-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E7-4485-9675-ACAD21B7DCA8}"/>
                </c:ext>
              </c:extLst>
            </c:dLbl>
            <c:dLbl>
              <c:idx val="3"/>
              <c:layout>
                <c:manualLayout>
                  <c:x val="1.24073638387905E-2"/>
                  <c:y val="1.01727337029541E-3"/>
                </c:manualLayout>
              </c:layout>
              <c:spPr>
                <a:noFill/>
                <a:ln>
                  <a:noFill/>
                </a:ln>
                <a:effectLst/>
              </c:spPr>
              <c:txPr>
                <a:bodyPr wrap="square" lIns="91440" tIns="19050" rIns="182880" bIns="19050" anchor="ctr">
                  <a:noAutofit/>
                </a:bodyPr>
                <a:lstStyle/>
                <a:p>
                  <a:pPr>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742708959588199"/>
                      <c:h val="7.8014150311876695E-2"/>
                    </c:manualLayout>
                  </c15:layout>
                </c:ext>
                <c:ext xmlns:c16="http://schemas.microsoft.com/office/drawing/2014/chart" uri="{C3380CC4-5D6E-409C-BE32-E72D297353CC}">
                  <c16:uniqueId val="{00000003-71E7-4485-9675-ACAD21B7DCA8}"/>
                </c:ext>
              </c:extLst>
            </c:dLbl>
            <c:dLbl>
              <c:idx val="4"/>
              <c:layout>
                <c:manualLayout>
                  <c:x val="3.5959640799738797E-2"/>
                  <c:y val="3.345762275281690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E7-4485-9675-ACAD21B7DCA8}"/>
                </c:ext>
              </c:extLst>
            </c:dLbl>
            <c:dLbl>
              <c:idx val="5"/>
              <c:layout>
                <c:manualLayout>
                  <c:x val="2.8596553930868299E-2"/>
                  <c:y val="3.3473329082153499E-3"/>
                </c:manualLayout>
              </c:layout>
              <c:spPr>
                <a:noFill/>
                <a:ln>
                  <a:noFill/>
                </a:ln>
                <a:effectLst/>
              </c:spPr>
              <c:txPr>
                <a:bodyPr wrap="square" lIns="91440" tIns="19050" rIns="182880" bIns="19050" anchor="ctr">
                  <a:noAutofit/>
                </a:bodyPr>
                <a:lstStyle/>
                <a:p>
                  <a:pPr>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58570562624542"/>
                      <c:h val="6.5614133183390197E-2"/>
                    </c:manualLayout>
                  </c15:layout>
                </c:ext>
                <c:ext xmlns:c16="http://schemas.microsoft.com/office/drawing/2014/chart" uri="{C3380CC4-5D6E-409C-BE32-E72D297353CC}">
                  <c16:uniqueId val="{00000005-71E7-4485-9675-ACAD21B7DCA8}"/>
                </c:ext>
              </c:extLst>
            </c:dLbl>
            <c:dLbl>
              <c:idx val="6"/>
              <c:layout>
                <c:manualLayout>
                  <c:x val="1.0640773336556201E-2"/>
                  <c:y val="1.0533506294732899E-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E7-4485-9675-ACAD21B7DCA8}"/>
                </c:ext>
              </c:extLst>
            </c:dLbl>
            <c:dLbl>
              <c:idx val="7"/>
              <c:layout>
                <c:manualLayout>
                  <c:x val="7.5675685122737002E-3"/>
                  <c:y val="-5.9024385646928E-4"/>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4747757911211301"/>
                      <c:h val="6.3043949450749703E-2"/>
                    </c:manualLayout>
                  </c15:layout>
                </c:ext>
                <c:ext xmlns:c16="http://schemas.microsoft.com/office/drawing/2014/chart" uri="{C3380CC4-5D6E-409C-BE32-E72D297353CC}">
                  <c16:uniqueId val="{00000007-71E7-4485-9675-ACAD21B7DCA8}"/>
                </c:ext>
              </c:extLst>
            </c:dLbl>
            <c:dLbl>
              <c:idx val="8"/>
              <c:layout>
                <c:manualLayout>
                  <c:x val="0.13522179315541799"/>
                  <c:y val="-1.09151387308371E-3"/>
                </c:manualLayout>
              </c:layout>
              <c:spPr>
                <a:noFill/>
                <a:ln>
                  <a:noFill/>
                </a:ln>
                <a:effectLst/>
              </c:spPr>
              <c:txPr>
                <a:bodyPr wrap="square" lIns="91440" tIns="19050" rIns="182880" bIns="19050" anchor="ctr">
                  <a:noAutofit/>
                </a:bodyPr>
                <a:lstStyle/>
                <a:p>
                  <a:pPr>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6515795915668499"/>
                      <c:h val="6.8932252319039503E-2"/>
                    </c:manualLayout>
                  </c15:layout>
                </c:ext>
                <c:ext xmlns:c16="http://schemas.microsoft.com/office/drawing/2014/chart" uri="{C3380CC4-5D6E-409C-BE32-E72D297353CC}">
                  <c16:uniqueId val="{00000008-71E7-4485-9675-ACAD21B7DCA8}"/>
                </c:ext>
              </c:extLst>
            </c:dLbl>
            <c:dLbl>
              <c:idx val="9"/>
              <c:layout>
                <c:manualLayout>
                  <c:x val="0.12290888175890601"/>
                  <c:y val="5.2667531467533397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1E7-4485-9675-ACAD21B7DCA8}"/>
                </c:ext>
              </c:extLst>
            </c:dLbl>
            <c:dLbl>
              <c:idx val="10"/>
              <c:layout>
                <c:manualLayout>
                  <c:x val="6.0728293221489801E-2"/>
                  <c:y val="-3.396475688454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1E7-4485-9675-ACAD21B7DCA8}"/>
                </c:ext>
              </c:extLst>
            </c:dLbl>
            <c:dLbl>
              <c:idx val="11"/>
              <c:layout>
                <c:manualLayout>
                  <c:x val="2.6990352542884399E-2"/>
                  <c:y val="2.674390305870019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1E7-4485-9675-ACAD21B7DCA8}"/>
                </c:ext>
              </c:extLst>
            </c:dLbl>
            <c:dLbl>
              <c:idx val="12"/>
              <c:layout>
                <c:manualLayout>
                  <c:x val="0.25463936532292297"/>
                  <c:y val="3.396743127485509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1E7-4485-9675-ACAD21B7DCA8}"/>
                </c:ext>
              </c:extLst>
            </c:dLbl>
            <c:spPr>
              <a:noFill/>
              <a:ln>
                <a:noFill/>
              </a:ln>
              <a:effectLst/>
            </c:spPr>
            <c:txPr>
              <a:bodyPr wrap="square" lIns="91440" tIns="19050" rIns="182880" bIns="19050" anchor="ctr">
                <a:spAutoFit/>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Program Manager/Director</c:v>
                </c:pt>
                <c:pt idx="1">
                  <c:v>CHW Title (Net)</c:v>
                </c:pt>
                <c:pt idx="2">
                  <c:v>Executive Director</c:v>
                </c:pt>
                <c:pt idx="3">
                  <c:v>Practice Manager</c:v>
                </c:pt>
                <c:pt idx="4">
                  <c:v>Project Coordinator</c:v>
                </c:pt>
                <c:pt idx="5">
                  <c:v>Team Leader</c:v>
                </c:pt>
                <c:pt idx="6">
                  <c:v>Project Director</c:v>
                </c:pt>
                <c:pt idx="7">
                  <c:v>Case Manager</c:v>
                </c:pt>
                <c:pt idx="8">
                  <c:v>Other</c:v>
                </c:pt>
              </c:strCache>
            </c:strRef>
          </c:cat>
          <c:val>
            <c:numRef>
              <c:f>Sheet1!$B$2:$B$10</c:f>
              <c:numCache>
                <c:formatCode>0%</c:formatCode>
                <c:ptCount val="9"/>
                <c:pt idx="0">
                  <c:v>0.51</c:v>
                </c:pt>
                <c:pt idx="1">
                  <c:v>0.15</c:v>
                </c:pt>
                <c:pt idx="2">
                  <c:v>0.08</c:v>
                </c:pt>
                <c:pt idx="3">
                  <c:v>0.04</c:v>
                </c:pt>
                <c:pt idx="4">
                  <c:v>0.03</c:v>
                </c:pt>
                <c:pt idx="5">
                  <c:v>0.03</c:v>
                </c:pt>
                <c:pt idx="6">
                  <c:v>0.01</c:v>
                </c:pt>
                <c:pt idx="7">
                  <c:v>0.01</c:v>
                </c:pt>
                <c:pt idx="8">
                  <c:v>0.14000000000000001</c:v>
                </c:pt>
              </c:numCache>
            </c:numRef>
          </c:val>
          <c:extLst>
            <c:ext xmlns:c16="http://schemas.microsoft.com/office/drawing/2014/chart" uri="{C3380CC4-5D6E-409C-BE32-E72D297353CC}">
              <c16:uniqueId val="{0000000D-71E7-4485-9675-ACAD21B7DCA8}"/>
            </c:ext>
          </c:extLst>
        </c:ser>
        <c:dLbls>
          <c:dLblPos val="inEnd"/>
          <c:showLegendKey val="0"/>
          <c:showVal val="1"/>
          <c:showCatName val="0"/>
          <c:showSerName val="0"/>
          <c:showPercent val="0"/>
          <c:showBubbleSize val="0"/>
        </c:dLbls>
        <c:gapWidth val="45"/>
        <c:overlap val="100"/>
        <c:axId val="62907520"/>
        <c:axId val="62937728"/>
      </c:barChart>
      <c:catAx>
        <c:axId val="62907520"/>
        <c:scaling>
          <c:orientation val="maxMin"/>
        </c:scaling>
        <c:delete val="0"/>
        <c:axPos val="l"/>
        <c:numFmt formatCode="General" sourceLinked="0"/>
        <c:majorTickMark val="none"/>
        <c:minorTickMark val="none"/>
        <c:tickLblPos val="none"/>
        <c:crossAx val="62937728"/>
        <c:crosses val="autoZero"/>
        <c:auto val="1"/>
        <c:lblAlgn val="ctr"/>
        <c:lblOffset val="100"/>
        <c:noMultiLvlLbl val="0"/>
      </c:catAx>
      <c:valAx>
        <c:axId val="62937728"/>
        <c:scaling>
          <c:orientation val="minMax"/>
          <c:max val="1"/>
        </c:scaling>
        <c:delete val="1"/>
        <c:axPos val="t"/>
        <c:numFmt formatCode="0%" sourceLinked="1"/>
        <c:majorTickMark val="out"/>
        <c:minorTickMark val="none"/>
        <c:tickLblPos val="none"/>
        <c:crossAx val="6290752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427644071633E-2"/>
          <c:y val="3.6803884084715302E-3"/>
          <c:w val="0.97569729958251905"/>
          <c:h val="0.99631961159152904"/>
        </c:manualLayout>
      </c:layout>
      <c:barChart>
        <c:barDir val="bar"/>
        <c:grouping val="stacked"/>
        <c:varyColors val="0"/>
        <c:ser>
          <c:idx val="0"/>
          <c:order val="0"/>
          <c:tx>
            <c:strRef>
              <c:f>Sheet1!$B$1</c:f>
              <c:strCache>
                <c:ptCount val="1"/>
                <c:pt idx="0">
                  <c:v>Employers</c:v>
                </c:pt>
              </c:strCache>
            </c:strRef>
          </c:tx>
          <c:spPr>
            <a:solidFill>
              <a:schemeClr val="accent1">
                <a:lumMod val="20000"/>
                <a:lumOff val="80000"/>
              </a:schemeClr>
            </a:solidFill>
            <a:effectLst/>
          </c:spPr>
          <c:invertIfNegative val="0"/>
          <c:dLbls>
            <c:dLbl>
              <c:idx val="3"/>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F320-6B4C-BF2D-365A930014E9}"/>
                </c:ext>
              </c:extLst>
            </c:dLbl>
            <c:dLbl>
              <c:idx val="5"/>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F320-6B4C-BF2D-365A930014E9}"/>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F320-6B4C-BF2D-365A930014E9}"/>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Look information on the patient record</c:v>
                </c:pt>
                <c:pt idx="1">
                  <c:v>Enter notes into a patient record</c:v>
                </c:pt>
                <c:pt idx="2">
                  <c:v>Read the patient registry list</c:v>
                </c:pt>
                <c:pt idx="3">
                  <c:v>Other</c:v>
                </c:pt>
              </c:strCache>
            </c:strRef>
          </c:cat>
          <c:val>
            <c:numRef>
              <c:f>Sheet1!$B$2:$B$5</c:f>
              <c:numCache>
                <c:formatCode>0%</c:formatCode>
                <c:ptCount val="4"/>
                <c:pt idx="0">
                  <c:v>0.89</c:v>
                </c:pt>
                <c:pt idx="1">
                  <c:v>0.83</c:v>
                </c:pt>
                <c:pt idx="2">
                  <c:v>0.78</c:v>
                </c:pt>
                <c:pt idx="3">
                  <c:v>0.18</c:v>
                </c:pt>
              </c:numCache>
            </c:numRef>
          </c:val>
          <c:extLst>
            <c:ext xmlns:c16="http://schemas.microsoft.com/office/drawing/2014/chart" uri="{C3380CC4-5D6E-409C-BE32-E72D297353CC}">
              <c16:uniqueId val="{0000000D-EC74-4339-AFF2-ECCA9E7B88C0}"/>
            </c:ext>
          </c:extLst>
        </c:ser>
        <c:dLbls>
          <c:dLblPos val="inEnd"/>
          <c:showLegendKey val="0"/>
          <c:showVal val="1"/>
          <c:showCatName val="0"/>
          <c:showSerName val="0"/>
          <c:showPercent val="0"/>
          <c:showBubbleSize val="0"/>
        </c:dLbls>
        <c:gapWidth val="44"/>
        <c:overlap val="100"/>
        <c:axId val="160911360"/>
        <c:axId val="160912896"/>
      </c:barChart>
      <c:catAx>
        <c:axId val="160911360"/>
        <c:scaling>
          <c:orientation val="maxMin"/>
        </c:scaling>
        <c:delete val="0"/>
        <c:axPos val="l"/>
        <c:numFmt formatCode="General" sourceLinked="0"/>
        <c:majorTickMark val="none"/>
        <c:minorTickMark val="none"/>
        <c:tickLblPos val="none"/>
        <c:crossAx val="160912896"/>
        <c:crosses val="autoZero"/>
        <c:auto val="1"/>
        <c:lblAlgn val="ctr"/>
        <c:lblOffset val="100"/>
        <c:noMultiLvlLbl val="0"/>
      </c:catAx>
      <c:valAx>
        <c:axId val="160912896"/>
        <c:scaling>
          <c:orientation val="minMax"/>
          <c:max val="1"/>
        </c:scaling>
        <c:delete val="1"/>
        <c:axPos val="t"/>
        <c:numFmt formatCode="0%" sourceLinked="1"/>
        <c:majorTickMark val="none"/>
        <c:minorTickMark val="none"/>
        <c:tickLblPos val="none"/>
        <c:crossAx val="1609113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427644071633E-2"/>
          <c:y val="3.6803884084715302E-3"/>
          <c:w val="0.97569729958251905"/>
          <c:h val="0.99631961159152904"/>
        </c:manualLayout>
      </c:layout>
      <c:barChart>
        <c:barDir val="bar"/>
        <c:grouping val="stacked"/>
        <c:varyColors val="0"/>
        <c:ser>
          <c:idx val="0"/>
          <c:order val="0"/>
          <c:tx>
            <c:strRef>
              <c:f>Sheet1!$B$1</c:f>
              <c:strCache>
                <c:ptCount val="1"/>
                <c:pt idx="0">
                  <c:v>chwS</c:v>
                </c:pt>
              </c:strCache>
            </c:strRef>
          </c:tx>
          <c:spPr>
            <a:solidFill>
              <a:srgbClr val="BDDCA6"/>
            </a:solidFill>
            <a:effectLst/>
          </c:spPr>
          <c:invertIfNegative val="0"/>
          <c:dLbls>
            <c:dLbl>
              <c:idx val="3"/>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B620-ED4C-B268-9D43B8BC0FAC}"/>
                </c:ext>
              </c:extLst>
            </c:dLbl>
            <c:dLbl>
              <c:idx val="5"/>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B620-ED4C-B268-9D43B8BC0FAC}"/>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B620-ED4C-B268-9D43B8BC0FAC}"/>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Sheet1!$A$2:$A$5</c:f>
              <c:strCache>
                <c:ptCount val="4"/>
                <c:pt idx="0">
                  <c:v>Look information on the patient record</c:v>
                </c:pt>
                <c:pt idx="1">
                  <c:v>Enter notes into a patient record</c:v>
                </c:pt>
                <c:pt idx="2">
                  <c:v>Read the patient registry list</c:v>
                </c:pt>
                <c:pt idx="3">
                  <c:v>Other</c:v>
                </c:pt>
              </c:strCache>
            </c:strRef>
          </c:cat>
          <c:val>
            <c:numRef>
              <c:f>Sheet1!$B$2:$B$5</c:f>
              <c:numCache>
                <c:formatCode>0%</c:formatCode>
                <c:ptCount val="4"/>
                <c:pt idx="0">
                  <c:v>0.93</c:v>
                </c:pt>
                <c:pt idx="1">
                  <c:v>0.9</c:v>
                </c:pt>
                <c:pt idx="2">
                  <c:v>0.67</c:v>
                </c:pt>
                <c:pt idx="3">
                  <c:v>0.1</c:v>
                </c:pt>
              </c:numCache>
            </c:numRef>
          </c:val>
          <c:extLst>
            <c:ext xmlns:c16="http://schemas.microsoft.com/office/drawing/2014/chart" uri="{C3380CC4-5D6E-409C-BE32-E72D297353CC}">
              <c16:uniqueId val="{00000003-432B-47D7-B26A-7133400EFEF7}"/>
            </c:ext>
          </c:extLst>
        </c:ser>
        <c:dLbls>
          <c:dLblPos val="inEnd"/>
          <c:showLegendKey val="0"/>
          <c:showVal val="1"/>
          <c:showCatName val="0"/>
          <c:showSerName val="0"/>
          <c:showPercent val="0"/>
          <c:showBubbleSize val="0"/>
        </c:dLbls>
        <c:gapWidth val="44"/>
        <c:overlap val="100"/>
        <c:axId val="161547776"/>
        <c:axId val="161549312"/>
      </c:barChart>
      <c:catAx>
        <c:axId val="161547776"/>
        <c:scaling>
          <c:orientation val="maxMin"/>
        </c:scaling>
        <c:delete val="0"/>
        <c:axPos val="l"/>
        <c:numFmt formatCode="General" sourceLinked="0"/>
        <c:majorTickMark val="none"/>
        <c:minorTickMark val="none"/>
        <c:tickLblPos val="none"/>
        <c:crossAx val="161549312"/>
        <c:crosses val="autoZero"/>
        <c:auto val="1"/>
        <c:lblAlgn val="ctr"/>
        <c:lblOffset val="100"/>
        <c:noMultiLvlLbl val="0"/>
      </c:catAx>
      <c:valAx>
        <c:axId val="161549312"/>
        <c:scaling>
          <c:orientation val="minMax"/>
          <c:max val="1"/>
        </c:scaling>
        <c:delete val="1"/>
        <c:axPos val="t"/>
        <c:numFmt formatCode="0%" sourceLinked="1"/>
        <c:majorTickMark val="out"/>
        <c:minorTickMark val="none"/>
        <c:tickLblPos val="none"/>
        <c:crossAx val="1615477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749740229398103E-2"/>
          <c:y val="9.3354243703825997E-3"/>
          <c:w val="0.93650051954120395"/>
          <c:h val="0.86392038573679397"/>
        </c:manualLayout>
      </c:layout>
      <c:barChart>
        <c:barDir val="col"/>
        <c:grouping val="stacked"/>
        <c:varyColors val="0"/>
        <c:ser>
          <c:idx val="2"/>
          <c:order val="0"/>
          <c:tx>
            <c:strRef>
              <c:f>Sheet1!$B$1</c:f>
              <c:strCache>
                <c:ptCount val="1"/>
                <c:pt idx="0">
                  <c:v>% Yes</c:v>
                </c:pt>
              </c:strCache>
            </c:strRef>
          </c:tx>
          <c:spPr>
            <a:solidFill>
              <a:schemeClr val="accent2">
                <a:lumMod val="20000"/>
                <a:lumOff val="80000"/>
              </a:schemeClr>
            </a:solidFill>
          </c:spPr>
          <c:invertIfNegative val="0"/>
          <c:dPt>
            <c:idx val="0"/>
            <c:invertIfNegative val="0"/>
            <c:bubble3D val="0"/>
            <c:spPr>
              <a:solidFill>
                <a:schemeClr val="accent2">
                  <a:lumMod val="75000"/>
                </a:schemeClr>
              </a:solidFill>
            </c:spPr>
            <c:extLst>
              <c:ext xmlns:c16="http://schemas.microsoft.com/office/drawing/2014/chart" uri="{C3380CC4-5D6E-409C-BE32-E72D297353CC}">
                <c16:uniqueId val="{0000000A-D41E-485D-BDAB-1802D150CEBF}"/>
              </c:ext>
            </c:extLst>
          </c:dPt>
          <c:dPt>
            <c:idx val="1"/>
            <c:invertIfNegative val="0"/>
            <c:bubble3D val="0"/>
            <c:spPr>
              <a:solidFill>
                <a:srgbClr val="006600"/>
              </a:solidFill>
            </c:spPr>
            <c:extLst>
              <c:ext xmlns:c16="http://schemas.microsoft.com/office/drawing/2014/chart" uri="{C3380CC4-5D6E-409C-BE32-E72D297353CC}">
                <c16:uniqueId val="{00000001-D41E-485D-BDAB-1802D150CEBF}"/>
              </c:ext>
            </c:extLst>
          </c:dPt>
          <c:dLbls>
            <c:dLbl>
              <c:idx val="0"/>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A-D41E-485D-BDAB-1802D150CEBF}"/>
                </c:ext>
              </c:extLst>
            </c:dLbl>
            <c:dLbl>
              <c:idx val="1"/>
              <c:numFmt formatCode="0%" sourceLinked="0"/>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D41E-485D-BDAB-1802D150CEBF}"/>
                </c:ext>
              </c:extLst>
            </c:dLbl>
            <c:numFmt formatCode="0%" sourceLinked="0"/>
            <c:spPr>
              <a:noFill/>
              <a:ln>
                <a:noFill/>
              </a:ln>
              <a:effectLst/>
            </c:spPr>
            <c:txPr>
              <a:bodyPr/>
              <a:lstStyle/>
              <a:p>
                <a:pPr>
                  <a:defRPr sz="1100">
                    <a:solidFill>
                      <a:schemeClr val="tx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Employers</c:v>
                </c:pt>
                <c:pt idx="1">
                  <c:v>CHWs</c:v>
                </c:pt>
              </c:strCache>
            </c:strRef>
          </c:cat>
          <c:val>
            <c:numRef>
              <c:f>Sheet1!$B$2:$B$3</c:f>
              <c:numCache>
                <c:formatCode>0%</c:formatCode>
                <c:ptCount val="2"/>
                <c:pt idx="0">
                  <c:v>0.76</c:v>
                </c:pt>
                <c:pt idx="1">
                  <c:v>0.79</c:v>
                </c:pt>
              </c:numCache>
            </c:numRef>
          </c:val>
          <c:extLst>
            <c:ext xmlns:c16="http://schemas.microsoft.com/office/drawing/2014/chart" uri="{C3380CC4-5D6E-409C-BE32-E72D297353CC}">
              <c16:uniqueId val="{00000002-D41E-485D-BDAB-1802D150CEBF}"/>
            </c:ext>
          </c:extLst>
        </c:ser>
        <c:dLbls>
          <c:showLegendKey val="0"/>
          <c:showVal val="1"/>
          <c:showCatName val="0"/>
          <c:showSerName val="0"/>
          <c:showPercent val="0"/>
          <c:showBubbleSize val="0"/>
        </c:dLbls>
        <c:gapWidth val="196"/>
        <c:overlap val="100"/>
        <c:axId val="161610368"/>
        <c:axId val="161594752"/>
      </c:barChart>
      <c:catAx>
        <c:axId val="161610368"/>
        <c:scaling>
          <c:orientation val="minMax"/>
        </c:scaling>
        <c:delete val="0"/>
        <c:axPos val="b"/>
        <c:numFmt formatCode="General" sourceLinked="1"/>
        <c:majorTickMark val="none"/>
        <c:minorTickMark val="none"/>
        <c:tickLblPos val="nextTo"/>
        <c:txPr>
          <a:bodyPr/>
          <a:lstStyle/>
          <a:p>
            <a:pPr>
              <a:defRPr sz="1200" b="0"/>
            </a:pPr>
            <a:endParaRPr lang="en-US"/>
          </a:p>
        </c:txPr>
        <c:crossAx val="161594752"/>
        <c:crosses val="autoZero"/>
        <c:auto val="1"/>
        <c:lblAlgn val="ctr"/>
        <c:lblOffset val="100"/>
        <c:noMultiLvlLbl val="0"/>
      </c:catAx>
      <c:valAx>
        <c:axId val="161594752"/>
        <c:scaling>
          <c:orientation val="minMax"/>
          <c:max val="1"/>
        </c:scaling>
        <c:delete val="1"/>
        <c:axPos val="l"/>
        <c:numFmt formatCode="0%" sourceLinked="1"/>
        <c:majorTickMark val="none"/>
        <c:minorTickMark val="none"/>
        <c:tickLblPos val="none"/>
        <c:crossAx val="161610368"/>
        <c:crosses val="autoZero"/>
        <c:crossBetween val="between"/>
        <c:majorUnit val="0.1"/>
        <c:minorUnit val="0.02"/>
      </c:valAx>
    </c:plotArea>
    <c:plotVisOnly val="1"/>
    <c:dispBlanksAs val="gap"/>
    <c:showDLblsOverMax val="0"/>
  </c:chart>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427644071633E-2"/>
          <c:y val="3.6803884084715302E-3"/>
          <c:w val="0.97569729958251905"/>
          <c:h val="0.99631961159152904"/>
        </c:manualLayout>
      </c:layout>
      <c:barChart>
        <c:barDir val="bar"/>
        <c:grouping val="stacked"/>
        <c:varyColors val="0"/>
        <c:ser>
          <c:idx val="0"/>
          <c:order val="0"/>
          <c:tx>
            <c:strRef>
              <c:f>Sheet1!$B$1</c:f>
              <c:strCache>
                <c:ptCount val="1"/>
                <c:pt idx="0">
                  <c:v>Employers</c:v>
                </c:pt>
              </c:strCache>
            </c:strRef>
          </c:tx>
          <c:spPr>
            <a:solidFill>
              <a:schemeClr val="accent1">
                <a:lumMod val="20000"/>
                <a:lumOff val="80000"/>
              </a:schemeClr>
            </a:solidFill>
            <a:effectLst/>
          </c:spPr>
          <c:invertIfNegative val="0"/>
          <c:dLbls>
            <c:dLbl>
              <c:idx val="3"/>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1260-A24B-9F7B-E9A77A43EB69}"/>
                </c:ext>
              </c:extLst>
            </c:dLbl>
            <c:dLbl>
              <c:idx val="5"/>
              <c:layout>
                <c:manualLayout>
                  <c:x val="2.4601832870920701E-2"/>
                  <c:y val="4.13763896241398E-3"/>
                </c:manualLayout>
              </c:layout>
              <c:spPr>
                <a:noFill/>
                <a:ln>
                  <a:noFill/>
                </a:ln>
                <a:effectLst/>
              </c:spPr>
              <c:txPr>
                <a:bodyPr wrap="square" lIns="91440" tIns="19050" rIns="182880" bIns="19050" anchor="ctr">
                  <a:noAutofit/>
                </a:bodyPr>
                <a:lstStyle/>
                <a:p>
                  <a:pPr>
                    <a:defRPr sz="105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1070850252496201"/>
                      <c:h val="6.23701592214033E-2"/>
                    </c:manualLayout>
                  </c15:layout>
                </c:ext>
                <c:ext xmlns:c16="http://schemas.microsoft.com/office/drawing/2014/chart" uri="{C3380CC4-5D6E-409C-BE32-E72D297353CC}">
                  <c16:uniqueId val="{00000005-EC74-4339-AFF2-ECCA9E7B88C0}"/>
                </c:ext>
              </c:extLst>
            </c:dLbl>
            <c:dLbl>
              <c:idx val="6"/>
              <c:layout>
                <c:manualLayout>
                  <c:x val="3.233493904736690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D3-40F2-99A5-5A3E7532EF80}"/>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1260-A24B-9F7B-E9A77A43EB69}"/>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Sheet1!$A$2:$A$8</c:f>
              <c:strCache>
                <c:ptCount val="7"/>
                <c:pt idx="0">
                  <c:v>Clinician (Net)</c:v>
                </c:pt>
                <c:pt idx="1">
                  <c:v>Manager/Director (Net)</c:v>
                </c:pt>
                <c:pt idx="2">
                  <c:v>Other Support Staff (Net)</c:v>
                </c:pt>
                <c:pt idx="3">
                  <c:v>Other CHWs</c:v>
                </c:pt>
                <c:pt idx="4">
                  <c:v>Dietitian/Nutritionist</c:v>
                </c:pt>
                <c:pt idx="5">
                  <c:v>Other</c:v>
                </c:pt>
                <c:pt idx="6">
                  <c:v>None of the above</c:v>
                </c:pt>
              </c:strCache>
            </c:strRef>
          </c:cat>
          <c:val>
            <c:numRef>
              <c:f>Sheet1!$B$2:$B$8</c:f>
              <c:numCache>
                <c:formatCode>0%</c:formatCode>
                <c:ptCount val="7"/>
                <c:pt idx="0">
                  <c:v>0.87</c:v>
                </c:pt>
                <c:pt idx="1">
                  <c:v>0.79</c:v>
                </c:pt>
                <c:pt idx="2">
                  <c:v>0.64</c:v>
                </c:pt>
                <c:pt idx="3">
                  <c:v>0.59</c:v>
                </c:pt>
                <c:pt idx="4">
                  <c:v>0.42</c:v>
                </c:pt>
                <c:pt idx="5">
                  <c:v>0.19</c:v>
                </c:pt>
                <c:pt idx="6">
                  <c:v>0.03</c:v>
                </c:pt>
              </c:numCache>
            </c:numRef>
          </c:val>
          <c:extLst>
            <c:ext xmlns:c16="http://schemas.microsoft.com/office/drawing/2014/chart" uri="{C3380CC4-5D6E-409C-BE32-E72D297353CC}">
              <c16:uniqueId val="{0000000D-EC74-4339-AFF2-ECCA9E7B88C0}"/>
            </c:ext>
          </c:extLst>
        </c:ser>
        <c:dLbls>
          <c:dLblPos val="inEnd"/>
          <c:showLegendKey val="0"/>
          <c:showVal val="1"/>
          <c:showCatName val="0"/>
          <c:showSerName val="0"/>
          <c:showPercent val="0"/>
          <c:showBubbleSize val="0"/>
        </c:dLbls>
        <c:gapWidth val="44"/>
        <c:overlap val="100"/>
        <c:axId val="161947648"/>
        <c:axId val="161949184"/>
      </c:barChart>
      <c:catAx>
        <c:axId val="161947648"/>
        <c:scaling>
          <c:orientation val="maxMin"/>
        </c:scaling>
        <c:delete val="0"/>
        <c:axPos val="l"/>
        <c:numFmt formatCode="General" sourceLinked="0"/>
        <c:majorTickMark val="none"/>
        <c:minorTickMark val="none"/>
        <c:tickLblPos val="none"/>
        <c:crossAx val="161949184"/>
        <c:crosses val="autoZero"/>
        <c:auto val="1"/>
        <c:lblAlgn val="ctr"/>
        <c:lblOffset val="100"/>
        <c:noMultiLvlLbl val="0"/>
      </c:catAx>
      <c:valAx>
        <c:axId val="161949184"/>
        <c:scaling>
          <c:orientation val="minMax"/>
          <c:max val="1"/>
        </c:scaling>
        <c:delete val="1"/>
        <c:axPos val="t"/>
        <c:numFmt formatCode="0%" sourceLinked="1"/>
        <c:majorTickMark val="out"/>
        <c:minorTickMark val="none"/>
        <c:tickLblPos val="none"/>
        <c:crossAx val="1619476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427644071633E-2"/>
          <c:y val="3.6803884084715302E-3"/>
          <c:w val="0.97569729958251905"/>
          <c:h val="0.99631961159152904"/>
        </c:manualLayout>
      </c:layout>
      <c:barChart>
        <c:barDir val="bar"/>
        <c:grouping val="stacked"/>
        <c:varyColors val="0"/>
        <c:ser>
          <c:idx val="0"/>
          <c:order val="0"/>
          <c:tx>
            <c:strRef>
              <c:f>Sheet1!$B$1</c:f>
              <c:strCache>
                <c:ptCount val="1"/>
                <c:pt idx="0">
                  <c:v>CHWs</c:v>
                </c:pt>
              </c:strCache>
            </c:strRef>
          </c:tx>
          <c:spPr>
            <a:solidFill>
              <a:srgbClr val="BDDCA6"/>
            </a:solidFill>
            <a:effectLst/>
          </c:spPr>
          <c:invertIfNegative val="0"/>
          <c:dLbls>
            <c:dLbl>
              <c:idx val="3"/>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C10A-494D-AD81-4861E3EE1E9B}"/>
                </c:ext>
              </c:extLst>
            </c:dLbl>
            <c:dLbl>
              <c:idx val="5"/>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C10A-494D-AD81-4861E3EE1E9B}"/>
                </c:ext>
              </c:extLst>
            </c:dLbl>
            <c:dLbl>
              <c:idx val="6"/>
              <c:layout>
                <c:manualLayout>
                  <c:x val="4.1573493060900302E-2"/>
                  <c:y val="4.137313189721870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4F7-46B2-86DC-DBC1670E7610}"/>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C10A-494D-AD81-4861E3EE1E9B}"/>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Sheet1!$A$2:$A$8</c:f>
              <c:strCache>
                <c:ptCount val="7"/>
                <c:pt idx="0">
                  <c:v>Clinician (Net)</c:v>
                </c:pt>
                <c:pt idx="1">
                  <c:v>Manager/Director (Net)</c:v>
                </c:pt>
                <c:pt idx="2">
                  <c:v>Other Support Staff (Net)</c:v>
                </c:pt>
                <c:pt idx="3">
                  <c:v>Other CHWs</c:v>
                </c:pt>
                <c:pt idx="4">
                  <c:v>Dietitian/Nutritionist</c:v>
                </c:pt>
                <c:pt idx="5">
                  <c:v>Other</c:v>
                </c:pt>
                <c:pt idx="6">
                  <c:v>None of the above</c:v>
                </c:pt>
              </c:strCache>
            </c:strRef>
          </c:cat>
          <c:val>
            <c:numRef>
              <c:f>Sheet1!$B$2:$B$8</c:f>
              <c:numCache>
                <c:formatCode>0%</c:formatCode>
                <c:ptCount val="7"/>
                <c:pt idx="0">
                  <c:v>0.89</c:v>
                </c:pt>
                <c:pt idx="1">
                  <c:v>0.77</c:v>
                </c:pt>
                <c:pt idx="2">
                  <c:v>0.67</c:v>
                </c:pt>
                <c:pt idx="3">
                  <c:v>0.64</c:v>
                </c:pt>
                <c:pt idx="4">
                  <c:v>0.35</c:v>
                </c:pt>
                <c:pt idx="5">
                  <c:v>0.13</c:v>
                </c:pt>
                <c:pt idx="6">
                  <c:v>0.02</c:v>
                </c:pt>
              </c:numCache>
            </c:numRef>
          </c:val>
          <c:extLst>
            <c:ext xmlns:c16="http://schemas.microsoft.com/office/drawing/2014/chart" uri="{C3380CC4-5D6E-409C-BE32-E72D297353CC}">
              <c16:uniqueId val="{00000003-5E39-44DF-9864-0EEB02D2AC72}"/>
            </c:ext>
          </c:extLst>
        </c:ser>
        <c:dLbls>
          <c:dLblPos val="inEnd"/>
          <c:showLegendKey val="0"/>
          <c:showVal val="1"/>
          <c:showCatName val="0"/>
          <c:showSerName val="0"/>
          <c:showPercent val="0"/>
          <c:showBubbleSize val="0"/>
        </c:dLbls>
        <c:gapWidth val="44"/>
        <c:overlap val="100"/>
        <c:axId val="162031488"/>
        <c:axId val="162033024"/>
      </c:barChart>
      <c:catAx>
        <c:axId val="162031488"/>
        <c:scaling>
          <c:orientation val="maxMin"/>
        </c:scaling>
        <c:delete val="0"/>
        <c:axPos val="l"/>
        <c:numFmt formatCode="General" sourceLinked="0"/>
        <c:majorTickMark val="none"/>
        <c:minorTickMark val="none"/>
        <c:tickLblPos val="none"/>
        <c:crossAx val="162033024"/>
        <c:crosses val="autoZero"/>
        <c:auto val="1"/>
        <c:lblAlgn val="ctr"/>
        <c:lblOffset val="100"/>
        <c:noMultiLvlLbl val="0"/>
      </c:catAx>
      <c:valAx>
        <c:axId val="162033024"/>
        <c:scaling>
          <c:orientation val="minMax"/>
          <c:max val="1"/>
        </c:scaling>
        <c:delete val="1"/>
        <c:axPos val="t"/>
        <c:numFmt formatCode="0%" sourceLinked="1"/>
        <c:majorTickMark val="out"/>
        <c:minorTickMark val="none"/>
        <c:tickLblPos val="none"/>
        <c:crossAx val="1620314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427644071633E-2"/>
          <c:y val="3.6803884084715302E-3"/>
          <c:w val="0.97569729958251905"/>
          <c:h val="0.99631961159152904"/>
        </c:manualLayout>
      </c:layout>
      <c:barChart>
        <c:barDir val="bar"/>
        <c:grouping val="stacked"/>
        <c:varyColors val="0"/>
        <c:ser>
          <c:idx val="0"/>
          <c:order val="0"/>
          <c:tx>
            <c:strRef>
              <c:f>Sheet1!$B$1</c:f>
              <c:strCache>
                <c:ptCount val="1"/>
                <c:pt idx="0">
                  <c:v>Employers</c:v>
                </c:pt>
              </c:strCache>
            </c:strRef>
          </c:tx>
          <c:spPr>
            <a:solidFill>
              <a:schemeClr val="accent1">
                <a:lumMod val="20000"/>
                <a:lumOff val="80000"/>
              </a:schemeClr>
            </a:solidFill>
            <a:effectLst/>
          </c:spPr>
          <c:invertIfNegative val="0"/>
          <c:dLbls>
            <c:dLbl>
              <c:idx val="3"/>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3CCF-DC4B-996A-9889D4C1336B}"/>
                </c:ext>
              </c:extLst>
            </c:dLbl>
            <c:dLbl>
              <c:idx val="5"/>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CCF-DC4B-996A-9889D4C1336B}"/>
                </c:ext>
              </c:extLst>
            </c:dLbl>
            <c:dLbl>
              <c:idx val="8"/>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3CCF-DC4B-996A-9889D4C1336B}"/>
                </c:ext>
              </c:extLst>
            </c:dLbl>
            <c:spPr>
              <a:noFill/>
              <a:ln>
                <a:noFill/>
              </a:ln>
              <a:effectLst/>
            </c:spPr>
            <c:txPr>
              <a:bodyPr wrap="square" lIns="91440" tIns="19050" rIns="182880" bIns="19050" anchor="ctr">
                <a:spAutoFit/>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Attends regularly scheduled meetings</c:v>
                </c:pt>
                <c:pt idx="1">
                  <c:v>Receive and make patient referrals or assignments</c:v>
                </c:pt>
                <c:pt idx="2">
                  <c:v>Meet on an as-needed basis</c:v>
                </c:pt>
                <c:pt idx="3">
                  <c:v>Participate in case reviews</c:v>
                </c:pt>
                <c:pt idx="4">
                  <c:v>Assist in developing and implementing care plans</c:v>
                </c:pt>
                <c:pt idx="5">
                  <c:v>Provide infomal interpreting services</c:v>
                </c:pt>
                <c:pt idx="6">
                  <c:v>Provide formal medical interpreting services</c:v>
                </c:pt>
                <c:pt idx="7">
                  <c:v>Other</c:v>
                </c:pt>
              </c:strCache>
            </c:strRef>
          </c:cat>
          <c:val>
            <c:numRef>
              <c:f>Sheet1!$B$2:$B$9</c:f>
              <c:numCache>
                <c:formatCode>0%</c:formatCode>
                <c:ptCount val="8"/>
                <c:pt idx="0">
                  <c:v>0.88</c:v>
                </c:pt>
                <c:pt idx="1">
                  <c:v>0.78</c:v>
                </c:pt>
                <c:pt idx="2">
                  <c:v>0.74</c:v>
                </c:pt>
                <c:pt idx="3">
                  <c:v>0.7</c:v>
                </c:pt>
                <c:pt idx="4">
                  <c:v>0.65</c:v>
                </c:pt>
                <c:pt idx="5">
                  <c:v>0.47</c:v>
                </c:pt>
                <c:pt idx="6">
                  <c:v>0.27</c:v>
                </c:pt>
                <c:pt idx="7">
                  <c:v>0.05</c:v>
                </c:pt>
              </c:numCache>
            </c:numRef>
          </c:val>
          <c:extLst>
            <c:ext xmlns:c16="http://schemas.microsoft.com/office/drawing/2014/chart" uri="{C3380CC4-5D6E-409C-BE32-E72D297353CC}">
              <c16:uniqueId val="{0000000D-EC74-4339-AFF2-ECCA9E7B88C0}"/>
            </c:ext>
          </c:extLst>
        </c:ser>
        <c:dLbls>
          <c:dLblPos val="inEnd"/>
          <c:showLegendKey val="0"/>
          <c:showVal val="1"/>
          <c:showCatName val="0"/>
          <c:showSerName val="0"/>
          <c:showPercent val="0"/>
          <c:showBubbleSize val="0"/>
        </c:dLbls>
        <c:gapWidth val="44"/>
        <c:overlap val="100"/>
        <c:axId val="161721344"/>
        <c:axId val="161723136"/>
      </c:barChart>
      <c:catAx>
        <c:axId val="161721344"/>
        <c:scaling>
          <c:orientation val="maxMin"/>
        </c:scaling>
        <c:delete val="0"/>
        <c:axPos val="l"/>
        <c:numFmt formatCode="General" sourceLinked="0"/>
        <c:majorTickMark val="none"/>
        <c:minorTickMark val="none"/>
        <c:tickLblPos val="none"/>
        <c:crossAx val="161723136"/>
        <c:crosses val="autoZero"/>
        <c:auto val="1"/>
        <c:lblAlgn val="ctr"/>
        <c:lblOffset val="100"/>
        <c:noMultiLvlLbl val="0"/>
      </c:catAx>
      <c:valAx>
        <c:axId val="161723136"/>
        <c:scaling>
          <c:orientation val="minMax"/>
          <c:max val="1"/>
        </c:scaling>
        <c:delete val="1"/>
        <c:axPos val="t"/>
        <c:numFmt formatCode="0%" sourceLinked="1"/>
        <c:majorTickMark val="out"/>
        <c:minorTickMark val="none"/>
        <c:tickLblPos val="none"/>
        <c:crossAx val="16172134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427644071633E-2"/>
          <c:y val="3.6803884084715302E-3"/>
          <c:w val="0.97569729958251905"/>
          <c:h val="0.99631961159152904"/>
        </c:manualLayout>
      </c:layout>
      <c:barChart>
        <c:barDir val="bar"/>
        <c:grouping val="stacked"/>
        <c:varyColors val="0"/>
        <c:ser>
          <c:idx val="0"/>
          <c:order val="0"/>
          <c:tx>
            <c:strRef>
              <c:f>Sheet1!$B$1</c:f>
              <c:strCache>
                <c:ptCount val="1"/>
                <c:pt idx="0">
                  <c:v>CHWs</c:v>
                </c:pt>
              </c:strCache>
            </c:strRef>
          </c:tx>
          <c:spPr>
            <a:solidFill>
              <a:srgbClr val="BDDCA6"/>
            </a:solidFill>
            <a:effectLst/>
          </c:spPr>
          <c:invertIfNegative val="0"/>
          <c:dLbls>
            <c:dLbl>
              <c:idx val="3"/>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3BB8-F94D-A764-1EB1782AC9C7}"/>
                </c:ext>
              </c:extLst>
            </c:dLbl>
            <c:dLbl>
              <c:idx val="5"/>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BB8-F94D-A764-1EB1782AC9C7}"/>
                </c:ext>
              </c:extLst>
            </c:dLbl>
            <c:dLbl>
              <c:idx val="8"/>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3BB8-F94D-A764-1EB1782AC9C7}"/>
                </c:ext>
              </c:extLst>
            </c:dLbl>
            <c:spPr>
              <a:noFill/>
              <a:ln>
                <a:noFill/>
              </a:ln>
              <a:effectLst/>
            </c:spPr>
            <c:txPr>
              <a:bodyPr wrap="square" lIns="91440" tIns="19050" rIns="182880" bIns="19050" anchor="ctr">
                <a:spAutoFit/>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Attends regularly scheduled meetings</c:v>
                </c:pt>
                <c:pt idx="1">
                  <c:v>Receive and make patient referrals or assignments</c:v>
                </c:pt>
                <c:pt idx="2">
                  <c:v>Meet on an as-needed basis</c:v>
                </c:pt>
                <c:pt idx="3">
                  <c:v>Participate in case reviews</c:v>
                </c:pt>
                <c:pt idx="4">
                  <c:v>Assist in developing and implementing care plans</c:v>
                </c:pt>
                <c:pt idx="5">
                  <c:v>Provide infomal interpreting services</c:v>
                </c:pt>
                <c:pt idx="6">
                  <c:v>Provide formal medical interpreting services</c:v>
                </c:pt>
                <c:pt idx="7">
                  <c:v>Other</c:v>
                </c:pt>
              </c:strCache>
            </c:strRef>
          </c:cat>
          <c:val>
            <c:numRef>
              <c:f>Sheet1!$B$2:$B$9</c:f>
              <c:numCache>
                <c:formatCode>0%</c:formatCode>
                <c:ptCount val="8"/>
                <c:pt idx="0">
                  <c:v>0.89</c:v>
                </c:pt>
                <c:pt idx="1">
                  <c:v>0.69</c:v>
                </c:pt>
                <c:pt idx="2">
                  <c:v>0.75</c:v>
                </c:pt>
                <c:pt idx="3">
                  <c:v>0.59</c:v>
                </c:pt>
                <c:pt idx="4">
                  <c:v>0.52</c:v>
                </c:pt>
                <c:pt idx="5">
                  <c:v>0.38</c:v>
                </c:pt>
                <c:pt idx="6">
                  <c:v>0.28000000000000003</c:v>
                </c:pt>
                <c:pt idx="7">
                  <c:v>0.06</c:v>
                </c:pt>
              </c:numCache>
            </c:numRef>
          </c:val>
          <c:extLst>
            <c:ext xmlns:c16="http://schemas.microsoft.com/office/drawing/2014/chart" uri="{C3380CC4-5D6E-409C-BE32-E72D297353CC}">
              <c16:uniqueId val="{00000003-1439-4AC5-B593-D94BFA4FFD7C}"/>
            </c:ext>
          </c:extLst>
        </c:ser>
        <c:dLbls>
          <c:dLblPos val="inEnd"/>
          <c:showLegendKey val="0"/>
          <c:showVal val="1"/>
          <c:showCatName val="0"/>
          <c:showSerName val="0"/>
          <c:showPercent val="0"/>
          <c:showBubbleSize val="0"/>
        </c:dLbls>
        <c:gapWidth val="44"/>
        <c:overlap val="100"/>
        <c:axId val="161669888"/>
        <c:axId val="161671424"/>
      </c:barChart>
      <c:catAx>
        <c:axId val="161669888"/>
        <c:scaling>
          <c:orientation val="maxMin"/>
        </c:scaling>
        <c:delete val="0"/>
        <c:axPos val="l"/>
        <c:numFmt formatCode="General" sourceLinked="0"/>
        <c:majorTickMark val="none"/>
        <c:minorTickMark val="none"/>
        <c:tickLblPos val="none"/>
        <c:crossAx val="161671424"/>
        <c:crosses val="autoZero"/>
        <c:auto val="1"/>
        <c:lblAlgn val="ctr"/>
        <c:lblOffset val="100"/>
        <c:noMultiLvlLbl val="0"/>
      </c:catAx>
      <c:valAx>
        <c:axId val="161671424"/>
        <c:scaling>
          <c:orientation val="minMax"/>
          <c:max val="1"/>
        </c:scaling>
        <c:delete val="1"/>
        <c:axPos val="t"/>
        <c:numFmt formatCode="0%" sourceLinked="1"/>
        <c:majorTickMark val="out"/>
        <c:minorTickMark val="none"/>
        <c:tickLblPos val="none"/>
        <c:crossAx val="1616698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302756136735399E-2"/>
          <c:y val="3.68049270449915E-3"/>
          <c:w val="0.97569729958251905"/>
          <c:h val="0.99631961159152904"/>
        </c:manualLayout>
      </c:layout>
      <c:barChart>
        <c:barDir val="bar"/>
        <c:grouping val="stacked"/>
        <c:varyColors val="0"/>
        <c:ser>
          <c:idx val="0"/>
          <c:order val="0"/>
          <c:tx>
            <c:strRef>
              <c:f>Sheet1!$B$1</c:f>
              <c:strCache>
                <c:ptCount val="1"/>
                <c:pt idx="0">
                  <c:v>Employers</c:v>
                </c:pt>
              </c:strCache>
            </c:strRef>
          </c:tx>
          <c:spPr>
            <a:solidFill>
              <a:schemeClr val="accent1">
                <a:lumMod val="20000"/>
                <a:lumOff val="80000"/>
              </a:schemeClr>
            </a:solidFill>
            <a:effectLst/>
          </c:spPr>
          <c:invertIfNegative val="0"/>
          <c:dLbls>
            <c:dLbl>
              <c:idx val="2"/>
              <c:layout>
                <c:manualLayout>
                  <c:x val="5.7923849259058899E-2"/>
                  <c:y val="4.464563472130489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FD-4C36-A1C0-D0F5A3523B5C}"/>
                </c:ext>
              </c:extLst>
            </c:dLbl>
            <c:dLbl>
              <c:idx val="3"/>
              <c:layout>
                <c:manualLayout>
                  <c:x val="5.7923849259058899E-2"/>
                  <c:y val="4.4645634721305304E-3"/>
                </c:manualLayout>
              </c:layout>
              <c:spPr>
                <a:noFill/>
                <a:ln>
                  <a:noFill/>
                </a:ln>
                <a:effectLst/>
              </c:spPr>
              <c:txPr>
                <a:bodyPr wrap="square" lIns="91440" tIns="19050" rIns="182880" bIns="19050" anchor="ctr">
                  <a:noAutofit/>
                </a:bodyPr>
                <a:lstStyle/>
                <a:p>
                  <a:pPr>
                    <a:defRPr sz="105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C74-4339-AFF2-ECCA9E7B88C0}"/>
                </c:ext>
              </c:extLst>
            </c:dLbl>
            <c:dLbl>
              <c:idx val="4"/>
              <c:layout>
                <c:manualLayout>
                  <c:x val="4.4556807122353E-2"/>
                  <c:y val="7.585478315941689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F1-4ECD-B2B3-62AA60703FC8}"/>
                </c:ext>
              </c:extLst>
            </c:dLbl>
            <c:dLbl>
              <c:idx val="5"/>
              <c:layout>
                <c:manualLayout>
                  <c:x val="3.11897649856471E-2"/>
                  <c:y val="0"/>
                </c:manualLayout>
              </c:layout>
              <c:spPr>
                <a:noFill/>
                <a:ln>
                  <a:noFill/>
                </a:ln>
                <a:effectLst/>
              </c:spPr>
              <c:txPr>
                <a:bodyPr wrap="square" lIns="91440" tIns="19050" rIns="182880" bIns="19050" anchor="ctr">
                  <a:noAutofit/>
                </a:bodyPr>
                <a:lstStyle/>
                <a:p>
                  <a:pPr>
                    <a:defRPr sz="105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C74-4339-AFF2-ECCA9E7B88C0}"/>
                </c:ext>
              </c:extLst>
            </c:dLbl>
            <c:dLbl>
              <c:idx val="6"/>
              <c:layout>
                <c:manualLayout>
                  <c:x val="3.11897649856471E-2"/>
                  <c:y val="8.1842940465294496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2FD-4C36-A1C0-D0F5A3523B5C}"/>
                </c:ext>
              </c:extLst>
            </c:dLbl>
            <c:dLbl>
              <c:idx val="7"/>
              <c:layout>
                <c:manualLayout>
                  <c:x val="3.1189764985647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FD-4C36-A1C0-D0F5A3523B5C}"/>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5A90-1F44-BA44-EF42A4A22FCD}"/>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Program Manager/Director</c:v>
                </c:pt>
                <c:pt idx="1">
                  <c:v>CHW Supervisor</c:v>
                </c:pt>
                <c:pt idx="2">
                  <c:v>Executive Director</c:v>
                </c:pt>
                <c:pt idx="3">
                  <c:v>Project Coordinator</c:v>
                </c:pt>
                <c:pt idx="4">
                  <c:v>Practice Manager</c:v>
                </c:pt>
                <c:pt idx="5">
                  <c:v>Team Leader</c:v>
                </c:pt>
                <c:pt idx="6">
                  <c:v>Case Manager</c:v>
                </c:pt>
                <c:pt idx="7">
                  <c:v>Project Director</c:v>
                </c:pt>
                <c:pt idx="8">
                  <c:v>Other</c:v>
                </c:pt>
              </c:strCache>
            </c:strRef>
          </c:cat>
          <c:val>
            <c:numRef>
              <c:f>Sheet1!$B$2:$B$10</c:f>
              <c:numCache>
                <c:formatCode>0%</c:formatCode>
                <c:ptCount val="9"/>
                <c:pt idx="0">
                  <c:v>0.5</c:v>
                </c:pt>
                <c:pt idx="1">
                  <c:v>0.17</c:v>
                </c:pt>
                <c:pt idx="2">
                  <c:v>0.06</c:v>
                </c:pt>
                <c:pt idx="3">
                  <c:v>0.06</c:v>
                </c:pt>
                <c:pt idx="4">
                  <c:v>0.04</c:v>
                </c:pt>
                <c:pt idx="5">
                  <c:v>0.03</c:v>
                </c:pt>
                <c:pt idx="6">
                  <c:v>0.02</c:v>
                </c:pt>
                <c:pt idx="7">
                  <c:v>0.02</c:v>
                </c:pt>
                <c:pt idx="8">
                  <c:v>0.15</c:v>
                </c:pt>
              </c:numCache>
            </c:numRef>
          </c:val>
          <c:extLst>
            <c:ext xmlns:c16="http://schemas.microsoft.com/office/drawing/2014/chart" uri="{C3380CC4-5D6E-409C-BE32-E72D297353CC}">
              <c16:uniqueId val="{0000000D-EC74-4339-AFF2-ECCA9E7B88C0}"/>
            </c:ext>
          </c:extLst>
        </c:ser>
        <c:dLbls>
          <c:dLblPos val="inEnd"/>
          <c:showLegendKey val="0"/>
          <c:showVal val="1"/>
          <c:showCatName val="0"/>
          <c:showSerName val="0"/>
          <c:showPercent val="0"/>
          <c:showBubbleSize val="0"/>
        </c:dLbls>
        <c:gapWidth val="44"/>
        <c:overlap val="100"/>
        <c:axId val="161249536"/>
        <c:axId val="161263616"/>
      </c:barChart>
      <c:catAx>
        <c:axId val="161249536"/>
        <c:scaling>
          <c:orientation val="maxMin"/>
        </c:scaling>
        <c:delete val="0"/>
        <c:axPos val="l"/>
        <c:numFmt formatCode="General" sourceLinked="0"/>
        <c:majorTickMark val="none"/>
        <c:minorTickMark val="none"/>
        <c:tickLblPos val="none"/>
        <c:crossAx val="161263616"/>
        <c:crosses val="autoZero"/>
        <c:auto val="1"/>
        <c:lblAlgn val="ctr"/>
        <c:lblOffset val="100"/>
        <c:noMultiLvlLbl val="0"/>
      </c:catAx>
      <c:valAx>
        <c:axId val="161263616"/>
        <c:scaling>
          <c:orientation val="minMax"/>
          <c:max val="1"/>
        </c:scaling>
        <c:delete val="1"/>
        <c:axPos val="t"/>
        <c:numFmt formatCode="0%" sourceLinked="1"/>
        <c:majorTickMark val="out"/>
        <c:minorTickMark val="none"/>
        <c:tickLblPos val="none"/>
        <c:crossAx val="1612495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01713928457901E-2"/>
          <c:y val="3.68049270449915E-3"/>
          <c:w val="0.97569729958251905"/>
          <c:h val="0.99631961159152904"/>
        </c:manualLayout>
      </c:layout>
      <c:barChart>
        <c:barDir val="bar"/>
        <c:grouping val="stacked"/>
        <c:varyColors val="0"/>
        <c:ser>
          <c:idx val="0"/>
          <c:order val="0"/>
          <c:tx>
            <c:strRef>
              <c:f>Sheet1!$B$1</c:f>
              <c:strCache>
                <c:ptCount val="1"/>
                <c:pt idx="0">
                  <c:v>CHWs</c:v>
                </c:pt>
              </c:strCache>
            </c:strRef>
          </c:tx>
          <c:spPr>
            <a:solidFill>
              <a:srgbClr val="BDDCA6"/>
            </a:solidFill>
            <a:effectLst/>
          </c:spPr>
          <c:invertIfNegative val="0"/>
          <c:dLbls>
            <c:dLbl>
              <c:idx val="1"/>
              <c:layout>
                <c:manualLayout>
                  <c:x val="6.237952997129420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A2-4DB3-A5C8-B4A5AAB85E92}"/>
                </c:ext>
              </c:extLst>
            </c:dLbl>
            <c:dLbl>
              <c:idx val="2"/>
              <c:layout>
                <c:manualLayout>
                  <c:x val="4.9012487834588302E-2"/>
                  <c:y val="8.929126944260970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1A2-4DB3-A5C8-B4A5AAB85E92}"/>
                </c:ext>
              </c:extLst>
            </c:dLbl>
            <c:dLbl>
              <c:idx val="3"/>
              <c:layout>
                <c:manualLayout>
                  <c:x val="4.0101126410117698E-2"/>
                  <c:y val="1.05453825812074E-6"/>
                </c:manualLayout>
              </c:layout>
              <c:spPr>
                <a:noFill/>
                <a:ln>
                  <a:noFill/>
                </a:ln>
                <a:effectLst/>
              </c:spPr>
              <c:txPr>
                <a:bodyPr wrap="square" lIns="91440" tIns="19050" rIns="182880" bIns="19050" anchor="ctr">
                  <a:noAutofit/>
                </a:bodyPr>
                <a:lstStyle/>
                <a:p>
                  <a:pPr>
                    <a:defRPr sz="105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E68-46AE-AD39-FD843755C5FC}"/>
                </c:ext>
              </c:extLst>
            </c:dLbl>
            <c:dLbl>
              <c:idx val="4"/>
              <c:layout>
                <c:manualLayout>
                  <c:x val="4.9012487834588302E-2"/>
                  <c:y val="3.515127527069120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A2-4DB3-A5C8-B4A5AAB85E92}"/>
                </c:ext>
              </c:extLst>
            </c:dLbl>
            <c:dLbl>
              <c:idx val="5"/>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ADE8-A545-96D7-59FC20E1884C}"/>
                </c:ext>
              </c:extLst>
            </c:dLbl>
            <c:dLbl>
              <c:idx val="6"/>
              <c:layout>
                <c:manualLayout>
                  <c:x val="3.7873110633499601E-2"/>
                  <c:y val="5.2726912906036798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87736072138523"/>
                      <c:h val="6.7955499891558302E-2"/>
                    </c:manualLayout>
                  </c15:layout>
                </c:ext>
                <c:ext xmlns:c16="http://schemas.microsoft.com/office/drawing/2014/chart" uri="{C3380CC4-5D6E-409C-BE32-E72D297353CC}">
                  <c16:uniqueId val="{00000000-DEBE-4319-A1F2-E25735AC4C42}"/>
                </c:ext>
              </c:extLst>
            </c:dLbl>
            <c:dLbl>
              <c:idx val="7"/>
              <c:layout>
                <c:manualLayout>
                  <c:x val="2.2278403561176502E-3"/>
                  <c:y val="1.2302946344741899E-6"/>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7882471071405301"/>
                      <c:h val="6.7955499891558302E-2"/>
                    </c:manualLayout>
                  </c15:layout>
                </c:ext>
                <c:ext xmlns:c16="http://schemas.microsoft.com/office/drawing/2014/chart" uri="{C3380CC4-5D6E-409C-BE32-E72D297353CC}">
                  <c16:uniqueId val="{00000000-81A2-4DB3-A5C8-B4A5AAB85E92}"/>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ADE8-A545-96D7-59FC20E1884C}"/>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Sheet1!$A$2:$A$10</c:f>
              <c:strCache>
                <c:ptCount val="9"/>
                <c:pt idx="0">
                  <c:v>Program Manager/Director</c:v>
                </c:pt>
                <c:pt idx="1">
                  <c:v>CHW Net</c:v>
                </c:pt>
                <c:pt idx="2">
                  <c:v>Executive Director</c:v>
                </c:pt>
                <c:pt idx="3">
                  <c:v>Project Coordinator</c:v>
                </c:pt>
                <c:pt idx="4">
                  <c:v>Practice Manager</c:v>
                </c:pt>
                <c:pt idx="5">
                  <c:v>Team Leader</c:v>
                </c:pt>
                <c:pt idx="6">
                  <c:v>Case Manager</c:v>
                </c:pt>
                <c:pt idx="7">
                  <c:v>Project Director</c:v>
                </c:pt>
                <c:pt idx="8">
                  <c:v>Other</c:v>
                </c:pt>
              </c:strCache>
            </c:strRef>
          </c:cat>
          <c:val>
            <c:numRef>
              <c:f>Sheet1!$B$2:$B$10</c:f>
              <c:numCache>
                <c:formatCode>0%</c:formatCode>
                <c:ptCount val="9"/>
                <c:pt idx="0">
                  <c:v>0.44</c:v>
                </c:pt>
                <c:pt idx="1">
                  <c:v>7.0000000000000007E-2</c:v>
                </c:pt>
                <c:pt idx="2">
                  <c:v>0.05</c:v>
                </c:pt>
                <c:pt idx="3">
                  <c:v>0.04</c:v>
                </c:pt>
                <c:pt idx="4">
                  <c:v>0.05</c:v>
                </c:pt>
                <c:pt idx="5">
                  <c:v>0.11</c:v>
                </c:pt>
                <c:pt idx="6">
                  <c:v>0.04</c:v>
                </c:pt>
                <c:pt idx="7">
                  <c:v>0.01</c:v>
                </c:pt>
                <c:pt idx="8">
                  <c:v>0.19</c:v>
                </c:pt>
              </c:numCache>
            </c:numRef>
          </c:val>
          <c:extLst>
            <c:ext xmlns:c16="http://schemas.microsoft.com/office/drawing/2014/chart" uri="{C3380CC4-5D6E-409C-BE32-E72D297353CC}">
              <c16:uniqueId val="{00000003-9E68-46AE-AD39-FD843755C5FC}"/>
            </c:ext>
          </c:extLst>
        </c:ser>
        <c:dLbls>
          <c:dLblPos val="inEnd"/>
          <c:showLegendKey val="0"/>
          <c:showVal val="1"/>
          <c:showCatName val="0"/>
          <c:showSerName val="0"/>
          <c:showPercent val="0"/>
          <c:showBubbleSize val="0"/>
        </c:dLbls>
        <c:gapWidth val="44"/>
        <c:overlap val="100"/>
        <c:axId val="161347456"/>
        <c:axId val="161348992"/>
      </c:barChart>
      <c:catAx>
        <c:axId val="161347456"/>
        <c:scaling>
          <c:orientation val="maxMin"/>
        </c:scaling>
        <c:delete val="0"/>
        <c:axPos val="l"/>
        <c:numFmt formatCode="General" sourceLinked="0"/>
        <c:majorTickMark val="none"/>
        <c:minorTickMark val="none"/>
        <c:tickLblPos val="none"/>
        <c:crossAx val="161348992"/>
        <c:crosses val="autoZero"/>
        <c:auto val="1"/>
        <c:lblAlgn val="ctr"/>
        <c:lblOffset val="100"/>
        <c:noMultiLvlLbl val="0"/>
      </c:catAx>
      <c:valAx>
        <c:axId val="161348992"/>
        <c:scaling>
          <c:orientation val="minMax"/>
          <c:max val="1"/>
        </c:scaling>
        <c:delete val="1"/>
        <c:axPos val="t"/>
        <c:numFmt formatCode="0%" sourceLinked="1"/>
        <c:majorTickMark val="out"/>
        <c:minorTickMark val="none"/>
        <c:tickLblPos val="none"/>
        <c:crossAx val="16134745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026615413141E-2"/>
          <c:y val="3.6802660849657698E-3"/>
          <c:w val="0.97569729958251905"/>
          <c:h val="0.99631961159152904"/>
        </c:manualLayout>
      </c:layout>
      <c:barChart>
        <c:barDir val="bar"/>
        <c:grouping val="stacked"/>
        <c:varyColors val="0"/>
        <c:ser>
          <c:idx val="0"/>
          <c:order val="0"/>
          <c:tx>
            <c:strRef>
              <c:f>Sheet1!$B$1</c:f>
              <c:strCache>
                <c:ptCount val="1"/>
                <c:pt idx="0">
                  <c:v>Employers</c:v>
                </c:pt>
              </c:strCache>
            </c:strRef>
          </c:tx>
          <c:spPr>
            <a:solidFill>
              <a:schemeClr val="accent1">
                <a:lumMod val="20000"/>
                <a:lumOff val="80000"/>
              </a:schemeClr>
            </a:solidFill>
            <a:effectLst/>
          </c:spPr>
          <c:invertIfNegative val="0"/>
          <c:dLbls>
            <c:dLbl>
              <c:idx val="3"/>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E2C7-7542-93E6-CE836450B281}"/>
                </c:ext>
              </c:extLst>
            </c:dLbl>
            <c:dLbl>
              <c:idx val="5"/>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E2C7-7542-93E6-CE836450B281}"/>
                </c:ext>
              </c:extLst>
            </c:dLbl>
            <c:dLbl>
              <c:idx val="8"/>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E2C7-7542-93E6-CE836450B281}"/>
                </c:ext>
              </c:extLst>
            </c:dLbl>
            <c:spPr>
              <a:noFill/>
              <a:ln>
                <a:noFill/>
              </a:ln>
              <a:effectLst/>
            </c:spPr>
            <c:txPr>
              <a:bodyPr wrap="square" lIns="91440" tIns="19050" rIns="182880" bIns="19050" anchor="ctr">
                <a:spAutoFit/>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CHWs’ work is understood by the individuals who supervise them </c:v>
                </c:pt>
                <c:pt idx="1">
                  <c:v>Organization values the work that CHWs do</c:v>
                </c:pt>
                <c:pt idx="2">
                  <c:v>CHWs are valued members of the teams they with </c:v>
                </c:pt>
                <c:pt idx="3">
                  <c:v>CHWs’ work is understood by the teams they work with (among CHWs who work as part of a team)</c:v>
                </c:pt>
                <c:pt idx="4">
                  <c:v>CHWs have opportunities for promotion at organization</c:v>
                </c:pt>
              </c:strCache>
            </c:strRef>
          </c:cat>
          <c:val>
            <c:numRef>
              <c:f>Sheet1!$B$2:$B$6</c:f>
              <c:numCache>
                <c:formatCode>0%</c:formatCode>
                <c:ptCount val="5"/>
                <c:pt idx="0">
                  <c:v>0.87</c:v>
                </c:pt>
                <c:pt idx="1">
                  <c:v>0.85</c:v>
                </c:pt>
                <c:pt idx="2">
                  <c:v>0.84</c:v>
                </c:pt>
                <c:pt idx="3">
                  <c:v>0.61</c:v>
                </c:pt>
                <c:pt idx="4">
                  <c:v>0.44</c:v>
                </c:pt>
              </c:numCache>
            </c:numRef>
          </c:val>
          <c:extLst>
            <c:ext xmlns:c16="http://schemas.microsoft.com/office/drawing/2014/chart" uri="{C3380CC4-5D6E-409C-BE32-E72D297353CC}">
              <c16:uniqueId val="{0000000D-EC74-4339-AFF2-ECCA9E7B88C0}"/>
            </c:ext>
          </c:extLst>
        </c:ser>
        <c:dLbls>
          <c:dLblPos val="inEnd"/>
          <c:showLegendKey val="0"/>
          <c:showVal val="1"/>
          <c:showCatName val="0"/>
          <c:showSerName val="0"/>
          <c:showPercent val="0"/>
          <c:showBubbleSize val="0"/>
        </c:dLbls>
        <c:gapWidth val="44"/>
        <c:overlap val="100"/>
        <c:axId val="162596352"/>
        <c:axId val="162597888"/>
      </c:barChart>
      <c:catAx>
        <c:axId val="162596352"/>
        <c:scaling>
          <c:orientation val="maxMin"/>
        </c:scaling>
        <c:delete val="0"/>
        <c:axPos val="l"/>
        <c:numFmt formatCode="General" sourceLinked="0"/>
        <c:majorTickMark val="none"/>
        <c:minorTickMark val="none"/>
        <c:tickLblPos val="none"/>
        <c:crossAx val="162597888"/>
        <c:crosses val="autoZero"/>
        <c:auto val="1"/>
        <c:lblAlgn val="ctr"/>
        <c:lblOffset val="100"/>
        <c:noMultiLvlLbl val="0"/>
      </c:catAx>
      <c:valAx>
        <c:axId val="162597888"/>
        <c:scaling>
          <c:orientation val="minMax"/>
          <c:max val="1"/>
        </c:scaling>
        <c:delete val="1"/>
        <c:axPos val="t"/>
        <c:numFmt formatCode="0%" sourceLinked="1"/>
        <c:majorTickMark val="out"/>
        <c:minorTickMark val="none"/>
        <c:tickLblPos val="none"/>
        <c:crossAx val="16259635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5.0458824948692402E-2"/>
          <c:w val="0.96160988135693004"/>
          <c:h val="0.82498408939700096"/>
        </c:manualLayout>
      </c:layout>
      <c:barChart>
        <c:barDir val="col"/>
        <c:grouping val="stacked"/>
        <c:varyColors val="0"/>
        <c:ser>
          <c:idx val="2"/>
          <c:order val="0"/>
          <c:tx>
            <c:strRef>
              <c:f>Sheet1!$D$1</c:f>
              <c:strCache>
                <c:ptCount val="1"/>
                <c:pt idx="0">
                  <c:v>1 program</c:v>
                </c:pt>
              </c:strCache>
            </c:strRef>
          </c:tx>
          <c:spPr>
            <a:solidFill>
              <a:schemeClr val="accent2">
                <a:lumMod val="20000"/>
                <a:lumOff val="80000"/>
              </a:schemeClr>
            </a:solidFill>
          </c:spPr>
          <c:invertIfNegative val="0"/>
          <c:dPt>
            <c:idx val="1"/>
            <c:invertIfNegative val="0"/>
            <c:bubble3D val="0"/>
            <c:extLst>
              <c:ext xmlns:c16="http://schemas.microsoft.com/office/drawing/2014/chart" uri="{C3380CC4-5D6E-409C-BE32-E72D297353CC}">
                <c16:uniqueId val="{00000000-2ADE-4B4E-9B3B-5A0DA2BAB648}"/>
              </c:ext>
            </c:extLst>
          </c:dPt>
          <c:dLbls>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Total</c:v>
                </c:pt>
                <c:pt idx="1">
                  <c:v>Clinical</c:v>
                </c:pt>
                <c:pt idx="2">
                  <c:v>Non-Clinical*</c:v>
                </c:pt>
              </c:strCache>
            </c:strRef>
          </c:cat>
          <c:val>
            <c:numRef>
              <c:f>Sheet1!$D$2:$D$4</c:f>
              <c:numCache>
                <c:formatCode>0%</c:formatCode>
                <c:ptCount val="3"/>
                <c:pt idx="0">
                  <c:v>0.61</c:v>
                </c:pt>
                <c:pt idx="1">
                  <c:v>0.66</c:v>
                </c:pt>
                <c:pt idx="2">
                  <c:v>0.54</c:v>
                </c:pt>
              </c:numCache>
            </c:numRef>
          </c:val>
          <c:extLst>
            <c:ext xmlns:c16="http://schemas.microsoft.com/office/drawing/2014/chart" uri="{C3380CC4-5D6E-409C-BE32-E72D297353CC}">
              <c16:uniqueId val="{00000001-2ADE-4B4E-9B3B-5A0DA2BAB648}"/>
            </c:ext>
          </c:extLst>
        </c:ser>
        <c:ser>
          <c:idx val="1"/>
          <c:order val="1"/>
          <c:tx>
            <c:strRef>
              <c:f>Sheet1!$C$1</c:f>
              <c:strCache>
                <c:ptCount val="1"/>
                <c:pt idx="0">
                  <c:v>2 programs</c:v>
                </c:pt>
              </c:strCache>
            </c:strRef>
          </c:tx>
          <c:spPr>
            <a:solidFill>
              <a:schemeClr val="accent2">
                <a:lumMod val="40000"/>
                <a:lumOff val="60000"/>
              </a:schemeClr>
            </a:solidFill>
          </c:spPr>
          <c:invertIfNegative val="0"/>
          <c:dPt>
            <c:idx val="1"/>
            <c:invertIfNegative val="0"/>
            <c:bubble3D val="0"/>
            <c:extLst>
              <c:ext xmlns:c16="http://schemas.microsoft.com/office/drawing/2014/chart" uri="{C3380CC4-5D6E-409C-BE32-E72D297353CC}">
                <c16:uniqueId val="{00000002-2ADE-4B4E-9B3B-5A0DA2BAB648}"/>
              </c:ext>
            </c:extLst>
          </c:dPt>
          <c:dLbls>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Total</c:v>
                </c:pt>
                <c:pt idx="1">
                  <c:v>Clinical</c:v>
                </c:pt>
                <c:pt idx="2">
                  <c:v>Non-Clinical*</c:v>
                </c:pt>
              </c:strCache>
            </c:strRef>
          </c:cat>
          <c:val>
            <c:numRef>
              <c:f>Sheet1!$C$2:$C$4</c:f>
              <c:numCache>
                <c:formatCode>0%</c:formatCode>
                <c:ptCount val="3"/>
                <c:pt idx="0">
                  <c:v>0.19</c:v>
                </c:pt>
                <c:pt idx="1">
                  <c:v>0.17</c:v>
                </c:pt>
                <c:pt idx="2">
                  <c:v>0.21</c:v>
                </c:pt>
              </c:numCache>
            </c:numRef>
          </c:val>
          <c:extLst>
            <c:ext xmlns:c16="http://schemas.microsoft.com/office/drawing/2014/chart" uri="{C3380CC4-5D6E-409C-BE32-E72D297353CC}">
              <c16:uniqueId val="{00000003-2ADE-4B4E-9B3B-5A0DA2BAB648}"/>
            </c:ext>
          </c:extLst>
        </c:ser>
        <c:ser>
          <c:idx val="0"/>
          <c:order val="2"/>
          <c:tx>
            <c:strRef>
              <c:f>Sheet1!$B$1</c:f>
              <c:strCache>
                <c:ptCount val="1"/>
                <c:pt idx="0">
                  <c:v>3+ programs</c:v>
                </c:pt>
              </c:strCache>
            </c:strRef>
          </c:tx>
          <c:spPr>
            <a:solidFill>
              <a:schemeClr val="accent2">
                <a:lumMod val="75000"/>
              </a:schemeClr>
            </a:solidFill>
          </c:spPr>
          <c:invertIfNegative val="0"/>
          <c:dPt>
            <c:idx val="1"/>
            <c:invertIfNegative val="0"/>
            <c:bubble3D val="0"/>
            <c:extLst>
              <c:ext xmlns:c16="http://schemas.microsoft.com/office/drawing/2014/chart" uri="{C3380CC4-5D6E-409C-BE32-E72D297353CC}">
                <c16:uniqueId val="{00000004-2ADE-4B4E-9B3B-5A0DA2BAB648}"/>
              </c:ext>
            </c:extLst>
          </c:dPt>
          <c:dLbls>
            <c:spPr>
              <a:noFill/>
              <a:ln>
                <a:noFill/>
              </a:ln>
              <a:effectLst/>
            </c:spPr>
            <c:txPr>
              <a:bodyPr wrap="square" lIns="38100" tIns="19050" rIns="38100" bIns="19050" anchor="ctr">
                <a:spAutoFit/>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Total</c:v>
                </c:pt>
                <c:pt idx="1">
                  <c:v>Clinical</c:v>
                </c:pt>
                <c:pt idx="2">
                  <c:v>Non-Clinical*</c:v>
                </c:pt>
              </c:strCache>
            </c:strRef>
          </c:cat>
          <c:val>
            <c:numRef>
              <c:f>Sheet1!$B$2:$B$4</c:f>
              <c:numCache>
                <c:formatCode>0%</c:formatCode>
                <c:ptCount val="3"/>
                <c:pt idx="0">
                  <c:v>0.2</c:v>
                </c:pt>
                <c:pt idx="1">
                  <c:v>0.17</c:v>
                </c:pt>
                <c:pt idx="2">
                  <c:v>0.24</c:v>
                </c:pt>
              </c:numCache>
            </c:numRef>
          </c:val>
          <c:extLst>
            <c:ext xmlns:c16="http://schemas.microsoft.com/office/drawing/2014/chart" uri="{C3380CC4-5D6E-409C-BE32-E72D297353CC}">
              <c16:uniqueId val="{00000005-2ADE-4B4E-9B3B-5A0DA2BAB648}"/>
            </c:ext>
          </c:extLst>
        </c:ser>
        <c:dLbls>
          <c:dLblPos val="ctr"/>
          <c:showLegendKey val="0"/>
          <c:showVal val="1"/>
          <c:showCatName val="0"/>
          <c:showSerName val="0"/>
          <c:showPercent val="0"/>
          <c:showBubbleSize val="0"/>
        </c:dLbls>
        <c:gapWidth val="196"/>
        <c:overlap val="100"/>
        <c:axId val="80144256"/>
        <c:axId val="97923456"/>
      </c:barChart>
      <c:catAx>
        <c:axId val="80144256"/>
        <c:scaling>
          <c:orientation val="minMax"/>
        </c:scaling>
        <c:delete val="0"/>
        <c:axPos val="b"/>
        <c:numFmt formatCode="General" sourceLinked="1"/>
        <c:majorTickMark val="none"/>
        <c:minorTickMark val="none"/>
        <c:tickLblPos val="nextTo"/>
        <c:txPr>
          <a:bodyPr/>
          <a:lstStyle/>
          <a:p>
            <a:pPr>
              <a:defRPr sz="1200" b="0"/>
            </a:pPr>
            <a:endParaRPr lang="en-US"/>
          </a:p>
        </c:txPr>
        <c:crossAx val="97923456"/>
        <c:crosses val="autoZero"/>
        <c:auto val="1"/>
        <c:lblAlgn val="ctr"/>
        <c:lblOffset val="100"/>
        <c:noMultiLvlLbl val="0"/>
      </c:catAx>
      <c:valAx>
        <c:axId val="97923456"/>
        <c:scaling>
          <c:orientation val="minMax"/>
          <c:max val="1"/>
        </c:scaling>
        <c:delete val="1"/>
        <c:axPos val="l"/>
        <c:numFmt formatCode="0%" sourceLinked="1"/>
        <c:majorTickMark val="none"/>
        <c:minorTickMark val="none"/>
        <c:tickLblPos val="none"/>
        <c:crossAx val="80144256"/>
        <c:crosses val="autoZero"/>
        <c:crossBetween val="between"/>
        <c:majorUnit val="0.1"/>
        <c:minorUnit val="0.02"/>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427644071633E-2"/>
          <c:y val="3.6803884084715302E-3"/>
          <c:w val="0.97569729958251905"/>
          <c:h val="0.99631961159152904"/>
        </c:manualLayout>
      </c:layout>
      <c:barChart>
        <c:barDir val="bar"/>
        <c:grouping val="stacked"/>
        <c:varyColors val="0"/>
        <c:ser>
          <c:idx val="0"/>
          <c:order val="0"/>
          <c:tx>
            <c:strRef>
              <c:f>Sheet1!$B$1</c:f>
              <c:strCache>
                <c:ptCount val="1"/>
                <c:pt idx="0">
                  <c:v>CHWs</c:v>
                </c:pt>
              </c:strCache>
            </c:strRef>
          </c:tx>
          <c:spPr>
            <a:solidFill>
              <a:srgbClr val="BDDCA6"/>
            </a:solidFill>
            <a:effectLst/>
          </c:spPr>
          <c:invertIfNegative val="0"/>
          <c:dLbls>
            <c:dLbl>
              <c:idx val="3"/>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754C-5549-8B7B-6FE5FC47BF87}"/>
                </c:ext>
              </c:extLst>
            </c:dLbl>
            <c:dLbl>
              <c:idx val="5"/>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754C-5549-8B7B-6FE5FC47BF87}"/>
                </c:ext>
              </c:extLst>
            </c:dLbl>
            <c:dLbl>
              <c:idx val="8"/>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754C-5549-8B7B-6FE5FC47BF87}"/>
                </c:ext>
              </c:extLst>
            </c:dLbl>
            <c:spPr>
              <a:noFill/>
              <a:ln>
                <a:noFill/>
              </a:ln>
              <a:effectLst/>
            </c:spPr>
            <c:txPr>
              <a:bodyPr wrap="square" lIns="91440" tIns="19050" rIns="182880" bIns="19050" anchor="ctr">
                <a:spAutoFit/>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CHWs’ work is understood by the individuals who supervise them </c:v>
                </c:pt>
                <c:pt idx="1">
                  <c:v>Organization values the work that CHWs do</c:v>
                </c:pt>
                <c:pt idx="2">
                  <c:v>CHWs are valued members of the teams they with </c:v>
                </c:pt>
                <c:pt idx="3">
                  <c:v>CHWs’ work is understood by the teams they work with (among CHWs who work as part of a team)</c:v>
                </c:pt>
                <c:pt idx="4">
                  <c:v>CHWs have opportunities for promotion at organization</c:v>
                </c:pt>
              </c:strCache>
            </c:strRef>
          </c:cat>
          <c:val>
            <c:numRef>
              <c:f>Sheet1!$B$2:$B$6</c:f>
              <c:numCache>
                <c:formatCode>0%</c:formatCode>
                <c:ptCount val="5"/>
                <c:pt idx="0">
                  <c:v>0.8</c:v>
                </c:pt>
                <c:pt idx="1">
                  <c:v>0.69</c:v>
                </c:pt>
                <c:pt idx="2">
                  <c:v>0.78</c:v>
                </c:pt>
                <c:pt idx="3">
                  <c:v>0.71</c:v>
                </c:pt>
                <c:pt idx="4">
                  <c:v>0.34</c:v>
                </c:pt>
              </c:numCache>
            </c:numRef>
          </c:val>
          <c:extLst>
            <c:ext xmlns:c16="http://schemas.microsoft.com/office/drawing/2014/chart" uri="{C3380CC4-5D6E-409C-BE32-E72D297353CC}">
              <c16:uniqueId val="{00000003-B32B-4123-B2E5-DA295AE0CE8B}"/>
            </c:ext>
          </c:extLst>
        </c:ser>
        <c:dLbls>
          <c:dLblPos val="inEnd"/>
          <c:showLegendKey val="0"/>
          <c:showVal val="1"/>
          <c:showCatName val="0"/>
          <c:showSerName val="0"/>
          <c:showPercent val="0"/>
          <c:showBubbleSize val="0"/>
        </c:dLbls>
        <c:gapWidth val="44"/>
        <c:overlap val="100"/>
        <c:axId val="162700288"/>
        <c:axId val="162706176"/>
      </c:barChart>
      <c:catAx>
        <c:axId val="162700288"/>
        <c:scaling>
          <c:orientation val="maxMin"/>
        </c:scaling>
        <c:delete val="0"/>
        <c:axPos val="l"/>
        <c:numFmt formatCode="General" sourceLinked="0"/>
        <c:majorTickMark val="none"/>
        <c:minorTickMark val="none"/>
        <c:tickLblPos val="none"/>
        <c:crossAx val="162706176"/>
        <c:crosses val="autoZero"/>
        <c:auto val="1"/>
        <c:lblAlgn val="ctr"/>
        <c:lblOffset val="100"/>
        <c:noMultiLvlLbl val="0"/>
      </c:catAx>
      <c:valAx>
        <c:axId val="162706176"/>
        <c:scaling>
          <c:orientation val="minMax"/>
          <c:max val="1"/>
        </c:scaling>
        <c:delete val="1"/>
        <c:axPos val="t"/>
        <c:numFmt formatCode="0%" sourceLinked="1"/>
        <c:majorTickMark val="out"/>
        <c:minorTickMark val="none"/>
        <c:tickLblPos val="none"/>
        <c:crossAx val="1627002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41824244002802E-2"/>
          <c:y val="0"/>
          <c:w val="0.95145586005308702"/>
          <c:h val="0.99814283836925399"/>
        </c:manualLayout>
      </c:layout>
      <c:barChart>
        <c:barDir val="bar"/>
        <c:grouping val="stacked"/>
        <c:varyColors val="0"/>
        <c:ser>
          <c:idx val="0"/>
          <c:order val="0"/>
          <c:tx>
            <c:strRef>
              <c:f>Sheet1!$B$1</c:f>
              <c:strCache>
                <c:ptCount val="1"/>
                <c:pt idx="0">
                  <c:v>Series 1</c:v>
                </c:pt>
              </c:strCache>
            </c:strRef>
          </c:tx>
          <c:spPr>
            <a:solidFill>
              <a:schemeClr val="accent1">
                <a:lumMod val="20000"/>
                <a:lumOff val="80000"/>
              </a:schemeClr>
            </a:solidFill>
            <a:effectLst/>
          </c:spPr>
          <c:invertIfNegative val="0"/>
          <c:dLbls>
            <c:dLbl>
              <c:idx val="0"/>
              <c:layout>
                <c:manualLayout>
                  <c:x val="7.607969757383049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E7-4485-9675-ACAD21B7DCA8}"/>
                </c:ext>
              </c:extLst>
            </c:dLbl>
            <c:dLbl>
              <c:idx val="2"/>
              <c:layout>
                <c:manualLayout>
                  <c:x val="8.4360050084010305E-2"/>
                  <c:y val="-5.507728993190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B4-46FF-AD49-1FA307626A3C}"/>
                </c:ext>
              </c:extLst>
            </c:dLbl>
            <c:dLbl>
              <c:idx val="3"/>
              <c:layout>
                <c:manualLayout>
                  <c:x val="6.9348771352732402E-2"/>
                  <c:y val="0"/>
                </c:manualLayout>
              </c:layout>
              <c:spPr>
                <a:noFill/>
                <a:ln>
                  <a:noFill/>
                </a:ln>
                <a:effectLst/>
              </c:spPr>
              <c:txPr>
                <a:bodyPr wrap="square" lIns="91440" tIns="19050" rIns="182880" bIns="19050" anchor="ctr">
                  <a:noAutofit/>
                </a:bodyPr>
                <a:lstStyle/>
                <a:p>
                  <a:pPr>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1E7-4485-9675-ACAD21B7DCA8}"/>
                </c:ext>
              </c:extLst>
            </c:dLbl>
            <c:dLbl>
              <c:idx val="5"/>
              <c:layout>
                <c:manualLayout>
                  <c:x val="4.1609262811639403E-2"/>
                  <c:y val="1.00981816407242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8B4-46FF-AD49-1FA307626A3C}"/>
                </c:ext>
              </c:extLst>
            </c:dLbl>
            <c:dLbl>
              <c:idx val="8"/>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2F6C-6141-ADD8-7CCACD3588CC}"/>
                </c:ext>
              </c:extLst>
            </c:dLbl>
            <c:spPr>
              <a:noFill/>
              <a:ln>
                <a:noFill/>
              </a:ln>
              <a:effectLst/>
            </c:spPr>
            <c:txPr>
              <a:bodyPr wrap="square" lIns="91440" tIns="19050" rIns="182880" bIns="19050" anchor="ctr">
                <a:spAutoFit/>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Sheet1!$A$2:$A$7</c:f>
              <c:strCache>
                <c:ptCount val="6"/>
                <c:pt idx="0">
                  <c:v>No minimum educational requirement</c:v>
                </c:pt>
                <c:pt idx="1">
                  <c:v>High school diploma/GED</c:v>
                </c:pt>
                <c:pt idx="2">
                  <c:v>Some college</c:v>
                </c:pt>
                <c:pt idx="3">
                  <c:v>Associate’s degree</c:v>
                </c:pt>
                <c:pt idx="4">
                  <c:v>Bachelor’s degree</c:v>
                </c:pt>
                <c:pt idx="5">
                  <c:v>Master’s degree</c:v>
                </c:pt>
              </c:strCache>
            </c:strRef>
          </c:cat>
          <c:val>
            <c:numRef>
              <c:f>Sheet1!$B$2:$B$7</c:f>
              <c:numCache>
                <c:formatCode>0%</c:formatCode>
                <c:ptCount val="6"/>
                <c:pt idx="0">
                  <c:v>0.06</c:v>
                </c:pt>
                <c:pt idx="1">
                  <c:v>0.59</c:v>
                </c:pt>
                <c:pt idx="2">
                  <c:v>7.0000000000000007E-2</c:v>
                </c:pt>
                <c:pt idx="3">
                  <c:v>0.05</c:v>
                </c:pt>
                <c:pt idx="4">
                  <c:v>0.21</c:v>
                </c:pt>
                <c:pt idx="5">
                  <c:v>0.02</c:v>
                </c:pt>
              </c:numCache>
            </c:numRef>
          </c:val>
          <c:extLst>
            <c:ext xmlns:c16="http://schemas.microsoft.com/office/drawing/2014/chart" uri="{C3380CC4-5D6E-409C-BE32-E72D297353CC}">
              <c16:uniqueId val="{0000000D-71E7-4485-9675-ACAD21B7DCA8}"/>
            </c:ext>
          </c:extLst>
        </c:ser>
        <c:dLbls>
          <c:dLblPos val="inEnd"/>
          <c:showLegendKey val="0"/>
          <c:showVal val="1"/>
          <c:showCatName val="0"/>
          <c:showSerName val="0"/>
          <c:showPercent val="0"/>
          <c:showBubbleSize val="0"/>
        </c:dLbls>
        <c:gapWidth val="57"/>
        <c:overlap val="100"/>
        <c:axId val="162150272"/>
        <c:axId val="162151808"/>
      </c:barChart>
      <c:catAx>
        <c:axId val="162150272"/>
        <c:scaling>
          <c:orientation val="maxMin"/>
        </c:scaling>
        <c:delete val="0"/>
        <c:axPos val="l"/>
        <c:numFmt formatCode="General" sourceLinked="0"/>
        <c:majorTickMark val="none"/>
        <c:minorTickMark val="none"/>
        <c:tickLblPos val="none"/>
        <c:crossAx val="162151808"/>
        <c:crosses val="autoZero"/>
        <c:auto val="1"/>
        <c:lblAlgn val="ctr"/>
        <c:lblOffset val="100"/>
        <c:noMultiLvlLbl val="0"/>
      </c:catAx>
      <c:valAx>
        <c:axId val="162151808"/>
        <c:scaling>
          <c:orientation val="minMax"/>
          <c:max val="1"/>
        </c:scaling>
        <c:delete val="1"/>
        <c:axPos val="t"/>
        <c:numFmt formatCode="0%" sourceLinked="1"/>
        <c:majorTickMark val="out"/>
        <c:minorTickMark val="none"/>
        <c:tickLblPos val="none"/>
        <c:crossAx val="1621502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09262811639403E-2"/>
          <c:y val="2.0300529961770501E-2"/>
          <c:w val="0.92371635151199405"/>
          <c:h val="0.91968772524055098"/>
        </c:manualLayout>
      </c:layout>
      <c:barChart>
        <c:barDir val="bar"/>
        <c:grouping val="stacked"/>
        <c:varyColors val="0"/>
        <c:ser>
          <c:idx val="0"/>
          <c:order val="0"/>
          <c:tx>
            <c:strRef>
              <c:f>Sheet1!$B$1</c:f>
              <c:strCache>
                <c:ptCount val="1"/>
                <c:pt idx="0">
                  <c:v>Series 1</c:v>
                </c:pt>
              </c:strCache>
            </c:strRef>
          </c:tx>
          <c:spPr>
            <a:solidFill>
              <a:schemeClr val="accent1">
                <a:lumMod val="20000"/>
                <a:lumOff val="80000"/>
              </a:schemeClr>
            </a:solidFill>
            <a:effectLst/>
          </c:spPr>
          <c:invertIfNegative val="0"/>
          <c:dLbls>
            <c:dLbl>
              <c:idx val="3"/>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D2E0-E942-8EB0-5E2943E79E50}"/>
                </c:ext>
              </c:extLst>
            </c:dLbl>
            <c:dLbl>
              <c:idx val="4"/>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D2E0-E942-8EB0-5E2943E79E50}"/>
                </c:ext>
              </c:extLst>
            </c:dLbl>
            <c:dLbl>
              <c:idx val="5"/>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D2E0-E942-8EB0-5E2943E79E50}"/>
                </c:ext>
              </c:extLst>
            </c:dLbl>
            <c:dLbl>
              <c:idx val="8"/>
              <c:layout>
                <c:manualLayout>
                  <c:x val="8.7986112519887902E-2"/>
                  <c:y val="4.0014062570879801E-3"/>
                </c:manualLayout>
              </c:layout>
              <c:spPr>
                <a:noFill/>
                <a:ln>
                  <a:noFill/>
                </a:ln>
                <a:effectLst/>
              </c:spPr>
              <c:txPr>
                <a:bodyPr wrap="square" lIns="91440" tIns="19050" rIns="182880" bIns="19050" anchor="ctr">
                  <a:noAutofit/>
                </a:bodyPr>
                <a:lstStyle/>
                <a:p>
                  <a:pPr>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63783584836216"/>
                      <c:h val="6.2612147742680105E-2"/>
                    </c:manualLayout>
                  </c15:layout>
                </c:ext>
                <c:ext xmlns:c16="http://schemas.microsoft.com/office/drawing/2014/chart" uri="{C3380CC4-5D6E-409C-BE32-E72D297353CC}">
                  <c16:uniqueId val="{00000008-71E7-4485-9675-ACAD21B7DCA8}"/>
                </c:ext>
              </c:extLst>
            </c:dLbl>
            <c:spPr>
              <a:noFill/>
              <a:ln>
                <a:noFill/>
              </a:ln>
              <a:effectLst/>
            </c:spPr>
            <c:txPr>
              <a:bodyPr wrap="square" lIns="91440" tIns="19050" rIns="182880" bIns="19050" anchor="ctr">
                <a:spAutoFit/>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Sheet1!$A$2:$A$11</c:f>
              <c:strCache>
                <c:ptCount val="10"/>
                <c:pt idx="0">
                  <c:v>Prior experience with the population served</c:v>
                </c:pt>
                <c:pt idx="1">
                  <c:v>Knowledge of community services or resources</c:v>
                </c:pt>
                <c:pt idx="2">
                  <c:v>Bilingual or multi-lingual</c:v>
                </c:pt>
                <c:pt idx="3">
                  <c:v>Car/Driver’s License (Net)</c:v>
                </c:pt>
                <c:pt idx="4">
                  <c:v>Prior experience as a CHW</c:v>
                </c:pt>
                <c:pt idx="5">
                  <c:v>Shared background with the population served</c:v>
                </c:pt>
                <c:pt idx="6">
                  <c:v>Social services background</c:v>
                </c:pt>
                <c:pt idx="7">
                  <c:v>Healthcare background</c:v>
                </c:pt>
                <c:pt idx="8">
                  <c:v>Other</c:v>
                </c:pt>
                <c:pt idx="9">
                  <c:v>None of the above</c:v>
                </c:pt>
              </c:strCache>
            </c:strRef>
          </c:cat>
          <c:val>
            <c:numRef>
              <c:f>Sheet1!$B$2:$B$11</c:f>
              <c:numCache>
                <c:formatCode>0%</c:formatCode>
                <c:ptCount val="10"/>
                <c:pt idx="0">
                  <c:v>0.86</c:v>
                </c:pt>
                <c:pt idx="1">
                  <c:v>0.81</c:v>
                </c:pt>
                <c:pt idx="2">
                  <c:v>0.79</c:v>
                </c:pt>
                <c:pt idx="3">
                  <c:v>0.7</c:v>
                </c:pt>
                <c:pt idx="4">
                  <c:v>0.64</c:v>
                </c:pt>
                <c:pt idx="5">
                  <c:v>0.59</c:v>
                </c:pt>
                <c:pt idx="6">
                  <c:v>0.55000000000000004</c:v>
                </c:pt>
                <c:pt idx="7">
                  <c:v>0.48</c:v>
                </c:pt>
                <c:pt idx="8">
                  <c:v>0.08</c:v>
                </c:pt>
                <c:pt idx="9">
                  <c:v>0.01</c:v>
                </c:pt>
              </c:numCache>
            </c:numRef>
          </c:val>
          <c:extLst>
            <c:ext xmlns:c16="http://schemas.microsoft.com/office/drawing/2014/chart" uri="{C3380CC4-5D6E-409C-BE32-E72D297353CC}">
              <c16:uniqueId val="{0000000D-71E7-4485-9675-ACAD21B7DCA8}"/>
            </c:ext>
          </c:extLst>
        </c:ser>
        <c:dLbls>
          <c:dLblPos val="inEnd"/>
          <c:showLegendKey val="0"/>
          <c:showVal val="1"/>
          <c:showCatName val="0"/>
          <c:showSerName val="0"/>
          <c:showPercent val="0"/>
          <c:showBubbleSize val="0"/>
        </c:dLbls>
        <c:gapWidth val="57"/>
        <c:overlap val="100"/>
        <c:axId val="163516800"/>
        <c:axId val="163518336"/>
      </c:barChart>
      <c:catAx>
        <c:axId val="163516800"/>
        <c:scaling>
          <c:orientation val="maxMin"/>
        </c:scaling>
        <c:delete val="0"/>
        <c:axPos val="l"/>
        <c:numFmt formatCode="General" sourceLinked="0"/>
        <c:majorTickMark val="none"/>
        <c:minorTickMark val="none"/>
        <c:tickLblPos val="none"/>
        <c:crossAx val="163518336"/>
        <c:crosses val="autoZero"/>
        <c:auto val="1"/>
        <c:lblAlgn val="ctr"/>
        <c:lblOffset val="100"/>
        <c:noMultiLvlLbl val="0"/>
      </c:catAx>
      <c:valAx>
        <c:axId val="163518336"/>
        <c:scaling>
          <c:orientation val="minMax"/>
          <c:max val="1"/>
        </c:scaling>
        <c:delete val="1"/>
        <c:axPos val="t"/>
        <c:numFmt formatCode="0%" sourceLinked="1"/>
        <c:majorTickMark val="out"/>
        <c:minorTickMark val="none"/>
        <c:tickLblPos val="none"/>
        <c:crossAx val="16351680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609262811639403E-2"/>
          <c:y val="4.3070232180671297E-2"/>
          <c:w val="0.92371635151199405"/>
          <c:h val="0.93841725902246698"/>
        </c:manualLayout>
      </c:layout>
      <c:barChart>
        <c:barDir val="bar"/>
        <c:grouping val="stacked"/>
        <c:varyColors val="0"/>
        <c:ser>
          <c:idx val="0"/>
          <c:order val="0"/>
          <c:tx>
            <c:strRef>
              <c:f>Sheet1!$B$1</c:f>
              <c:strCache>
                <c:ptCount val="1"/>
                <c:pt idx="0">
                  <c:v>Series 1</c:v>
                </c:pt>
              </c:strCache>
            </c:strRef>
          </c:tx>
          <c:spPr>
            <a:solidFill>
              <a:schemeClr val="accent1">
                <a:lumMod val="20000"/>
                <a:lumOff val="80000"/>
              </a:schemeClr>
            </a:solidFill>
            <a:effectLst/>
          </c:spPr>
          <c:invertIfNegative val="0"/>
          <c:dLbls>
            <c:dLbl>
              <c:idx val="0"/>
              <c:layout>
                <c:manualLayout>
                  <c:x val="7.607969757383049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1E7-4485-9675-ACAD21B7DCA8}"/>
                </c:ext>
              </c:extLst>
            </c:dLbl>
            <c:dLbl>
              <c:idx val="1"/>
              <c:layout>
                <c:manualLayout>
                  <c:x val="0.107300842068821"/>
                  <c:y val="-4.887041988926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E7-4485-9675-ACAD21B7DCA8}"/>
                </c:ext>
              </c:extLst>
            </c:dLbl>
            <c:dLbl>
              <c:idx val="2"/>
              <c:layout>
                <c:manualLayout>
                  <c:x val="7.628364848800570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E7-4485-9675-ACAD21B7DCA8}"/>
                </c:ext>
              </c:extLst>
            </c:dLbl>
            <c:dLbl>
              <c:idx val="3"/>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6F4D-D446-A11E-090E31A0E146}"/>
                </c:ext>
              </c:extLst>
            </c:dLbl>
            <c:dLbl>
              <c:idx val="4"/>
              <c:layout>
                <c:manualLayout>
                  <c:x val="0.116877525155311"/>
                  <c:y val="7.3313325963007703E-3"/>
                </c:manualLayout>
              </c:layout>
              <c:spPr>
                <a:noFill/>
                <a:ln>
                  <a:noFill/>
                </a:ln>
                <a:effectLst/>
              </c:spPr>
              <c:txPr>
                <a:bodyPr wrap="square" lIns="91440" tIns="19050" rIns="182880" bIns="19050" anchor="ctr">
                  <a:noAutofit/>
                </a:bodyPr>
                <a:lstStyle/>
                <a:p>
                  <a:pPr>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8740113022115701"/>
                      <c:h val="0.12121249435777499"/>
                    </c:manualLayout>
                  </c15:layout>
                </c:ext>
                <c:ext xmlns:c16="http://schemas.microsoft.com/office/drawing/2014/chart" uri="{C3380CC4-5D6E-409C-BE32-E72D297353CC}">
                  <c16:uniqueId val="{00000004-71E7-4485-9675-ACAD21B7DCA8}"/>
                </c:ext>
              </c:extLst>
            </c:dLbl>
            <c:dLbl>
              <c:idx val="8"/>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F4D-D446-A11E-090E31A0E146}"/>
                </c:ext>
              </c:extLst>
            </c:dLbl>
            <c:spPr>
              <a:noFill/>
              <a:ln>
                <a:noFill/>
              </a:ln>
              <a:effectLst/>
            </c:spPr>
            <c:txPr>
              <a:bodyPr wrap="square" lIns="91440" tIns="19050" rIns="182880" bIns="19050" anchor="ctr">
                <a:spAutoFit/>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CHW Core Competency Training</c:v>
                </c:pt>
                <c:pt idx="1">
                  <c:v>Licensed health care professional</c:v>
                </c:pt>
                <c:pt idx="2">
                  <c:v>Certified by the Massachusetts CHW Board of Certification</c:v>
                </c:pt>
                <c:pt idx="3">
                  <c:v>None of the above</c:v>
                </c:pt>
                <c:pt idx="4">
                  <c:v>Don’t Know</c:v>
                </c:pt>
              </c:strCache>
            </c:strRef>
          </c:cat>
          <c:val>
            <c:numRef>
              <c:f>Sheet1!$B$2:$B$6</c:f>
              <c:numCache>
                <c:formatCode>0%</c:formatCode>
                <c:ptCount val="5"/>
                <c:pt idx="0">
                  <c:v>0.24</c:v>
                </c:pt>
                <c:pt idx="1">
                  <c:v>0.09</c:v>
                </c:pt>
                <c:pt idx="2">
                  <c:v>0.05</c:v>
                </c:pt>
                <c:pt idx="3">
                  <c:v>0.54</c:v>
                </c:pt>
                <c:pt idx="4">
                  <c:v>0.13</c:v>
                </c:pt>
              </c:numCache>
            </c:numRef>
          </c:val>
          <c:extLst>
            <c:ext xmlns:c16="http://schemas.microsoft.com/office/drawing/2014/chart" uri="{C3380CC4-5D6E-409C-BE32-E72D297353CC}">
              <c16:uniqueId val="{0000000D-71E7-4485-9675-ACAD21B7DCA8}"/>
            </c:ext>
          </c:extLst>
        </c:ser>
        <c:dLbls>
          <c:dLblPos val="inEnd"/>
          <c:showLegendKey val="0"/>
          <c:showVal val="1"/>
          <c:showCatName val="0"/>
          <c:showSerName val="0"/>
          <c:showPercent val="0"/>
          <c:showBubbleSize val="0"/>
        </c:dLbls>
        <c:gapWidth val="57"/>
        <c:overlap val="100"/>
        <c:axId val="162286208"/>
        <c:axId val="162296192"/>
      </c:barChart>
      <c:catAx>
        <c:axId val="162286208"/>
        <c:scaling>
          <c:orientation val="maxMin"/>
        </c:scaling>
        <c:delete val="0"/>
        <c:axPos val="l"/>
        <c:numFmt formatCode="General" sourceLinked="0"/>
        <c:majorTickMark val="none"/>
        <c:minorTickMark val="none"/>
        <c:tickLblPos val="none"/>
        <c:crossAx val="162296192"/>
        <c:crosses val="autoZero"/>
        <c:auto val="1"/>
        <c:lblAlgn val="ctr"/>
        <c:lblOffset val="100"/>
        <c:noMultiLvlLbl val="0"/>
      </c:catAx>
      <c:valAx>
        <c:axId val="162296192"/>
        <c:scaling>
          <c:orientation val="minMax"/>
          <c:max val="1"/>
        </c:scaling>
        <c:delete val="1"/>
        <c:axPos val="t"/>
        <c:numFmt formatCode="0%" sourceLinked="1"/>
        <c:majorTickMark val="out"/>
        <c:minorTickMark val="none"/>
        <c:tickLblPos val="none"/>
        <c:crossAx val="16228620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427644071633E-2"/>
          <c:y val="3.6803884084715302E-3"/>
          <c:w val="0.97569729958251905"/>
          <c:h val="0.99631961159152904"/>
        </c:manualLayout>
      </c:layout>
      <c:barChart>
        <c:barDir val="bar"/>
        <c:grouping val="stacked"/>
        <c:varyColors val="0"/>
        <c:ser>
          <c:idx val="0"/>
          <c:order val="0"/>
          <c:tx>
            <c:strRef>
              <c:f>Sheet1!$B$1</c:f>
              <c:strCache>
                <c:ptCount val="1"/>
                <c:pt idx="0">
                  <c:v>Employers</c:v>
                </c:pt>
              </c:strCache>
            </c:strRef>
          </c:tx>
          <c:spPr>
            <a:solidFill>
              <a:schemeClr val="accent1">
                <a:lumMod val="20000"/>
                <a:lumOff val="80000"/>
              </a:schemeClr>
            </a:solidFill>
            <a:effectLst/>
          </c:spPr>
          <c:invertIfNegative val="0"/>
          <c:dLbls>
            <c:dLbl>
              <c:idx val="3"/>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AD1E-EC43-8599-6F3A1604B5B2}"/>
                </c:ext>
              </c:extLst>
            </c:dLbl>
            <c:dLbl>
              <c:idx val="5"/>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AD1E-EC43-8599-6F3A1604B5B2}"/>
                </c:ext>
              </c:extLst>
            </c:dLbl>
            <c:dLbl>
              <c:idx val="8"/>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AD1E-EC43-8599-6F3A1604B5B2}"/>
                </c:ext>
              </c:extLst>
            </c:dLbl>
            <c:spPr>
              <a:noFill/>
              <a:ln>
                <a:noFill/>
              </a:ln>
              <a:effectLst/>
            </c:spPr>
            <c:txPr>
              <a:bodyPr wrap="square" lIns="91440" tIns="19050" rIns="182880" bIns="19050" anchor="ctr">
                <a:spAutoFit/>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Motivational Interviewing</c:v>
                </c:pt>
                <c:pt idx="1">
                  <c:v>CHW core competency training</c:v>
                </c:pt>
                <c:pt idx="2">
                  <c:v>Patient navigation/Navigator training</c:v>
                </c:pt>
                <c:pt idx="3">
                  <c:v>Chronic disease self-management</c:v>
                </c:pt>
                <c:pt idx="4">
                  <c:v>Medical interpreting training</c:v>
                </c:pt>
                <c:pt idx="5">
                  <c:v>Other CHW-specific training</c:v>
                </c:pt>
                <c:pt idx="6">
                  <c:v>None of the above</c:v>
                </c:pt>
                <c:pt idx="7">
                  <c:v>Organization provides ongoing training</c:v>
                </c:pt>
              </c:strCache>
            </c:strRef>
          </c:cat>
          <c:val>
            <c:numRef>
              <c:f>Sheet1!$B$2:$B$9</c:f>
              <c:numCache>
                <c:formatCode>0%</c:formatCode>
                <c:ptCount val="8"/>
                <c:pt idx="0">
                  <c:v>0.56000000000000005</c:v>
                </c:pt>
                <c:pt idx="1">
                  <c:v>0.54</c:v>
                </c:pt>
                <c:pt idx="2">
                  <c:v>0.33</c:v>
                </c:pt>
                <c:pt idx="3">
                  <c:v>0.28999999999999998</c:v>
                </c:pt>
                <c:pt idx="4">
                  <c:v>0.16</c:v>
                </c:pt>
                <c:pt idx="5">
                  <c:v>0.2</c:v>
                </c:pt>
                <c:pt idx="6">
                  <c:v>0.12</c:v>
                </c:pt>
                <c:pt idx="7">
                  <c:v>0.83</c:v>
                </c:pt>
              </c:numCache>
            </c:numRef>
          </c:val>
          <c:extLst>
            <c:ext xmlns:c16="http://schemas.microsoft.com/office/drawing/2014/chart" uri="{C3380CC4-5D6E-409C-BE32-E72D297353CC}">
              <c16:uniqueId val="{0000000D-EC74-4339-AFF2-ECCA9E7B88C0}"/>
            </c:ext>
          </c:extLst>
        </c:ser>
        <c:dLbls>
          <c:dLblPos val="inEnd"/>
          <c:showLegendKey val="0"/>
          <c:showVal val="1"/>
          <c:showCatName val="0"/>
          <c:showSerName val="0"/>
          <c:showPercent val="0"/>
          <c:showBubbleSize val="0"/>
        </c:dLbls>
        <c:gapWidth val="60"/>
        <c:overlap val="100"/>
        <c:axId val="164082816"/>
        <c:axId val="164084352"/>
      </c:barChart>
      <c:catAx>
        <c:axId val="164082816"/>
        <c:scaling>
          <c:orientation val="maxMin"/>
        </c:scaling>
        <c:delete val="0"/>
        <c:axPos val="l"/>
        <c:numFmt formatCode="General" sourceLinked="0"/>
        <c:majorTickMark val="none"/>
        <c:minorTickMark val="none"/>
        <c:tickLblPos val="none"/>
        <c:crossAx val="164084352"/>
        <c:crosses val="autoZero"/>
        <c:auto val="1"/>
        <c:lblAlgn val="ctr"/>
        <c:lblOffset val="100"/>
        <c:noMultiLvlLbl val="0"/>
      </c:catAx>
      <c:valAx>
        <c:axId val="164084352"/>
        <c:scaling>
          <c:orientation val="minMax"/>
          <c:max val="1"/>
        </c:scaling>
        <c:delete val="1"/>
        <c:axPos val="t"/>
        <c:numFmt formatCode="0%" sourceLinked="1"/>
        <c:majorTickMark val="out"/>
        <c:minorTickMark val="none"/>
        <c:tickLblPos val="none"/>
        <c:crossAx val="1640828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427644071633E-2"/>
          <c:y val="3.6803884084715302E-3"/>
          <c:w val="0.97569729958251905"/>
          <c:h val="0.99631961159152904"/>
        </c:manualLayout>
      </c:layout>
      <c:barChart>
        <c:barDir val="bar"/>
        <c:grouping val="stacked"/>
        <c:varyColors val="0"/>
        <c:ser>
          <c:idx val="0"/>
          <c:order val="0"/>
          <c:tx>
            <c:strRef>
              <c:f>Sheet1!$B$1</c:f>
              <c:strCache>
                <c:ptCount val="1"/>
                <c:pt idx="0">
                  <c:v>CHWs</c:v>
                </c:pt>
              </c:strCache>
            </c:strRef>
          </c:tx>
          <c:spPr>
            <a:solidFill>
              <a:srgbClr val="BDDCA6"/>
            </a:solidFill>
            <a:effectLst/>
          </c:spPr>
          <c:invertIfNegative val="0"/>
          <c:dLbls>
            <c:dLbl>
              <c:idx val="3"/>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5587-4548-9F65-7D0431461BF6}"/>
                </c:ext>
              </c:extLst>
            </c:dLbl>
            <c:dLbl>
              <c:idx val="5"/>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5587-4548-9F65-7D0431461BF6}"/>
                </c:ext>
              </c:extLst>
            </c:dLbl>
            <c:dLbl>
              <c:idx val="8"/>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5587-4548-9F65-7D0431461BF6}"/>
                </c:ext>
              </c:extLst>
            </c:dLbl>
            <c:spPr>
              <a:noFill/>
              <a:ln>
                <a:noFill/>
              </a:ln>
              <a:effectLst/>
            </c:spPr>
            <c:txPr>
              <a:bodyPr wrap="square" lIns="91440" tIns="19050" rIns="182880" bIns="19050" anchor="ctr">
                <a:spAutoFit/>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Sheet1!$A$2:$A$9</c:f>
              <c:strCache>
                <c:ptCount val="8"/>
                <c:pt idx="0">
                  <c:v>Motivational Interviewing</c:v>
                </c:pt>
                <c:pt idx="1">
                  <c:v>CHW core competency training</c:v>
                </c:pt>
                <c:pt idx="2">
                  <c:v>Patient navigation/Navigator training</c:v>
                </c:pt>
                <c:pt idx="3">
                  <c:v>Chronic disease self-management</c:v>
                </c:pt>
                <c:pt idx="4">
                  <c:v>Medical interpreting training</c:v>
                </c:pt>
                <c:pt idx="5">
                  <c:v>Other CHW-specific training</c:v>
                </c:pt>
                <c:pt idx="6">
                  <c:v>None of the above</c:v>
                </c:pt>
                <c:pt idx="7">
                  <c:v>Organization provides ongoing training</c:v>
                </c:pt>
              </c:strCache>
            </c:strRef>
          </c:cat>
          <c:val>
            <c:numRef>
              <c:f>Sheet1!$B$2:$B$9</c:f>
              <c:numCache>
                <c:formatCode>0%</c:formatCode>
                <c:ptCount val="8"/>
                <c:pt idx="0">
                  <c:v>0.42</c:v>
                </c:pt>
                <c:pt idx="1">
                  <c:v>0.42</c:v>
                </c:pt>
                <c:pt idx="2">
                  <c:v>0.32</c:v>
                </c:pt>
                <c:pt idx="3">
                  <c:v>0.21</c:v>
                </c:pt>
                <c:pt idx="4">
                  <c:v>0.18</c:v>
                </c:pt>
                <c:pt idx="5">
                  <c:v>0.25</c:v>
                </c:pt>
                <c:pt idx="6">
                  <c:v>0.23</c:v>
                </c:pt>
              </c:numCache>
            </c:numRef>
          </c:val>
          <c:extLst>
            <c:ext xmlns:c16="http://schemas.microsoft.com/office/drawing/2014/chart" uri="{C3380CC4-5D6E-409C-BE32-E72D297353CC}">
              <c16:uniqueId val="{00000003-4F5A-41E7-8D66-48505C22C745}"/>
            </c:ext>
          </c:extLst>
        </c:ser>
        <c:dLbls>
          <c:dLblPos val="inEnd"/>
          <c:showLegendKey val="0"/>
          <c:showVal val="1"/>
          <c:showCatName val="0"/>
          <c:showSerName val="0"/>
          <c:showPercent val="0"/>
          <c:showBubbleSize val="0"/>
        </c:dLbls>
        <c:gapWidth val="60"/>
        <c:overlap val="100"/>
        <c:axId val="164157696"/>
        <c:axId val="164163584"/>
      </c:barChart>
      <c:catAx>
        <c:axId val="164157696"/>
        <c:scaling>
          <c:orientation val="maxMin"/>
        </c:scaling>
        <c:delete val="0"/>
        <c:axPos val="l"/>
        <c:numFmt formatCode="General" sourceLinked="0"/>
        <c:majorTickMark val="none"/>
        <c:minorTickMark val="none"/>
        <c:tickLblPos val="none"/>
        <c:crossAx val="164163584"/>
        <c:crosses val="autoZero"/>
        <c:auto val="1"/>
        <c:lblAlgn val="ctr"/>
        <c:lblOffset val="100"/>
        <c:noMultiLvlLbl val="0"/>
      </c:catAx>
      <c:valAx>
        <c:axId val="164163584"/>
        <c:scaling>
          <c:orientation val="minMax"/>
          <c:max val="1"/>
        </c:scaling>
        <c:delete val="1"/>
        <c:axPos val="t"/>
        <c:numFmt formatCode="0%" sourceLinked="1"/>
        <c:majorTickMark val="out"/>
        <c:minorTickMark val="none"/>
        <c:tickLblPos val="none"/>
        <c:crossAx val="1641576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2692783897229E-2"/>
          <c:y val="3.6070114263102401E-2"/>
          <c:w val="0.98173072161027697"/>
          <c:h val="0.96392988573689797"/>
        </c:manualLayout>
      </c:layout>
      <c:barChart>
        <c:barDir val="bar"/>
        <c:grouping val="stacked"/>
        <c:varyColors val="0"/>
        <c:ser>
          <c:idx val="0"/>
          <c:order val="0"/>
          <c:tx>
            <c:strRef>
              <c:f>Sheet1!$B$1</c:f>
              <c:strCache>
                <c:ptCount val="1"/>
                <c:pt idx="0">
                  <c:v>Series 1</c:v>
                </c:pt>
              </c:strCache>
            </c:strRef>
          </c:tx>
          <c:spPr>
            <a:solidFill>
              <a:srgbClr val="BDDCA6"/>
            </a:solidFill>
            <a:effectLst/>
          </c:spPr>
          <c:invertIfNegative val="0"/>
          <c:dLbls>
            <c:dLbl>
              <c:idx val="0"/>
              <c:layout>
                <c:manualLayout>
                  <c:x val="0.21569256654803201"/>
                  <c:y val="3.1081613241697899E-3"/>
                </c:manualLayout>
              </c:layout>
              <c:spPr>
                <a:noFill/>
                <a:ln>
                  <a:noFill/>
                </a:ln>
                <a:effectLst/>
              </c:spPr>
              <c:txPr>
                <a:bodyPr wrap="square" lIns="91440" tIns="19050" rIns="182880" bIns="19050" anchor="ctr" anchorCtr="0">
                  <a:noAutofit/>
                </a:bodyPr>
                <a:lstStyle/>
                <a:p>
                  <a:pPr algn="l">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8033521155506299"/>
                      <c:h val="5.9067062300596301E-2"/>
                    </c:manualLayout>
                  </c15:layout>
                </c:ext>
                <c:ext xmlns:c16="http://schemas.microsoft.com/office/drawing/2014/chart" uri="{C3380CC4-5D6E-409C-BE32-E72D297353CC}">
                  <c16:uniqueId val="{00000000-71E7-4485-9675-ACAD21B7DCA8}"/>
                </c:ext>
              </c:extLst>
            </c:dLbl>
            <c:dLbl>
              <c:idx val="1"/>
              <c:layout>
                <c:manualLayout>
                  <c:x val="0.149563276975376"/>
                  <c:y val="1.911361942419339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1E7-4485-9675-ACAD21B7DCA8}"/>
                </c:ext>
              </c:extLst>
            </c:dLbl>
            <c:dLbl>
              <c:idx val="2"/>
              <c:layout>
                <c:manualLayout>
                  <c:x val="0.115457750768788"/>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1E7-4485-9675-ACAD21B7DCA8}"/>
                </c:ext>
              </c:extLst>
            </c:dLbl>
            <c:dLbl>
              <c:idx val="3"/>
              <c:layout>
                <c:manualLayout>
                  <c:x val="5.5703616059485303E-2"/>
                  <c:y val="9.32516742814124E-3"/>
                </c:manualLayout>
              </c:layout>
              <c:spPr>
                <a:noFill/>
                <a:ln>
                  <a:noFill/>
                </a:ln>
                <a:effectLst/>
              </c:spPr>
              <c:txPr>
                <a:bodyPr wrap="square" lIns="91440" tIns="19050" rIns="182880" bIns="19050" anchor="ctr" anchorCtr="0">
                  <a:noAutofit/>
                </a:bodyPr>
                <a:lstStyle/>
                <a:p>
                  <a:pPr algn="l">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379386999175299"/>
                      <c:h val="0.10909628451966399"/>
                    </c:manualLayout>
                  </c15:layout>
                </c:ext>
                <c:ext xmlns:c16="http://schemas.microsoft.com/office/drawing/2014/chart" uri="{C3380CC4-5D6E-409C-BE32-E72D297353CC}">
                  <c16:uniqueId val="{00000003-71E7-4485-9675-ACAD21B7DCA8}"/>
                </c:ext>
              </c:extLst>
            </c:dLbl>
            <c:dLbl>
              <c:idx val="4"/>
              <c:layout>
                <c:manualLayout>
                  <c:x val="5.351517377774810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1E7-4485-9675-ACAD21B7DCA8}"/>
                </c:ext>
              </c:extLst>
            </c:dLbl>
            <c:dLbl>
              <c:idx val="5"/>
              <c:layout>
                <c:manualLayout>
                  <c:x val="4.6534933719780902E-2"/>
                  <c:y val="-1.6418474059374799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3267538150438299"/>
                      <c:h val="5.7635250603743603E-2"/>
                    </c:manualLayout>
                  </c15:layout>
                </c:ext>
                <c:ext xmlns:c16="http://schemas.microsoft.com/office/drawing/2014/chart" uri="{C3380CC4-5D6E-409C-BE32-E72D297353CC}">
                  <c16:uniqueId val="{00000005-71E7-4485-9675-ACAD21B7DCA8}"/>
                </c:ext>
              </c:extLst>
            </c:dLbl>
            <c:dLbl>
              <c:idx val="6"/>
              <c:layout>
                <c:manualLayout>
                  <c:x val="2.559421354587949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1E7-4485-9675-ACAD21B7DCA8}"/>
                </c:ext>
              </c:extLst>
            </c:dLbl>
            <c:dLbl>
              <c:idx val="7"/>
              <c:layout>
                <c:manualLayout>
                  <c:x val="1.62872268019233E-2"/>
                  <c:y val="4.17094915198581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E7-4485-9675-ACAD21B7DCA8}"/>
                </c:ext>
              </c:extLst>
            </c:dLbl>
            <c:dLbl>
              <c:idx val="8"/>
              <c:layout>
                <c:manualLayout>
                  <c:x val="0.115485964862461"/>
                  <c:y val="-1.64184740670202E-7"/>
                </c:manualLayout>
              </c:layout>
              <c:spPr>
                <a:noFill/>
                <a:ln>
                  <a:noFill/>
                </a:ln>
                <a:effectLst/>
              </c:spPr>
              <c:txPr>
                <a:bodyPr wrap="square" lIns="91440" tIns="19050" rIns="182880" bIns="19050" anchor="ctr" anchorCtr="0">
                  <a:noAutofit/>
                </a:bodyPr>
                <a:lstStyle/>
                <a:p>
                  <a:pPr algn="l">
                    <a:defRPr sz="1100"/>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16388083026383"/>
                      <c:h val="5.4238757449882602E-2"/>
                    </c:manualLayout>
                  </c15:layout>
                </c:ext>
                <c:ext xmlns:c16="http://schemas.microsoft.com/office/drawing/2014/chart" uri="{C3380CC4-5D6E-409C-BE32-E72D297353CC}">
                  <c16:uniqueId val="{00000008-71E7-4485-9675-ACAD21B7DCA8}"/>
                </c:ext>
              </c:extLst>
            </c:dLbl>
            <c:spPr>
              <a:noFill/>
              <a:ln>
                <a:noFill/>
              </a:ln>
              <a:effectLst/>
            </c:spPr>
            <c:txPr>
              <a:bodyPr wrap="square" lIns="91440" tIns="19050" rIns="182880" bIns="19050" anchor="ctr" anchorCtr="0">
                <a:spAutoFit/>
              </a:bodyPr>
              <a:lstStyle/>
              <a:p>
                <a:pPr algn="l">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At the organization where the CHW is employed</c:v>
                </c:pt>
                <c:pt idx="1">
                  <c:v>Community-Based CHW Training Programs (Net)</c:v>
                </c:pt>
                <c:pt idx="2">
                  <c:v>DPH Patient Navigator Program</c:v>
                </c:pt>
                <c:pt idx="3">
                  <c:v>Community College (Net)</c:v>
                </c:pt>
                <c:pt idx="4">
                  <c:v>Other</c:v>
                </c:pt>
              </c:strCache>
            </c:strRef>
          </c:cat>
          <c:val>
            <c:numRef>
              <c:f>Sheet1!$B$2:$B$6</c:f>
              <c:numCache>
                <c:formatCode>0%</c:formatCode>
                <c:ptCount val="5"/>
                <c:pt idx="0">
                  <c:v>0.51</c:v>
                </c:pt>
                <c:pt idx="1">
                  <c:v>0.5</c:v>
                </c:pt>
                <c:pt idx="2">
                  <c:v>0.12</c:v>
                </c:pt>
                <c:pt idx="3">
                  <c:v>0.05</c:v>
                </c:pt>
                <c:pt idx="4">
                  <c:v>0.17</c:v>
                </c:pt>
              </c:numCache>
            </c:numRef>
          </c:val>
          <c:extLst>
            <c:ext xmlns:c16="http://schemas.microsoft.com/office/drawing/2014/chart" uri="{C3380CC4-5D6E-409C-BE32-E72D297353CC}">
              <c16:uniqueId val="{0000000D-71E7-4485-9675-ACAD21B7DCA8}"/>
            </c:ext>
          </c:extLst>
        </c:ser>
        <c:dLbls>
          <c:dLblPos val="inEnd"/>
          <c:showLegendKey val="0"/>
          <c:showVal val="1"/>
          <c:showCatName val="0"/>
          <c:showSerName val="0"/>
          <c:showPercent val="0"/>
          <c:showBubbleSize val="0"/>
        </c:dLbls>
        <c:gapWidth val="45"/>
        <c:overlap val="100"/>
        <c:axId val="106535936"/>
        <c:axId val="106541824"/>
      </c:barChart>
      <c:catAx>
        <c:axId val="106535936"/>
        <c:scaling>
          <c:orientation val="maxMin"/>
        </c:scaling>
        <c:delete val="0"/>
        <c:axPos val="l"/>
        <c:numFmt formatCode="General" sourceLinked="0"/>
        <c:majorTickMark val="none"/>
        <c:minorTickMark val="none"/>
        <c:tickLblPos val="none"/>
        <c:crossAx val="106541824"/>
        <c:crosses val="autoZero"/>
        <c:auto val="1"/>
        <c:lblAlgn val="ctr"/>
        <c:lblOffset val="100"/>
        <c:noMultiLvlLbl val="0"/>
      </c:catAx>
      <c:valAx>
        <c:axId val="106541824"/>
        <c:scaling>
          <c:orientation val="minMax"/>
          <c:max val="1"/>
        </c:scaling>
        <c:delete val="1"/>
        <c:axPos val="t"/>
        <c:numFmt formatCode="0%" sourceLinked="1"/>
        <c:majorTickMark val="out"/>
        <c:minorTickMark val="none"/>
        <c:tickLblPos val="none"/>
        <c:crossAx val="1065359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427644071633E-2"/>
          <c:y val="3.6803884084715302E-3"/>
          <c:w val="0.97569729958251905"/>
          <c:h val="0.99631961159152904"/>
        </c:manualLayout>
      </c:layout>
      <c:barChart>
        <c:barDir val="bar"/>
        <c:grouping val="stacked"/>
        <c:varyColors val="0"/>
        <c:ser>
          <c:idx val="0"/>
          <c:order val="0"/>
          <c:tx>
            <c:strRef>
              <c:f>Sheet1!$B$1</c:f>
              <c:strCache>
                <c:ptCount val="1"/>
                <c:pt idx="0">
                  <c:v>Employers</c:v>
                </c:pt>
              </c:strCache>
            </c:strRef>
          </c:tx>
          <c:spPr>
            <a:solidFill>
              <a:schemeClr val="accent1">
                <a:lumMod val="20000"/>
                <a:lumOff val="80000"/>
              </a:schemeClr>
            </a:solidFill>
            <a:effectLst/>
          </c:spPr>
          <c:invertIfNegative val="0"/>
          <c:dLbls>
            <c:dLbl>
              <c:idx val="3"/>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805B-4A4F-9D31-923AB5E5A8EB}"/>
                </c:ext>
              </c:extLst>
            </c:dLbl>
            <c:dLbl>
              <c:idx val="5"/>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805B-4A4F-9D31-923AB5E5A8EB}"/>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805B-4A4F-9D31-923AB5E5A8EB}"/>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Sheet1!$A$2:$A$17</c:f>
              <c:strCache>
                <c:ptCount val="16"/>
                <c:pt idx="0">
                  <c:v>Mental/behavioral health</c:v>
                </c:pt>
                <c:pt idx="1">
                  <c:v>Substance use</c:v>
                </c:pt>
                <c:pt idx="2">
                  <c:v>Diabetes</c:v>
                </c:pt>
                <c:pt idx="3">
                  <c:v>Hypertension</c:v>
                </c:pt>
                <c:pt idx="4">
                  <c:v>Maternal and infant health</c:v>
                </c:pt>
                <c:pt idx="5">
                  <c:v>Tobacco cessation</c:v>
                </c:pt>
                <c:pt idx="6">
                  <c:v>Asthma</c:v>
                </c:pt>
                <c:pt idx="7">
                  <c:v>HIV/AIDS</c:v>
                </c:pt>
                <c:pt idx="8">
                  <c:v>Sexual health</c:v>
                </c:pt>
                <c:pt idx="9">
                  <c:v>Obesity</c:v>
                </c:pt>
                <c:pt idx="10">
                  <c:v>Falls prevention</c:v>
                </c:pt>
                <c:pt idx="11">
                  <c:v>Cancer</c:v>
                </c:pt>
                <c:pt idx="12">
                  <c:v>Heart disease</c:v>
                </c:pt>
                <c:pt idx="13">
                  <c:v>Oral health</c:v>
                </c:pt>
                <c:pt idx="14">
                  <c:v>Other health issue/chronic disease</c:v>
                </c:pt>
                <c:pt idx="15">
                  <c:v>None of the above</c:v>
                </c:pt>
              </c:strCache>
            </c:strRef>
          </c:cat>
          <c:val>
            <c:numRef>
              <c:f>Sheet1!$B$2:$B$17</c:f>
              <c:numCache>
                <c:formatCode>0%</c:formatCode>
                <c:ptCount val="16"/>
                <c:pt idx="0">
                  <c:v>0.41</c:v>
                </c:pt>
                <c:pt idx="1">
                  <c:v>0.41</c:v>
                </c:pt>
                <c:pt idx="2">
                  <c:v>0.36</c:v>
                </c:pt>
                <c:pt idx="3">
                  <c:v>0.28999999999999998</c:v>
                </c:pt>
                <c:pt idx="4">
                  <c:v>0.28999999999999998</c:v>
                </c:pt>
                <c:pt idx="5">
                  <c:v>0.26</c:v>
                </c:pt>
                <c:pt idx="6">
                  <c:v>0.26</c:v>
                </c:pt>
                <c:pt idx="7">
                  <c:v>0.24</c:v>
                </c:pt>
                <c:pt idx="8">
                  <c:v>0.23</c:v>
                </c:pt>
                <c:pt idx="9">
                  <c:v>0.21</c:v>
                </c:pt>
                <c:pt idx="10">
                  <c:v>0.19</c:v>
                </c:pt>
                <c:pt idx="11">
                  <c:v>0.19</c:v>
                </c:pt>
                <c:pt idx="12">
                  <c:v>0.16</c:v>
                </c:pt>
                <c:pt idx="13">
                  <c:v>0.05</c:v>
                </c:pt>
                <c:pt idx="14">
                  <c:v>0.13</c:v>
                </c:pt>
                <c:pt idx="15">
                  <c:v>0.19</c:v>
                </c:pt>
              </c:numCache>
            </c:numRef>
          </c:val>
          <c:extLst>
            <c:ext xmlns:c16="http://schemas.microsoft.com/office/drawing/2014/chart" uri="{C3380CC4-5D6E-409C-BE32-E72D297353CC}">
              <c16:uniqueId val="{0000000D-EC74-4339-AFF2-ECCA9E7B88C0}"/>
            </c:ext>
          </c:extLst>
        </c:ser>
        <c:dLbls>
          <c:dLblPos val="inEnd"/>
          <c:showLegendKey val="0"/>
          <c:showVal val="1"/>
          <c:showCatName val="0"/>
          <c:showSerName val="0"/>
          <c:showPercent val="0"/>
          <c:showBubbleSize val="0"/>
        </c:dLbls>
        <c:gapWidth val="44"/>
        <c:overlap val="100"/>
        <c:axId val="163230848"/>
        <c:axId val="163232384"/>
      </c:barChart>
      <c:catAx>
        <c:axId val="163230848"/>
        <c:scaling>
          <c:orientation val="maxMin"/>
        </c:scaling>
        <c:delete val="0"/>
        <c:axPos val="l"/>
        <c:numFmt formatCode="General" sourceLinked="0"/>
        <c:majorTickMark val="none"/>
        <c:minorTickMark val="none"/>
        <c:tickLblPos val="none"/>
        <c:crossAx val="163232384"/>
        <c:crosses val="autoZero"/>
        <c:auto val="1"/>
        <c:lblAlgn val="ctr"/>
        <c:lblOffset val="100"/>
        <c:noMultiLvlLbl val="0"/>
      </c:catAx>
      <c:valAx>
        <c:axId val="163232384"/>
        <c:scaling>
          <c:orientation val="minMax"/>
          <c:max val="1"/>
        </c:scaling>
        <c:delete val="1"/>
        <c:axPos val="t"/>
        <c:numFmt formatCode="0%" sourceLinked="1"/>
        <c:majorTickMark val="out"/>
        <c:minorTickMark val="none"/>
        <c:tickLblPos val="none"/>
        <c:crossAx val="1632308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427644071633E-2"/>
          <c:y val="3.6803884084715302E-3"/>
          <c:w val="0.97569729958251905"/>
          <c:h val="0.99631961159152904"/>
        </c:manualLayout>
      </c:layout>
      <c:barChart>
        <c:barDir val="bar"/>
        <c:grouping val="stacked"/>
        <c:varyColors val="0"/>
        <c:ser>
          <c:idx val="0"/>
          <c:order val="0"/>
          <c:tx>
            <c:strRef>
              <c:f>Sheet1!$B$1</c:f>
              <c:strCache>
                <c:ptCount val="1"/>
                <c:pt idx="0">
                  <c:v>CHWs</c:v>
                </c:pt>
              </c:strCache>
            </c:strRef>
          </c:tx>
          <c:spPr>
            <a:solidFill>
              <a:srgbClr val="BDDCA6"/>
            </a:solidFill>
            <a:effectLst/>
          </c:spPr>
          <c:invertIfNegative val="0"/>
          <c:dLbls>
            <c:dLbl>
              <c:idx val="3"/>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6B23-254A-A020-DD87C37F5F76}"/>
                </c:ext>
              </c:extLst>
            </c:dLbl>
            <c:dLbl>
              <c:idx val="5"/>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B23-254A-A020-DD87C37F5F76}"/>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B23-254A-A020-DD87C37F5F76}"/>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Sheet1!$A$2:$A$17</c:f>
              <c:strCache>
                <c:ptCount val="16"/>
                <c:pt idx="0">
                  <c:v>Mental/behavioral health</c:v>
                </c:pt>
                <c:pt idx="1">
                  <c:v>Substance use</c:v>
                </c:pt>
                <c:pt idx="2">
                  <c:v>Diabetes</c:v>
                </c:pt>
                <c:pt idx="3">
                  <c:v>Hypertension</c:v>
                </c:pt>
                <c:pt idx="4">
                  <c:v>Maternal and infant health</c:v>
                </c:pt>
                <c:pt idx="5">
                  <c:v>Tobacco cessation</c:v>
                </c:pt>
                <c:pt idx="6">
                  <c:v>Asthma</c:v>
                </c:pt>
                <c:pt idx="7">
                  <c:v>HIV/AIDS</c:v>
                </c:pt>
                <c:pt idx="8">
                  <c:v>Sexual health</c:v>
                </c:pt>
                <c:pt idx="9">
                  <c:v>Obesity</c:v>
                </c:pt>
                <c:pt idx="10">
                  <c:v>Falls prevention</c:v>
                </c:pt>
                <c:pt idx="11">
                  <c:v>Cancer</c:v>
                </c:pt>
                <c:pt idx="12">
                  <c:v>Heart disease</c:v>
                </c:pt>
                <c:pt idx="13">
                  <c:v>Oral health</c:v>
                </c:pt>
                <c:pt idx="14">
                  <c:v>Other health issue/chronic disease</c:v>
                </c:pt>
                <c:pt idx="15">
                  <c:v>None of the above</c:v>
                </c:pt>
              </c:strCache>
            </c:strRef>
          </c:cat>
          <c:val>
            <c:numRef>
              <c:f>Sheet1!$B$2:$B$17</c:f>
              <c:numCache>
                <c:formatCode>0%</c:formatCode>
                <c:ptCount val="16"/>
                <c:pt idx="0">
                  <c:v>0.39</c:v>
                </c:pt>
                <c:pt idx="1">
                  <c:v>0.42</c:v>
                </c:pt>
                <c:pt idx="2">
                  <c:v>0.37</c:v>
                </c:pt>
                <c:pt idx="3">
                  <c:v>0.25</c:v>
                </c:pt>
                <c:pt idx="4">
                  <c:v>0.19</c:v>
                </c:pt>
                <c:pt idx="5">
                  <c:v>0.23</c:v>
                </c:pt>
                <c:pt idx="6">
                  <c:v>0.27</c:v>
                </c:pt>
                <c:pt idx="7">
                  <c:v>0.25</c:v>
                </c:pt>
                <c:pt idx="8">
                  <c:v>0.27</c:v>
                </c:pt>
                <c:pt idx="9">
                  <c:v>0.18</c:v>
                </c:pt>
                <c:pt idx="10">
                  <c:v>0.14000000000000001</c:v>
                </c:pt>
                <c:pt idx="11">
                  <c:v>0.2</c:v>
                </c:pt>
                <c:pt idx="12">
                  <c:v>0.18</c:v>
                </c:pt>
                <c:pt idx="13">
                  <c:v>7.0000000000000007E-2</c:v>
                </c:pt>
                <c:pt idx="14">
                  <c:v>0.1</c:v>
                </c:pt>
                <c:pt idx="15">
                  <c:v>0.18</c:v>
                </c:pt>
              </c:numCache>
            </c:numRef>
          </c:val>
          <c:extLst>
            <c:ext xmlns:c16="http://schemas.microsoft.com/office/drawing/2014/chart" uri="{C3380CC4-5D6E-409C-BE32-E72D297353CC}">
              <c16:uniqueId val="{00000003-E847-479A-A6BD-9A3E62293534}"/>
            </c:ext>
          </c:extLst>
        </c:ser>
        <c:dLbls>
          <c:dLblPos val="inEnd"/>
          <c:showLegendKey val="0"/>
          <c:showVal val="1"/>
          <c:showCatName val="0"/>
          <c:showSerName val="0"/>
          <c:showPercent val="0"/>
          <c:showBubbleSize val="0"/>
        </c:dLbls>
        <c:gapWidth val="44"/>
        <c:overlap val="100"/>
        <c:axId val="163346688"/>
        <c:axId val="163360768"/>
      </c:barChart>
      <c:catAx>
        <c:axId val="163346688"/>
        <c:scaling>
          <c:orientation val="maxMin"/>
        </c:scaling>
        <c:delete val="0"/>
        <c:axPos val="l"/>
        <c:numFmt formatCode="General" sourceLinked="0"/>
        <c:majorTickMark val="none"/>
        <c:minorTickMark val="none"/>
        <c:tickLblPos val="none"/>
        <c:crossAx val="163360768"/>
        <c:crosses val="autoZero"/>
        <c:auto val="1"/>
        <c:lblAlgn val="ctr"/>
        <c:lblOffset val="100"/>
        <c:noMultiLvlLbl val="0"/>
      </c:catAx>
      <c:valAx>
        <c:axId val="163360768"/>
        <c:scaling>
          <c:orientation val="minMax"/>
          <c:max val="1"/>
        </c:scaling>
        <c:delete val="1"/>
        <c:axPos val="t"/>
        <c:numFmt formatCode="0%" sourceLinked="1"/>
        <c:majorTickMark val="out"/>
        <c:minorTickMark val="none"/>
        <c:tickLblPos val="none"/>
        <c:crossAx val="16334668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427644071633E-2"/>
          <c:y val="3.6803884084715302E-3"/>
          <c:w val="0.97569729958251905"/>
          <c:h val="0.99631961159152904"/>
        </c:manualLayout>
      </c:layout>
      <c:barChart>
        <c:barDir val="bar"/>
        <c:grouping val="stacked"/>
        <c:varyColors val="0"/>
        <c:ser>
          <c:idx val="0"/>
          <c:order val="0"/>
          <c:tx>
            <c:strRef>
              <c:f>Sheet1!$B$1</c:f>
              <c:strCache>
                <c:ptCount val="1"/>
                <c:pt idx="0">
                  <c:v>Very</c:v>
                </c:pt>
              </c:strCache>
            </c:strRef>
          </c:tx>
          <c:spPr>
            <a:solidFill>
              <a:srgbClr val="006600"/>
            </a:solidFill>
            <a:effectLst/>
          </c:spPr>
          <c:invertIfNegative val="0"/>
          <c:dLbls>
            <c:dLbl>
              <c:idx val="3"/>
              <c:spPr>
                <a:noFill/>
                <a:ln>
                  <a:noFill/>
                </a:ln>
                <a:effectLst/>
              </c:spPr>
              <c:txPr>
                <a:bodyPr wrap="square" lIns="91440" tIns="19050" rIns="182880" bIns="19050" anchor="ctr">
                  <a:noAutofit/>
                </a:bodyPr>
                <a:lstStyle/>
                <a:p>
                  <a:pPr>
                    <a:defRPr sz="1050">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21B2-EC45-B6ED-5656A7DAEA1C}"/>
                </c:ext>
              </c:extLst>
            </c:dLbl>
            <c:dLbl>
              <c:idx val="5"/>
              <c:spPr>
                <a:noFill/>
                <a:ln>
                  <a:noFill/>
                </a:ln>
                <a:effectLst/>
              </c:spPr>
              <c:txPr>
                <a:bodyPr wrap="square" lIns="91440" tIns="19050" rIns="182880" bIns="19050" anchor="ctr">
                  <a:noAutofit/>
                </a:bodyPr>
                <a:lstStyle/>
                <a:p>
                  <a:pPr>
                    <a:defRPr sz="1050">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21B2-EC45-B6ED-5656A7DAEA1C}"/>
                </c:ext>
              </c:extLst>
            </c:dLbl>
            <c:dLbl>
              <c:idx val="8"/>
              <c:spPr>
                <a:noFill/>
                <a:ln>
                  <a:noFill/>
                </a:ln>
                <a:effectLst/>
              </c:spPr>
              <c:txPr>
                <a:bodyPr wrap="square" lIns="91440" tIns="19050" rIns="182880" bIns="19050" anchor="ctr">
                  <a:noAutofit/>
                </a:bodyPr>
                <a:lstStyle/>
                <a:p>
                  <a:pPr>
                    <a:defRPr sz="1050">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21B2-EC45-B6ED-5656A7DAEA1C}"/>
                </c:ext>
              </c:extLst>
            </c:dLbl>
            <c:spPr>
              <a:noFill/>
              <a:ln>
                <a:noFill/>
              </a:ln>
              <a:effectLst/>
            </c:spPr>
            <c:txPr>
              <a:bodyPr wrap="square" lIns="91440" tIns="19050" rIns="182880" bIns="19050" anchor="ctr">
                <a:spAutoFit/>
              </a:bodyPr>
              <a:lstStyle/>
              <a:p>
                <a:pPr>
                  <a:defRPr sz="105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Sheet1!$A$2:$A$16</c:f>
              <c:strCache>
                <c:ptCount val="15"/>
                <c:pt idx="0">
                  <c:v>Mental/behavioral health</c:v>
                </c:pt>
                <c:pt idx="1">
                  <c:v>Substance use</c:v>
                </c:pt>
                <c:pt idx="2">
                  <c:v>Diabetes</c:v>
                </c:pt>
                <c:pt idx="3">
                  <c:v>Cancer</c:v>
                </c:pt>
                <c:pt idx="4">
                  <c:v>Heart disease</c:v>
                </c:pt>
                <c:pt idx="5">
                  <c:v>Maternal and infant health</c:v>
                </c:pt>
                <c:pt idx="6">
                  <c:v>Obesity</c:v>
                </c:pt>
                <c:pt idx="7">
                  <c:v>Sexual Health</c:v>
                </c:pt>
                <c:pt idx="8">
                  <c:v>HIV/AIDS</c:v>
                </c:pt>
                <c:pt idx="9">
                  <c:v>Hypertension</c:v>
                </c:pt>
                <c:pt idx="10">
                  <c:v>Tobacco cessation</c:v>
                </c:pt>
                <c:pt idx="11">
                  <c:v>Asthma</c:v>
                </c:pt>
                <c:pt idx="12">
                  <c:v>Falls prevention</c:v>
                </c:pt>
                <c:pt idx="13">
                  <c:v>Oral health</c:v>
                </c:pt>
                <c:pt idx="14">
                  <c:v>Other training</c:v>
                </c:pt>
              </c:strCache>
            </c:strRef>
          </c:cat>
          <c:val>
            <c:numRef>
              <c:f>Sheet1!$B$2:$B$16</c:f>
              <c:numCache>
                <c:formatCode>0%</c:formatCode>
                <c:ptCount val="15"/>
                <c:pt idx="0">
                  <c:v>0.73</c:v>
                </c:pt>
                <c:pt idx="1">
                  <c:v>0.65</c:v>
                </c:pt>
                <c:pt idx="2">
                  <c:v>0.56999999999999995</c:v>
                </c:pt>
                <c:pt idx="3">
                  <c:v>0.56999999999999995</c:v>
                </c:pt>
                <c:pt idx="4">
                  <c:v>0.52</c:v>
                </c:pt>
                <c:pt idx="5">
                  <c:v>0.51</c:v>
                </c:pt>
                <c:pt idx="6">
                  <c:v>0.49</c:v>
                </c:pt>
                <c:pt idx="7">
                  <c:v>0.49</c:v>
                </c:pt>
                <c:pt idx="8">
                  <c:v>0.47</c:v>
                </c:pt>
                <c:pt idx="9">
                  <c:v>0.45</c:v>
                </c:pt>
                <c:pt idx="10">
                  <c:v>0.41</c:v>
                </c:pt>
                <c:pt idx="11">
                  <c:v>0.39</c:v>
                </c:pt>
                <c:pt idx="12">
                  <c:v>0.32</c:v>
                </c:pt>
                <c:pt idx="13">
                  <c:v>0.28999999999999998</c:v>
                </c:pt>
                <c:pt idx="14">
                  <c:v>0.59</c:v>
                </c:pt>
              </c:numCache>
            </c:numRef>
          </c:val>
          <c:extLst>
            <c:ext xmlns:c16="http://schemas.microsoft.com/office/drawing/2014/chart" uri="{C3380CC4-5D6E-409C-BE32-E72D297353CC}">
              <c16:uniqueId val="{00000003-93AD-43CF-9EA2-7D0DA5CD8C81}"/>
            </c:ext>
          </c:extLst>
        </c:ser>
        <c:ser>
          <c:idx val="1"/>
          <c:order val="1"/>
          <c:tx>
            <c:strRef>
              <c:f>Sheet1!$C$1</c:f>
              <c:strCache>
                <c:ptCount val="1"/>
                <c:pt idx="0">
                  <c:v>Somewhat</c:v>
                </c:pt>
              </c:strCache>
            </c:strRef>
          </c:tx>
          <c:spPr>
            <a:solidFill>
              <a:srgbClr val="4BB970"/>
            </a:solidFill>
          </c:spPr>
          <c:invertIfNegative val="0"/>
          <c:dLbls>
            <c:spPr>
              <a:noFill/>
              <a:ln>
                <a:noFill/>
              </a:ln>
              <a:effectLst/>
            </c:spPr>
            <c:txPr>
              <a:bodyPr wrap="square" lIns="38100" tIns="19050" rIns="38100" bIns="19050" anchor="ctr">
                <a:spAutoFit/>
              </a:bodyPr>
              <a:lstStyle/>
              <a:p>
                <a:pPr>
                  <a:defRPr sz="11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Mental/behavioral health</c:v>
                </c:pt>
                <c:pt idx="1">
                  <c:v>Substance use</c:v>
                </c:pt>
                <c:pt idx="2">
                  <c:v>Diabetes</c:v>
                </c:pt>
                <c:pt idx="3">
                  <c:v>Cancer</c:v>
                </c:pt>
                <c:pt idx="4">
                  <c:v>Heart disease</c:v>
                </c:pt>
                <c:pt idx="5">
                  <c:v>Maternal and infant health</c:v>
                </c:pt>
                <c:pt idx="6">
                  <c:v>Obesity</c:v>
                </c:pt>
                <c:pt idx="7">
                  <c:v>Sexual Health</c:v>
                </c:pt>
                <c:pt idx="8">
                  <c:v>HIV/AIDS</c:v>
                </c:pt>
                <c:pt idx="9">
                  <c:v>Hypertension</c:v>
                </c:pt>
                <c:pt idx="10">
                  <c:v>Tobacco cessation</c:v>
                </c:pt>
                <c:pt idx="11">
                  <c:v>Asthma</c:v>
                </c:pt>
                <c:pt idx="12">
                  <c:v>Falls prevention</c:v>
                </c:pt>
                <c:pt idx="13">
                  <c:v>Oral health</c:v>
                </c:pt>
                <c:pt idx="14">
                  <c:v>Other training</c:v>
                </c:pt>
              </c:strCache>
            </c:strRef>
          </c:cat>
          <c:val>
            <c:numRef>
              <c:f>Sheet1!$C$2:$C$16</c:f>
              <c:numCache>
                <c:formatCode>0%</c:formatCode>
                <c:ptCount val="15"/>
                <c:pt idx="0">
                  <c:v>0.19</c:v>
                </c:pt>
                <c:pt idx="1">
                  <c:v>0.25</c:v>
                </c:pt>
                <c:pt idx="2">
                  <c:v>0.32</c:v>
                </c:pt>
                <c:pt idx="3">
                  <c:v>0.28999999999999998</c:v>
                </c:pt>
                <c:pt idx="4">
                  <c:v>0.33</c:v>
                </c:pt>
                <c:pt idx="5">
                  <c:v>0.28999999999999998</c:v>
                </c:pt>
                <c:pt idx="6">
                  <c:v>0.39</c:v>
                </c:pt>
                <c:pt idx="7">
                  <c:v>0.34</c:v>
                </c:pt>
                <c:pt idx="8">
                  <c:v>0.36</c:v>
                </c:pt>
                <c:pt idx="9">
                  <c:v>0.4</c:v>
                </c:pt>
                <c:pt idx="10">
                  <c:v>0.41</c:v>
                </c:pt>
                <c:pt idx="11">
                  <c:v>0.35</c:v>
                </c:pt>
                <c:pt idx="12">
                  <c:v>0.41</c:v>
                </c:pt>
                <c:pt idx="13">
                  <c:v>0.42</c:v>
                </c:pt>
                <c:pt idx="14">
                  <c:v>0.17</c:v>
                </c:pt>
              </c:numCache>
            </c:numRef>
          </c:val>
          <c:extLst>
            <c:ext xmlns:c16="http://schemas.microsoft.com/office/drawing/2014/chart" uri="{C3380CC4-5D6E-409C-BE32-E72D297353CC}">
              <c16:uniqueId val="{00000004-93AD-43CF-9EA2-7D0DA5CD8C81}"/>
            </c:ext>
          </c:extLst>
        </c:ser>
        <c:ser>
          <c:idx val="2"/>
          <c:order val="2"/>
          <c:tx>
            <c:strRef>
              <c:f>Sheet1!$D$1</c:f>
              <c:strCache>
                <c:ptCount val="1"/>
                <c:pt idx="0">
                  <c:v>Not at all</c:v>
                </c:pt>
              </c:strCache>
            </c:strRef>
          </c:tx>
          <c:spPr>
            <a:solidFill>
              <a:schemeClr val="bg1">
                <a:lumMod val="75000"/>
              </a:schemeClr>
            </a:solidFill>
          </c:spPr>
          <c:invertIfNegative val="0"/>
          <c:dLbls>
            <c:spPr>
              <a:noFill/>
              <a:ln>
                <a:noFill/>
              </a:ln>
              <a:effectLst/>
            </c:spPr>
            <c:txPr>
              <a:bodyPr wrap="square" lIns="38100" tIns="19050" rIns="38100" bIns="19050" anchor="ctr">
                <a:spAutoFit/>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Sheet1!$A$2:$A$16</c:f>
              <c:strCache>
                <c:ptCount val="15"/>
                <c:pt idx="0">
                  <c:v>Mental/behavioral health</c:v>
                </c:pt>
                <c:pt idx="1">
                  <c:v>Substance use</c:v>
                </c:pt>
                <c:pt idx="2">
                  <c:v>Diabetes</c:v>
                </c:pt>
                <c:pt idx="3">
                  <c:v>Cancer</c:v>
                </c:pt>
                <c:pt idx="4">
                  <c:v>Heart disease</c:v>
                </c:pt>
                <c:pt idx="5">
                  <c:v>Maternal and infant health</c:v>
                </c:pt>
                <c:pt idx="6">
                  <c:v>Obesity</c:v>
                </c:pt>
                <c:pt idx="7">
                  <c:v>Sexual Health</c:v>
                </c:pt>
                <c:pt idx="8">
                  <c:v>HIV/AIDS</c:v>
                </c:pt>
                <c:pt idx="9">
                  <c:v>Hypertension</c:v>
                </c:pt>
                <c:pt idx="10">
                  <c:v>Tobacco cessation</c:v>
                </c:pt>
                <c:pt idx="11">
                  <c:v>Asthma</c:v>
                </c:pt>
                <c:pt idx="12">
                  <c:v>Falls prevention</c:v>
                </c:pt>
                <c:pt idx="13">
                  <c:v>Oral health</c:v>
                </c:pt>
                <c:pt idx="14">
                  <c:v>Other training</c:v>
                </c:pt>
              </c:strCache>
            </c:strRef>
          </c:cat>
          <c:val>
            <c:numRef>
              <c:f>Sheet1!$D$2:$D$16</c:f>
              <c:numCache>
                <c:formatCode>0%</c:formatCode>
                <c:ptCount val="15"/>
                <c:pt idx="0">
                  <c:v>0.08</c:v>
                </c:pt>
                <c:pt idx="1">
                  <c:v>0.1</c:v>
                </c:pt>
                <c:pt idx="2">
                  <c:v>0.11</c:v>
                </c:pt>
                <c:pt idx="3">
                  <c:v>0.14000000000000001</c:v>
                </c:pt>
                <c:pt idx="4">
                  <c:v>0.15</c:v>
                </c:pt>
                <c:pt idx="5">
                  <c:v>0.2</c:v>
                </c:pt>
                <c:pt idx="6">
                  <c:v>0.12</c:v>
                </c:pt>
                <c:pt idx="7">
                  <c:v>0.17</c:v>
                </c:pt>
                <c:pt idx="8">
                  <c:v>0.17</c:v>
                </c:pt>
                <c:pt idx="9">
                  <c:v>0.15</c:v>
                </c:pt>
                <c:pt idx="10">
                  <c:v>0.18</c:v>
                </c:pt>
                <c:pt idx="11">
                  <c:v>0.26</c:v>
                </c:pt>
                <c:pt idx="12">
                  <c:v>0.27</c:v>
                </c:pt>
                <c:pt idx="13">
                  <c:v>0.28999999999999998</c:v>
                </c:pt>
                <c:pt idx="14">
                  <c:v>0.24</c:v>
                </c:pt>
              </c:numCache>
            </c:numRef>
          </c:val>
          <c:extLst>
            <c:ext xmlns:c16="http://schemas.microsoft.com/office/drawing/2014/chart" uri="{C3380CC4-5D6E-409C-BE32-E72D297353CC}">
              <c16:uniqueId val="{00000005-93AD-43CF-9EA2-7D0DA5CD8C81}"/>
            </c:ext>
          </c:extLst>
        </c:ser>
        <c:dLbls>
          <c:dLblPos val="inEnd"/>
          <c:showLegendKey val="0"/>
          <c:showVal val="1"/>
          <c:showCatName val="0"/>
          <c:showSerName val="0"/>
          <c:showPercent val="0"/>
          <c:showBubbleSize val="0"/>
        </c:dLbls>
        <c:gapWidth val="44"/>
        <c:overlap val="100"/>
        <c:axId val="165406976"/>
        <c:axId val="165425152"/>
      </c:barChart>
      <c:catAx>
        <c:axId val="165406976"/>
        <c:scaling>
          <c:orientation val="maxMin"/>
        </c:scaling>
        <c:delete val="0"/>
        <c:axPos val="l"/>
        <c:numFmt formatCode="General" sourceLinked="0"/>
        <c:majorTickMark val="none"/>
        <c:minorTickMark val="none"/>
        <c:tickLblPos val="none"/>
        <c:crossAx val="165425152"/>
        <c:crosses val="autoZero"/>
        <c:auto val="1"/>
        <c:lblAlgn val="ctr"/>
        <c:lblOffset val="100"/>
        <c:noMultiLvlLbl val="0"/>
      </c:catAx>
      <c:valAx>
        <c:axId val="165425152"/>
        <c:scaling>
          <c:orientation val="minMax"/>
          <c:max val="1"/>
        </c:scaling>
        <c:delete val="1"/>
        <c:axPos val="t"/>
        <c:numFmt formatCode="0%" sourceLinked="1"/>
        <c:majorTickMark val="out"/>
        <c:minorTickMark val="none"/>
        <c:tickLblPos val="none"/>
        <c:crossAx val="1654069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2"/>
          <c:order val="0"/>
          <c:tx>
            <c:strRef>
              <c:f>Sheet1!$D$1</c:f>
              <c:strCache>
                <c:ptCount val="1"/>
                <c:pt idx="0">
                  <c:v>1-2 CHWs</c:v>
                </c:pt>
              </c:strCache>
            </c:strRef>
          </c:tx>
          <c:spPr>
            <a:solidFill>
              <a:schemeClr val="accent2">
                <a:lumMod val="20000"/>
                <a:lumOff val="80000"/>
              </a:schemeClr>
            </a:solidFill>
          </c:spPr>
          <c:invertIfNegative val="0"/>
          <c:dPt>
            <c:idx val="1"/>
            <c:invertIfNegative val="0"/>
            <c:bubble3D val="0"/>
            <c:extLst>
              <c:ext xmlns:c16="http://schemas.microsoft.com/office/drawing/2014/chart" uri="{C3380CC4-5D6E-409C-BE32-E72D297353CC}">
                <c16:uniqueId val="{00000001-DB0B-43E7-BAC4-D1FF43D45A72}"/>
              </c:ext>
            </c:extLst>
          </c:dPt>
          <c:dLbls>
            <c:numFmt formatCode="0%" sourceLinked="0"/>
            <c:spPr>
              <a:noFill/>
              <a:ln>
                <a:noFill/>
              </a:ln>
              <a:effectLst/>
            </c:spPr>
            <c:txPr>
              <a:bodyPr/>
              <a:lstStyle/>
              <a:p>
                <a:pPr>
                  <a:defRPr sz="11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c:v>
                </c:pt>
                <c:pt idx="1">
                  <c:v>Clinical</c:v>
                </c:pt>
                <c:pt idx="2">
                  <c:v>Non-Clinical*</c:v>
                </c:pt>
              </c:strCache>
            </c:strRef>
          </c:cat>
          <c:val>
            <c:numRef>
              <c:f>Sheet1!$D$2:$D$4</c:f>
              <c:numCache>
                <c:formatCode>0%</c:formatCode>
                <c:ptCount val="3"/>
                <c:pt idx="0">
                  <c:v>0.28999999999999998</c:v>
                </c:pt>
                <c:pt idx="1">
                  <c:v>0.43</c:v>
                </c:pt>
                <c:pt idx="2">
                  <c:v>0.1</c:v>
                </c:pt>
              </c:numCache>
            </c:numRef>
          </c:val>
          <c:extLst>
            <c:ext xmlns:c16="http://schemas.microsoft.com/office/drawing/2014/chart" uri="{C3380CC4-5D6E-409C-BE32-E72D297353CC}">
              <c16:uniqueId val="{00000002-DB0B-43E7-BAC4-D1FF43D45A72}"/>
            </c:ext>
          </c:extLst>
        </c:ser>
        <c:ser>
          <c:idx val="1"/>
          <c:order val="1"/>
          <c:tx>
            <c:strRef>
              <c:f>Sheet1!$C$1</c:f>
              <c:strCache>
                <c:ptCount val="1"/>
                <c:pt idx="0">
                  <c:v>3-9 CHWs</c:v>
                </c:pt>
              </c:strCache>
            </c:strRef>
          </c:tx>
          <c:spPr>
            <a:solidFill>
              <a:schemeClr val="accent2">
                <a:lumMod val="40000"/>
                <a:lumOff val="60000"/>
              </a:schemeClr>
            </a:solidFill>
          </c:spPr>
          <c:invertIfNegative val="0"/>
          <c:dPt>
            <c:idx val="1"/>
            <c:invertIfNegative val="0"/>
            <c:bubble3D val="0"/>
            <c:extLst>
              <c:ext xmlns:c16="http://schemas.microsoft.com/office/drawing/2014/chart" uri="{C3380CC4-5D6E-409C-BE32-E72D297353CC}">
                <c16:uniqueId val="{00000004-DB0B-43E7-BAC4-D1FF43D45A72}"/>
              </c:ext>
            </c:extLst>
          </c:dPt>
          <c:dLbls>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Total</c:v>
                </c:pt>
                <c:pt idx="1">
                  <c:v>Clinical</c:v>
                </c:pt>
                <c:pt idx="2">
                  <c:v>Non-Clinical*</c:v>
                </c:pt>
              </c:strCache>
            </c:strRef>
          </c:cat>
          <c:val>
            <c:numRef>
              <c:f>Sheet1!$C$2:$C$4</c:f>
              <c:numCache>
                <c:formatCode>0%</c:formatCode>
                <c:ptCount val="3"/>
                <c:pt idx="0">
                  <c:v>0.36</c:v>
                </c:pt>
                <c:pt idx="1">
                  <c:v>0.37</c:v>
                </c:pt>
                <c:pt idx="2">
                  <c:v>0.33</c:v>
                </c:pt>
              </c:numCache>
            </c:numRef>
          </c:val>
          <c:extLst>
            <c:ext xmlns:c16="http://schemas.microsoft.com/office/drawing/2014/chart" uri="{C3380CC4-5D6E-409C-BE32-E72D297353CC}">
              <c16:uniqueId val="{00000006-DB0B-43E7-BAC4-D1FF43D45A72}"/>
            </c:ext>
          </c:extLst>
        </c:ser>
        <c:ser>
          <c:idx val="0"/>
          <c:order val="2"/>
          <c:tx>
            <c:strRef>
              <c:f>Sheet1!$B$1</c:f>
              <c:strCache>
                <c:ptCount val="1"/>
                <c:pt idx="0">
                  <c:v>10+ CHWs</c:v>
                </c:pt>
              </c:strCache>
            </c:strRef>
          </c:tx>
          <c:spPr>
            <a:solidFill>
              <a:schemeClr val="accent2">
                <a:lumMod val="75000"/>
              </a:schemeClr>
            </a:solidFill>
          </c:spPr>
          <c:invertIfNegative val="0"/>
          <c:dPt>
            <c:idx val="1"/>
            <c:invertIfNegative val="0"/>
            <c:bubble3D val="0"/>
            <c:extLst>
              <c:ext xmlns:c16="http://schemas.microsoft.com/office/drawing/2014/chart" uri="{C3380CC4-5D6E-409C-BE32-E72D297353CC}">
                <c16:uniqueId val="{00000008-DB0B-43E7-BAC4-D1FF43D45A72}"/>
              </c:ext>
            </c:extLst>
          </c:dPt>
          <c:dLbls>
            <c:numFmt formatCode="0%" sourceLinked="0"/>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c:v>
                </c:pt>
                <c:pt idx="1">
                  <c:v>Clinical</c:v>
                </c:pt>
                <c:pt idx="2">
                  <c:v>Non-Clinical*</c:v>
                </c:pt>
              </c:strCache>
            </c:strRef>
          </c:cat>
          <c:val>
            <c:numRef>
              <c:f>Sheet1!$B$2:$B$4</c:f>
              <c:numCache>
                <c:formatCode>0%</c:formatCode>
                <c:ptCount val="3"/>
                <c:pt idx="0">
                  <c:v>0.35</c:v>
                </c:pt>
                <c:pt idx="1">
                  <c:v>0.2</c:v>
                </c:pt>
                <c:pt idx="2">
                  <c:v>0.56999999999999995</c:v>
                </c:pt>
              </c:numCache>
            </c:numRef>
          </c:val>
          <c:extLst>
            <c:ext xmlns:c16="http://schemas.microsoft.com/office/drawing/2014/chart" uri="{C3380CC4-5D6E-409C-BE32-E72D297353CC}">
              <c16:uniqueId val="{00000009-DB0B-43E7-BAC4-D1FF43D45A72}"/>
            </c:ext>
          </c:extLst>
        </c:ser>
        <c:dLbls>
          <c:dLblPos val="ctr"/>
          <c:showLegendKey val="0"/>
          <c:showVal val="1"/>
          <c:showCatName val="0"/>
          <c:showSerName val="0"/>
          <c:showPercent val="0"/>
          <c:showBubbleSize val="0"/>
        </c:dLbls>
        <c:gapWidth val="196"/>
        <c:overlap val="100"/>
        <c:axId val="80740736"/>
        <c:axId val="80742272"/>
      </c:barChart>
      <c:catAx>
        <c:axId val="80740736"/>
        <c:scaling>
          <c:orientation val="minMax"/>
        </c:scaling>
        <c:delete val="0"/>
        <c:axPos val="b"/>
        <c:numFmt formatCode="General" sourceLinked="1"/>
        <c:majorTickMark val="none"/>
        <c:minorTickMark val="none"/>
        <c:tickLblPos val="nextTo"/>
        <c:txPr>
          <a:bodyPr/>
          <a:lstStyle/>
          <a:p>
            <a:pPr>
              <a:defRPr sz="1200" b="0"/>
            </a:pPr>
            <a:endParaRPr lang="en-US"/>
          </a:p>
        </c:txPr>
        <c:crossAx val="80742272"/>
        <c:crosses val="autoZero"/>
        <c:auto val="1"/>
        <c:lblAlgn val="ctr"/>
        <c:lblOffset val="100"/>
        <c:noMultiLvlLbl val="0"/>
      </c:catAx>
      <c:valAx>
        <c:axId val="80742272"/>
        <c:scaling>
          <c:orientation val="minMax"/>
          <c:max val="1"/>
        </c:scaling>
        <c:delete val="1"/>
        <c:axPos val="l"/>
        <c:numFmt formatCode="0%" sourceLinked="1"/>
        <c:majorTickMark val="none"/>
        <c:minorTickMark val="none"/>
        <c:tickLblPos val="none"/>
        <c:crossAx val="80740736"/>
        <c:crosses val="autoZero"/>
        <c:crossBetween val="between"/>
        <c:majorUnit val="0.1"/>
        <c:minorUnit val="0.02"/>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427644071633E-2"/>
          <c:y val="3.6803884084715302E-3"/>
          <c:w val="0.97569729958251905"/>
          <c:h val="0.99631961159152904"/>
        </c:manualLayout>
      </c:layout>
      <c:barChart>
        <c:barDir val="bar"/>
        <c:grouping val="stacked"/>
        <c:varyColors val="0"/>
        <c:ser>
          <c:idx val="0"/>
          <c:order val="0"/>
          <c:tx>
            <c:strRef>
              <c:f>Sheet1!$B$1</c:f>
              <c:strCache>
                <c:ptCount val="1"/>
                <c:pt idx="0">
                  <c:v>Employers</c:v>
                </c:pt>
              </c:strCache>
            </c:strRef>
          </c:tx>
          <c:spPr>
            <a:solidFill>
              <a:schemeClr val="accent1">
                <a:lumMod val="20000"/>
                <a:lumOff val="80000"/>
              </a:schemeClr>
            </a:solidFill>
            <a:effectLst/>
          </c:spPr>
          <c:invertIfNegative val="0"/>
          <c:dLbls>
            <c:dLbl>
              <c:idx val="3"/>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3404-6D4B-A88F-3FD39B6D9CE0}"/>
                </c:ext>
              </c:extLst>
            </c:dLbl>
            <c:dLbl>
              <c:idx val="5"/>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404-6D4B-A88F-3FD39B6D9CE0}"/>
                </c:ext>
              </c:extLst>
            </c:dLbl>
            <c:dLbl>
              <c:idx val="8"/>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3404-6D4B-A88F-3FD39B6D9CE0}"/>
                </c:ext>
              </c:extLst>
            </c:dLbl>
            <c:spPr>
              <a:noFill/>
              <a:ln>
                <a:noFill/>
              </a:ln>
              <a:effectLst/>
            </c:spPr>
            <c:txPr>
              <a:bodyPr wrap="square" lIns="91440" tIns="19050" rIns="182880" bIns="19050" anchor="ctr">
                <a:spAutoFit/>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Sheet1!$A$2:$A$4</c:f>
              <c:strCache>
                <c:ptCount val="3"/>
                <c:pt idx="0">
                  <c:v>Hazards on the job</c:v>
                </c:pt>
                <c:pt idx="1">
                  <c:v>Workers’ rights under Occupational Safety and Health Administration (OSHA)</c:v>
                </c:pt>
                <c:pt idx="2">
                  <c:v>Workers’ Compensation</c:v>
                </c:pt>
              </c:strCache>
            </c:strRef>
          </c:cat>
          <c:val>
            <c:numRef>
              <c:f>Sheet1!$B$2:$B$4</c:f>
              <c:numCache>
                <c:formatCode>0%</c:formatCode>
                <c:ptCount val="3"/>
                <c:pt idx="0">
                  <c:v>0.87</c:v>
                </c:pt>
                <c:pt idx="1">
                  <c:v>0.71</c:v>
                </c:pt>
                <c:pt idx="2">
                  <c:v>0.56999999999999995</c:v>
                </c:pt>
              </c:numCache>
            </c:numRef>
          </c:val>
          <c:extLst>
            <c:ext xmlns:c16="http://schemas.microsoft.com/office/drawing/2014/chart" uri="{C3380CC4-5D6E-409C-BE32-E72D297353CC}">
              <c16:uniqueId val="{00000003-466D-435B-BB01-21CC924F013B}"/>
            </c:ext>
          </c:extLst>
        </c:ser>
        <c:dLbls>
          <c:dLblPos val="inEnd"/>
          <c:showLegendKey val="0"/>
          <c:showVal val="1"/>
          <c:showCatName val="0"/>
          <c:showSerName val="0"/>
          <c:showPercent val="0"/>
          <c:showBubbleSize val="0"/>
        </c:dLbls>
        <c:gapWidth val="44"/>
        <c:overlap val="100"/>
        <c:axId val="165867904"/>
        <c:axId val="165869440"/>
      </c:barChart>
      <c:catAx>
        <c:axId val="165867904"/>
        <c:scaling>
          <c:orientation val="maxMin"/>
        </c:scaling>
        <c:delete val="0"/>
        <c:axPos val="l"/>
        <c:numFmt formatCode="General" sourceLinked="0"/>
        <c:majorTickMark val="none"/>
        <c:minorTickMark val="none"/>
        <c:tickLblPos val="none"/>
        <c:crossAx val="165869440"/>
        <c:crosses val="autoZero"/>
        <c:auto val="1"/>
        <c:lblAlgn val="ctr"/>
        <c:lblOffset val="100"/>
        <c:noMultiLvlLbl val="0"/>
      </c:catAx>
      <c:valAx>
        <c:axId val="165869440"/>
        <c:scaling>
          <c:orientation val="minMax"/>
          <c:max val="1"/>
        </c:scaling>
        <c:delete val="1"/>
        <c:axPos val="t"/>
        <c:numFmt formatCode="0%" sourceLinked="1"/>
        <c:majorTickMark val="out"/>
        <c:minorTickMark val="none"/>
        <c:tickLblPos val="none"/>
        <c:crossAx val="1658679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427644071633E-2"/>
          <c:y val="3.6803884084715302E-3"/>
          <c:w val="0.97569729958251905"/>
          <c:h val="0.99631961159152904"/>
        </c:manualLayout>
      </c:layout>
      <c:barChart>
        <c:barDir val="bar"/>
        <c:grouping val="stacked"/>
        <c:varyColors val="0"/>
        <c:ser>
          <c:idx val="0"/>
          <c:order val="0"/>
          <c:tx>
            <c:strRef>
              <c:f>Sheet1!$B$1</c:f>
              <c:strCache>
                <c:ptCount val="1"/>
                <c:pt idx="0">
                  <c:v>CHWs</c:v>
                </c:pt>
              </c:strCache>
            </c:strRef>
          </c:tx>
          <c:spPr>
            <a:solidFill>
              <a:srgbClr val="BDDCA6"/>
            </a:solidFill>
            <a:effectLst/>
          </c:spPr>
          <c:invertIfNegative val="0"/>
          <c:dLbls>
            <c:dLbl>
              <c:idx val="3"/>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6D1F-A647-9F36-EA3A7776FB70}"/>
                </c:ext>
              </c:extLst>
            </c:dLbl>
            <c:dLbl>
              <c:idx val="5"/>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D1F-A647-9F36-EA3A7776FB70}"/>
                </c:ext>
              </c:extLst>
            </c:dLbl>
            <c:dLbl>
              <c:idx val="8"/>
              <c:spPr>
                <a:noFill/>
                <a:ln>
                  <a:noFill/>
                </a:ln>
                <a:effectLst/>
              </c:spPr>
              <c:txPr>
                <a:bodyPr wrap="square" lIns="91440" tIns="19050" rIns="182880" bIns="19050" anchor="ctr">
                  <a:noAutofit/>
                </a:bodyPr>
                <a:lstStyle/>
                <a:p>
                  <a:pPr>
                    <a:defRPr sz="110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D1F-A647-9F36-EA3A7776FB70}"/>
                </c:ext>
              </c:extLst>
            </c:dLbl>
            <c:spPr>
              <a:noFill/>
              <a:ln>
                <a:noFill/>
              </a:ln>
              <a:effectLst/>
            </c:spPr>
            <c:txPr>
              <a:bodyPr wrap="square" lIns="91440" tIns="19050" rIns="182880" bIns="19050" anchor="ctr">
                <a:spAutoFit/>
              </a:bodyPr>
              <a:lstStyle/>
              <a:p>
                <a:pPr>
                  <a:defRPr sz="11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Sheet1!$A$2:$A$4</c:f>
              <c:strCache>
                <c:ptCount val="3"/>
                <c:pt idx="0">
                  <c:v>Hazards on the job</c:v>
                </c:pt>
                <c:pt idx="1">
                  <c:v>Workers’ rights under Occupational Safety and Health Administration (OSHA)</c:v>
                </c:pt>
                <c:pt idx="2">
                  <c:v>Workers’ Compensation</c:v>
                </c:pt>
              </c:strCache>
            </c:strRef>
          </c:cat>
          <c:val>
            <c:numRef>
              <c:f>Sheet1!$B$2:$B$4</c:f>
              <c:numCache>
                <c:formatCode>0%</c:formatCode>
                <c:ptCount val="3"/>
                <c:pt idx="0">
                  <c:v>0.76</c:v>
                </c:pt>
                <c:pt idx="1">
                  <c:v>0.67</c:v>
                </c:pt>
                <c:pt idx="2">
                  <c:v>0.49</c:v>
                </c:pt>
              </c:numCache>
            </c:numRef>
          </c:val>
          <c:extLst>
            <c:ext xmlns:c16="http://schemas.microsoft.com/office/drawing/2014/chart" uri="{C3380CC4-5D6E-409C-BE32-E72D297353CC}">
              <c16:uniqueId val="{00000003-43C0-492B-8D21-919A1DF18795}"/>
            </c:ext>
          </c:extLst>
        </c:ser>
        <c:dLbls>
          <c:dLblPos val="inEnd"/>
          <c:showLegendKey val="0"/>
          <c:showVal val="1"/>
          <c:showCatName val="0"/>
          <c:showSerName val="0"/>
          <c:showPercent val="0"/>
          <c:showBubbleSize val="0"/>
        </c:dLbls>
        <c:gapWidth val="44"/>
        <c:overlap val="100"/>
        <c:axId val="165582336"/>
        <c:axId val="165583872"/>
      </c:barChart>
      <c:catAx>
        <c:axId val="165582336"/>
        <c:scaling>
          <c:orientation val="maxMin"/>
        </c:scaling>
        <c:delete val="0"/>
        <c:axPos val="l"/>
        <c:numFmt formatCode="General" sourceLinked="0"/>
        <c:majorTickMark val="none"/>
        <c:minorTickMark val="none"/>
        <c:tickLblPos val="none"/>
        <c:crossAx val="165583872"/>
        <c:crosses val="autoZero"/>
        <c:auto val="1"/>
        <c:lblAlgn val="ctr"/>
        <c:lblOffset val="100"/>
        <c:noMultiLvlLbl val="0"/>
      </c:catAx>
      <c:valAx>
        <c:axId val="165583872"/>
        <c:scaling>
          <c:orientation val="minMax"/>
          <c:max val="1"/>
        </c:scaling>
        <c:delete val="1"/>
        <c:axPos val="t"/>
        <c:numFmt formatCode="0%" sourceLinked="1"/>
        <c:majorTickMark val="out"/>
        <c:minorTickMark val="none"/>
        <c:tickLblPos val="none"/>
        <c:crossAx val="1655823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212565506795501E-2"/>
          <c:y val="6.5347970592678203E-2"/>
          <c:w val="0.95557486898640898"/>
          <c:h val="0.80790783951449896"/>
        </c:manualLayout>
      </c:layout>
      <c:barChart>
        <c:barDir val="col"/>
        <c:grouping val="stacked"/>
        <c:varyColors val="0"/>
        <c:ser>
          <c:idx val="2"/>
          <c:order val="0"/>
          <c:tx>
            <c:strRef>
              <c:f>Sheet1!$D$1</c:f>
              <c:strCache>
                <c:ptCount val="1"/>
                <c:pt idx="0">
                  <c:v>Not Sure</c:v>
                </c:pt>
              </c:strCache>
            </c:strRef>
          </c:tx>
          <c:spPr>
            <a:solidFill>
              <a:schemeClr val="accent2">
                <a:lumMod val="20000"/>
                <a:lumOff val="80000"/>
              </a:schemeClr>
            </a:solidFill>
          </c:spPr>
          <c:invertIfNegative val="0"/>
          <c:dPt>
            <c:idx val="1"/>
            <c:invertIfNegative val="0"/>
            <c:bubble3D val="0"/>
            <c:spPr>
              <a:solidFill>
                <a:srgbClr val="CAFAD2"/>
              </a:solidFill>
            </c:spPr>
            <c:extLst>
              <c:ext xmlns:c16="http://schemas.microsoft.com/office/drawing/2014/chart" uri="{C3380CC4-5D6E-409C-BE32-E72D297353CC}">
                <c16:uniqueId val="{00000007-F0AB-4D71-A621-3EB155DD46D5}"/>
              </c:ext>
            </c:extLst>
          </c:dPt>
          <c:dPt>
            <c:idx val="3"/>
            <c:invertIfNegative val="0"/>
            <c:bubble3D val="0"/>
            <c:spPr>
              <a:solidFill>
                <a:srgbClr val="CAFAD2"/>
              </a:solidFill>
            </c:spPr>
            <c:extLst>
              <c:ext xmlns:c16="http://schemas.microsoft.com/office/drawing/2014/chart" uri="{C3380CC4-5D6E-409C-BE32-E72D297353CC}">
                <c16:uniqueId val="{0000000B-D2B3-41BF-B461-F4391CCA9CA1}"/>
              </c:ext>
            </c:extLst>
          </c:dPt>
          <c:dPt>
            <c:idx val="5"/>
            <c:invertIfNegative val="0"/>
            <c:bubble3D val="0"/>
            <c:spPr>
              <a:solidFill>
                <a:srgbClr val="CAFAD2"/>
              </a:solidFill>
            </c:spPr>
            <c:extLst>
              <c:ext xmlns:c16="http://schemas.microsoft.com/office/drawing/2014/chart" uri="{C3380CC4-5D6E-409C-BE32-E72D297353CC}">
                <c16:uniqueId val="{0000000C-D2B3-41BF-B461-F4391CCA9CA1}"/>
              </c:ext>
            </c:extLst>
          </c:dPt>
          <c:dLbls>
            <c:numFmt formatCode="0%" sourceLinked="0"/>
            <c:spPr>
              <a:noFill/>
              <a:ln>
                <a:noFill/>
              </a:ln>
              <a:effectLst/>
            </c:spPr>
            <c:txPr>
              <a:bodyPr/>
              <a:lstStyle/>
              <a:p>
                <a:pPr>
                  <a:defRPr sz="11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Employers</c:v>
                </c:pt>
                <c:pt idx="1">
                  <c:v>CHWs</c:v>
                </c:pt>
                <c:pt idx="2">
                  <c:v>Employers</c:v>
                </c:pt>
                <c:pt idx="3">
                  <c:v>CHWs</c:v>
                </c:pt>
                <c:pt idx="4">
                  <c:v>Employers*</c:v>
                </c:pt>
                <c:pt idx="5">
                  <c:v>CHWs</c:v>
                </c:pt>
              </c:strCache>
            </c:strRef>
          </c:cat>
          <c:val>
            <c:numRef>
              <c:f>Sheet1!$D$2:$D$7</c:f>
              <c:numCache>
                <c:formatCode>0%</c:formatCode>
                <c:ptCount val="6"/>
                <c:pt idx="0">
                  <c:v>0.11</c:v>
                </c:pt>
                <c:pt idx="1">
                  <c:v>0.15</c:v>
                </c:pt>
                <c:pt idx="2">
                  <c:v>0.11</c:v>
                </c:pt>
                <c:pt idx="3">
                  <c:v>0.16</c:v>
                </c:pt>
                <c:pt idx="4">
                  <c:v>0.12</c:v>
                </c:pt>
                <c:pt idx="5">
                  <c:v>0.14000000000000001</c:v>
                </c:pt>
              </c:numCache>
            </c:numRef>
          </c:val>
          <c:extLst>
            <c:ext xmlns:c16="http://schemas.microsoft.com/office/drawing/2014/chart" uri="{C3380CC4-5D6E-409C-BE32-E72D297353CC}">
              <c16:uniqueId val="{00000001-F0AB-4D71-A621-3EB155DD46D5}"/>
            </c:ext>
          </c:extLst>
        </c:ser>
        <c:ser>
          <c:idx val="1"/>
          <c:order val="1"/>
          <c:tx>
            <c:strRef>
              <c:f>Sheet1!$C$1</c:f>
              <c:strCache>
                <c:ptCount val="1"/>
                <c:pt idx="0">
                  <c:v>No</c:v>
                </c:pt>
              </c:strCache>
            </c:strRef>
          </c:tx>
          <c:spPr>
            <a:solidFill>
              <a:schemeClr val="accent2">
                <a:lumMod val="40000"/>
                <a:lumOff val="60000"/>
              </a:schemeClr>
            </a:solidFill>
          </c:spPr>
          <c:invertIfNegative val="0"/>
          <c:dPt>
            <c:idx val="1"/>
            <c:invertIfNegative val="0"/>
            <c:bubble3D val="0"/>
            <c:spPr>
              <a:solidFill>
                <a:srgbClr val="9DD7A3"/>
              </a:solidFill>
            </c:spPr>
            <c:extLst>
              <c:ext xmlns:c16="http://schemas.microsoft.com/office/drawing/2014/chart" uri="{C3380CC4-5D6E-409C-BE32-E72D297353CC}">
                <c16:uniqueId val="{00000003-F0AB-4D71-A621-3EB155DD46D5}"/>
              </c:ext>
            </c:extLst>
          </c:dPt>
          <c:dPt>
            <c:idx val="3"/>
            <c:invertIfNegative val="0"/>
            <c:bubble3D val="0"/>
            <c:spPr>
              <a:solidFill>
                <a:srgbClr val="9DD7A3"/>
              </a:solidFill>
            </c:spPr>
            <c:extLst>
              <c:ext xmlns:c16="http://schemas.microsoft.com/office/drawing/2014/chart" uri="{C3380CC4-5D6E-409C-BE32-E72D297353CC}">
                <c16:uniqueId val="{00000009-D2B3-41BF-B461-F4391CCA9CA1}"/>
              </c:ext>
            </c:extLst>
          </c:dPt>
          <c:dPt>
            <c:idx val="5"/>
            <c:invertIfNegative val="0"/>
            <c:bubble3D val="0"/>
            <c:spPr>
              <a:solidFill>
                <a:srgbClr val="9DD7A3"/>
              </a:solidFill>
            </c:spPr>
            <c:extLst>
              <c:ext xmlns:c16="http://schemas.microsoft.com/office/drawing/2014/chart" uri="{C3380CC4-5D6E-409C-BE32-E72D297353CC}">
                <c16:uniqueId val="{0000000A-D2B3-41BF-B461-F4391CCA9CA1}"/>
              </c:ext>
            </c:extLst>
          </c:dPt>
          <c:dLbls>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Employers</c:v>
                </c:pt>
                <c:pt idx="1">
                  <c:v>CHWs</c:v>
                </c:pt>
                <c:pt idx="2">
                  <c:v>Employers</c:v>
                </c:pt>
                <c:pt idx="3">
                  <c:v>CHWs</c:v>
                </c:pt>
                <c:pt idx="4">
                  <c:v>Employers*</c:v>
                </c:pt>
                <c:pt idx="5">
                  <c:v>CHWs</c:v>
                </c:pt>
              </c:strCache>
            </c:strRef>
          </c:cat>
          <c:val>
            <c:numRef>
              <c:f>Sheet1!$C$2:$C$7</c:f>
              <c:numCache>
                <c:formatCode>0%</c:formatCode>
                <c:ptCount val="6"/>
                <c:pt idx="0">
                  <c:v>0.34</c:v>
                </c:pt>
                <c:pt idx="1">
                  <c:v>0.5</c:v>
                </c:pt>
                <c:pt idx="2">
                  <c:v>0.21</c:v>
                </c:pt>
                <c:pt idx="3">
                  <c:v>0.35</c:v>
                </c:pt>
                <c:pt idx="4">
                  <c:v>0.51</c:v>
                </c:pt>
                <c:pt idx="5">
                  <c:v>0.62</c:v>
                </c:pt>
              </c:numCache>
            </c:numRef>
          </c:val>
          <c:extLst>
            <c:ext xmlns:c16="http://schemas.microsoft.com/office/drawing/2014/chart" uri="{C3380CC4-5D6E-409C-BE32-E72D297353CC}">
              <c16:uniqueId val="{00000004-F0AB-4D71-A621-3EB155DD46D5}"/>
            </c:ext>
          </c:extLst>
        </c:ser>
        <c:ser>
          <c:idx val="0"/>
          <c:order val="2"/>
          <c:tx>
            <c:strRef>
              <c:f>Sheet1!$B$1</c:f>
              <c:strCache>
                <c:ptCount val="1"/>
                <c:pt idx="0">
                  <c:v>Yes</c:v>
                </c:pt>
              </c:strCache>
            </c:strRef>
          </c:tx>
          <c:spPr>
            <a:solidFill>
              <a:schemeClr val="accent2">
                <a:lumMod val="75000"/>
              </a:schemeClr>
            </a:solidFill>
          </c:spPr>
          <c:invertIfNegative val="0"/>
          <c:dPt>
            <c:idx val="1"/>
            <c:invertIfNegative val="0"/>
            <c:bubble3D val="0"/>
            <c:spPr>
              <a:solidFill>
                <a:srgbClr val="006600"/>
              </a:solidFill>
            </c:spPr>
            <c:extLst>
              <c:ext xmlns:c16="http://schemas.microsoft.com/office/drawing/2014/chart" uri="{C3380CC4-5D6E-409C-BE32-E72D297353CC}">
                <c16:uniqueId val="{00000006-F0AB-4D71-A621-3EB155DD46D5}"/>
              </c:ext>
            </c:extLst>
          </c:dPt>
          <c:dPt>
            <c:idx val="3"/>
            <c:invertIfNegative val="0"/>
            <c:bubble3D val="0"/>
            <c:spPr>
              <a:solidFill>
                <a:srgbClr val="006600"/>
              </a:solidFill>
            </c:spPr>
            <c:extLst>
              <c:ext xmlns:c16="http://schemas.microsoft.com/office/drawing/2014/chart" uri="{C3380CC4-5D6E-409C-BE32-E72D297353CC}">
                <c16:uniqueId val="{00000007-D2B3-41BF-B461-F4391CCA9CA1}"/>
              </c:ext>
            </c:extLst>
          </c:dPt>
          <c:dPt>
            <c:idx val="5"/>
            <c:invertIfNegative val="0"/>
            <c:bubble3D val="0"/>
            <c:spPr>
              <a:solidFill>
                <a:srgbClr val="006600"/>
              </a:solidFill>
            </c:spPr>
            <c:extLst>
              <c:ext xmlns:c16="http://schemas.microsoft.com/office/drawing/2014/chart" uri="{C3380CC4-5D6E-409C-BE32-E72D297353CC}">
                <c16:uniqueId val="{00000008-D2B3-41BF-B461-F4391CCA9CA1}"/>
              </c:ext>
            </c:extLst>
          </c:dPt>
          <c:dLbls>
            <c:dLbl>
              <c:idx val="4"/>
              <c:layout>
                <c:manualLayout>
                  <c:x val="6.05797241094423E-3"/>
                  <c:y val="-3.64838675413542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D2B3-41BF-B461-F4391CCA9CA1}"/>
                </c:ext>
              </c:extLst>
            </c:dLbl>
            <c:numFmt formatCode="0%" sourceLinked="0"/>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Employers</c:v>
                </c:pt>
                <c:pt idx="1">
                  <c:v>CHWs</c:v>
                </c:pt>
                <c:pt idx="2">
                  <c:v>Employers</c:v>
                </c:pt>
                <c:pt idx="3">
                  <c:v>CHWs</c:v>
                </c:pt>
                <c:pt idx="4">
                  <c:v>Employers*</c:v>
                </c:pt>
                <c:pt idx="5">
                  <c:v>CHWs</c:v>
                </c:pt>
              </c:strCache>
            </c:strRef>
          </c:cat>
          <c:val>
            <c:numRef>
              <c:f>Sheet1!$B$2:$B$7</c:f>
              <c:numCache>
                <c:formatCode>0%</c:formatCode>
                <c:ptCount val="6"/>
                <c:pt idx="0">
                  <c:v>0.54</c:v>
                </c:pt>
                <c:pt idx="1">
                  <c:v>0.36</c:v>
                </c:pt>
                <c:pt idx="2">
                  <c:v>0.68</c:v>
                </c:pt>
                <c:pt idx="3">
                  <c:v>0.49</c:v>
                </c:pt>
                <c:pt idx="4">
                  <c:v>0.37</c:v>
                </c:pt>
                <c:pt idx="5">
                  <c:v>0.24</c:v>
                </c:pt>
              </c:numCache>
            </c:numRef>
          </c:val>
          <c:extLst>
            <c:ext xmlns:c16="http://schemas.microsoft.com/office/drawing/2014/chart" uri="{C3380CC4-5D6E-409C-BE32-E72D297353CC}">
              <c16:uniqueId val="{00000005-F0AB-4D71-A621-3EB155DD46D5}"/>
            </c:ext>
          </c:extLst>
        </c:ser>
        <c:dLbls>
          <c:dLblPos val="ctr"/>
          <c:showLegendKey val="0"/>
          <c:showVal val="1"/>
          <c:showCatName val="0"/>
          <c:showSerName val="0"/>
          <c:showPercent val="0"/>
          <c:showBubbleSize val="0"/>
        </c:dLbls>
        <c:gapWidth val="97"/>
        <c:overlap val="100"/>
        <c:axId val="165665792"/>
        <c:axId val="165679872"/>
      </c:barChart>
      <c:catAx>
        <c:axId val="165665792"/>
        <c:scaling>
          <c:orientation val="minMax"/>
        </c:scaling>
        <c:delete val="0"/>
        <c:axPos val="b"/>
        <c:numFmt formatCode="General" sourceLinked="1"/>
        <c:majorTickMark val="none"/>
        <c:minorTickMark val="none"/>
        <c:tickLblPos val="nextTo"/>
        <c:txPr>
          <a:bodyPr/>
          <a:lstStyle/>
          <a:p>
            <a:pPr>
              <a:defRPr sz="1200" b="0"/>
            </a:pPr>
            <a:endParaRPr lang="en-US"/>
          </a:p>
        </c:txPr>
        <c:crossAx val="165679872"/>
        <c:crosses val="autoZero"/>
        <c:auto val="1"/>
        <c:lblAlgn val="ctr"/>
        <c:lblOffset val="100"/>
        <c:noMultiLvlLbl val="0"/>
      </c:catAx>
      <c:valAx>
        <c:axId val="165679872"/>
        <c:scaling>
          <c:orientation val="minMax"/>
          <c:max val="1"/>
        </c:scaling>
        <c:delete val="1"/>
        <c:axPos val="l"/>
        <c:numFmt formatCode="0%" sourceLinked="1"/>
        <c:majorTickMark val="none"/>
        <c:minorTickMark val="none"/>
        <c:tickLblPos val="none"/>
        <c:crossAx val="165665792"/>
        <c:crosses val="autoZero"/>
        <c:crossBetween val="between"/>
        <c:majorUnit val="0.1"/>
        <c:minorUnit val="0.02"/>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796356968225298E-3"/>
          <c:y val="4.9901411670572098E-2"/>
          <c:w val="0.99472036656221396"/>
          <c:h val="0.82691747156655404"/>
        </c:manualLayout>
      </c:layout>
      <c:barChart>
        <c:barDir val="col"/>
        <c:grouping val="stacked"/>
        <c:varyColors val="0"/>
        <c:ser>
          <c:idx val="3"/>
          <c:order val="0"/>
          <c:tx>
            <c:strRef>
              <c:f>Sheet1!$E$1</c:f>
              <c:strCache>
                <c:ptCount val="1"/>
                <c:pt idx="0">
                  <c:v>Very uninterested</c:v>
                </c:pt>
              </c:strCache>
            </c:strRef>
          </c:tx>
          <c:spPr>
            <a:solidFill>
              <a:schemeClr val="accent6">
                <a:lumMod val="60000"/>
                <a:lumOff val="40000"/>
              </a:schemeClr>
            </a:solidFill>
          </c:spPr>
          <c:invertIfNegative val="0"/>
          <c:dLbls>
            <c:dLbl>
              <c:idx val="0"/>
              <c:layout>
                <c:manualLayout>
                  <c:x val="0.12671125672374101"/>
                  <c:y val="-6.35108875807281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55-4DFF-B709-486C85CA1426}"/>
                </c:ext>
              </c:extLst>
            </c:dLbl>
            <c:dLbl>
              <c:idx val="1"/>
              <c:layout>
                <c:manualLayout>
                  <c:x val="0.129351074572152"/>
                  <c:y val="-5.897439561067609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55-4DFF-B709-486C85CA1426}"/>
                </c:ext>
              </c:extLst>
            </c:dLbl>
            <c:dLbl>
              <c:idx val="2"/>
              <c:layout>
                <c:manualLayout>
                  <c:x val="0.131990892420563"/>
                  <c:y val="-5.44379036406240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55-4DFF-B709-486C85CA1426}"/>
                </c:ext>
              </c:extLst>
            </c:dLbl>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Total</c:v>
                </c:pt>
                <c:pt idx="1">
                  <c:v>Clinical</c:v>
                </c:pt>
                <c:pt idx="2">
                  <c:v>Non-Clinical*</c:v>
                </c:pt>
              </c:strCache>
            </c:strRef>
          </c:cat>
          <c:val>
            <c:numRef>
              <c:f>Sheet1!$E$2:$E$4</c:f>
              <c:numCache>
                <c:formatCode>0%</c:formatCode>
                <c:ptCount val="3"/>
                <c:pt idx="0">
                  <c:v>0.01</c:v>
                </c:pt>
                <c:pt idx="1">
                  <c:v>0.01</c:v>
                </c:pt>
                <c:pt idx="2">
                  <c:v>0.02</c:v>
                </c:pt>
              </c:numCache>
            </c:numRef>
          </c:val>
          <c:extLst>
            <c:ext xmlns:c16="http://schemas.microsoft.com/office/drawing/2014/chart" uri="{C3380CC4-5D6E-409C-BE32-E72D297353CC}">
              <c16:uniqueId val="{00000000-1455-4DFF-B709-486C85CA1426}"/>
            </c:ext>
          </c:extLst>
        </c:ser>
        <c:ser>
          <c:idx val="0"/>
          <c:order val="1"/>
          <c:tx>
            <c:strRef>
              <c:f>Sheet1!$D$1</c:f>
              <c:strCache>
                <c:ptCount val="1"/>
                <c:pt idx="0">
                  <c:v>Somewhat uninterested</c:v>
                </c:pt>
              </c:strCache>
            </c:strRef>
          </c:tx>
          <c:spPr>
            <a:solidFill>
              <a:schemeClr val="accent6">
                <a:lumMod val="20000"/>
                <a:lumOff val="80000"/>
              </a:schemeClr>
            </a:solidFill>
          </c:spPr>
          <c:invertIfNegative val="0"/>
          <c:dPt>
            <c:idx val="1"/>
            <c:invertIfNegative val="0"/>
            <c:bubble3D val="0"/>
            <c:extLst>
              <c:ext xmlns:c16="http://schemas.microsoft.com/office/drawing/2014/chart" uri="{C3380CC4-5D6E-409C-BE32-E72D297353CC}">
                <c16:uniqueId val="{00000008-DB0B-43E7-BAC4-D1FF43D45A72}"/>
              </c:ext>
            </c:extLst>
          </c:dPt>
          <c:dLbls>
            <c:numFmt formatCode="0%" sourceLinked="0"/>
            <c:spPr>
              <a:noFill/>
              <a:ln>
                <a:noFill/>
              </a:ln>
              <a:effectLst/>
            </c:spPr>
            <c:txPr>
              <a:bodyPr/>
              <a:lstStyle/>
              <a:p>
                <a:pPr>
                  <a:defRPr sz="11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c:v>
                </c:pt>
                <c:pt idx="1">
                  <c:v>Clinical</c:v>
                </c:pt>
                <c:pt idx="2">
                  <c:v>Non-Clinical*</c:v>
                </c:pt>
              </c:strCache>
            </c:strRef>
          </c:cat>
          <c:val>
            <c:numRef>
              <c:f>Sheet1!$D$2:$D$4</c:f>
              <c:numCache>
                <c:formatCode>0%</c:formatCode>
                <c:ptCount val="3"/>
                <c:pt idx="0">
                  <c:v>0.06</c:v>
                </c:pt>
                <c:pt idx="1">
                  <c:v>0.05</c:v>
                </c:pt>
                <c:pt idx="2">
                  <c:v>0.08</c:v>
                </c:pt>
              </c:numCache>
            </c:numRef>
          </c:val>
          <c:extLst>
            <c:ext xmlns:c16="http://schemas.microsoft.com/office/drawing/2014/chart" uri="{C3380CC4-5D6E-409C-BE32-E72D297353CC}">
              <c16:uniqueId val="{00000009-DB0B-43E7-BAC4-D1FF43D45A72}"/>
            </c:ext>
          </c:extLst>
        </c:ser>
        <c:ser>
          <c:idx val="1"/>
          <c:order val="2"/>
          <c:tx>
            <c:strRef>
              <c:f>Sheet1!$C$1</c:f>
              <c:strCache>
                <c:ptCount val="1"/>
                <c:pt idx="0">
                  <c:v>Somewhat interested</c:v>
                </c:pt>
              </c:strCache>
            </c:strRef>
          </c:tx>
          <c:spPr>
            <a:solidFill>
              <a:srgbClr val="BDDCA6"/>
            </a:solidFill>
          </c:spPr>
          <c:invertIfNegative val="0"/>
          <c:dPt>
            <c:idx val="1"/>
            <c:invertIfNegative val="0"/>
            <c:bubble3D val="0"/>
            <c:extLst>
              <c:ext xmlns:c16="http://schemas.microsoft.com/office/drawing/2014/chart" uri="{C3380CC4-5D6E-409C-BE32-E72D297353CC}">
                <c16:uniqueId val="{00000004-DB0B-43E7-BAC4-D1FF43D45A72}"/>
              </c:ext>
            </c:extLst>
          </c:dPt>
          <c:dLbls>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Total</c:v>
                </c:pt>
                <c:pt idx="1">
                  <c:v>Clinical</c:v>
                </c:pt>
                <c:pt idx="2">
                  <c:v>Non-Clinical*</c:v>
                </c:pt>
              </c:strCache>
            </c:strRef>
          </c:cat>
          <c:val>
            <c:numRef>
              <c:f>Sheet1!$C$2:$C$4</c:f>
              <c:numCache>
                <c:formatCode>0%</c:formatCode>
                <c:ptCount val="3"/>
                <c:pt idx="0">
                  <c:v>0.23</c:v>
                </c:pt>
                <c:pt idx="1">
                  <c:v>0.19</c:v>
                </c:pt>
                <c:pt idx="2">
                  <c:v>0.33</c:v>
                </c:pt>
              </c:numCache>
            </c:numRef>
          </c:val>
          <c:extLst>
            <c:ext xmlns:c16="http://schemas.microsoft.com/office/drawing/2014/chart" uri="{C3380CC4-5D6E-409C-BE32-E72D297353CC}">
              <c16:uniqueId val="{00000006-DB0B-43E7-BAC4-D1FF43D45A72}"/>
            </c:ext>
          </c:extLst>
        </c:ser>
        <c:ser>
          <c:idx val="2"/>
          <c:order val="3"/>
          <c:tx>
            <c:strRef>
              <c:f>Sheet1!$B$1</c:f>
              <c:strCache>
                <c:ptCount val="1"/>
                <c:pt idx="0">
                  <c:v>Very interested</c:v>
                </c:pt>
              </c:strCache>
            </c:strRef>
          </c:tx>
          <c:spPr>
            <a:solidFill>
              <a:srgbClr val="006600"/>
            </a:solidFill>
          </c:spPr>
          <c:invertIfNegative val="0"/>
          <c:dLbls>
            <c:dLbl>
              <c:idx val="1"/>
              <c:tx>
                <c:rich>
                  <a:bodyPr/>
                  <a:lstStyle/>
                  <a:p>
                    <a:fld id="{F5FD40CF-3768-4392-8C88-0B6FCA39BB33}" type="VALUE">
                      <a:rPr lang="en-US" sz="1100"/>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458-49DC-A11A-9A4DD4562158}"/>
                </c:ext>
              </c:extLst>
            </c:dLbl>
            <c:spPr>
              <a:noFill/>
              <a:ln>
                <a:noFill/>
              </a:ln>
              <a:effectLst/>
            </c:spPr>
            <c:txPr>
              <a:bodyPr wrap="square" lIns="38100" tIns="19050" rIns="38100" bIns="19050" anchor="ctr">
                <a:spAutoFit/>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Total</c:v>
                </c:pt>
                <c:pt idx="1">
                  <c:v>Clinical</c:v>
                </c:pt>
                <c:pt idx="2">
                  <c:v>Non-Clinical*</c:v>
                </c:pt>
              </c:strCache>
            </c:strRef>
          </c:cat>
          <c:val>
            <c:numRef>
              <c:f>Sheet1!$B$2:$B$4</c:f>
              <c:numCache>
                <c:formatCode>0%</c:formatCode>
                <c:ptCount val="3"/>
                <c:pt idx="0">
                  <c:v>0.69</c:v>
                </c:pt>
                <c:pt idx="1">
                  <c:v>0.75</c:v>
                </c:pt>
                <c:pt idx="2">
                  <c:v>0.56999999999999995</c:v>
                </c:pt>
              </c:numCache>
            </c:numRef>
          </c:val>
          <c:extLst>
            <c:ext xmlns:c16="http://schemas.microsoft.com/office/drawing/2014/chart" uri="{C3380CC4-5D6E-409C-BE32-E72D297353CC}">
              <c16:uniqueId val="{00000003-7458-49DC-A11A-9A4DD4562158}"/>
            </c:ext>
          </c:extLst>
        </c:ser>
        <c:dLbls>
          <c:dLblPos val="ctr"/>
          <c:showLegendKey val="0"/>
          <c:showVal val="1"/>
          <c:showCatName val="0"/>
          <c:showSerName val="0"/>
          <c:showPercent val="0"/>
          <c:showBubbleSize val="0"/>
        </c:dLbls>
        <c:gapWidth val="110"/>
        <c:overlap val="100"/>
        <c:axId val="165916032"/>
        <c:axId val="166200448"/>
      </c:barChart>
      <c:catAx>
        <c:axId val="165916032"/>
        <c:scaling>
          <c:orientation val="minMax"/>
        </c:scaling>
        <c:delete val="0"/>
        <c:axPos val="b"/>
        <c:numFmt formatCode="General" sourceLinked="1"/>
        <c:majorTickMark val="none"/>
        <c:minorTickMark val="none"/>
        <c:tickLblPos val="none"/>
        <c:txPr>
          <a:bodyPr/>
          <a:lstStyle/>
          <a:p>
            <a:pPr>
              <a:defRPr sz="1200" b="0"/>
            </a:pPr>
            <a:endParaRPr lang="en-US"/>
          </a:p>
        </c:txPr>
        <c:crossAx val="166200448"/>
        <c:crosses val="autoZero"/>
        <c:auto val="1"/>
        <c:lblAlgn val="ctr"/>
        <c:lblOffset val="100"/>
        <c:noMultiLvlLbl val="0"/>
      </c:catAx>
      <c:valAx>
        <c:axId val="166200448"/>
        <c:scaling>
          <c:orientation val="minMax"/>
          <c:max val="1"/>
        </c:scaling>
        <c:delete val="1"/>
        <c:axPos val="l"/>
        <c:numFmt formatCode="0%" sourceLinked="1"/>
        <c:majorTickMark val="none"/>
        <c:minorTickMark val="none"/>
        <c:tickLblPos val="none"/>
        <c:crossAx val="165916032"/>
        <c:crosses val="autoZero"/>
        <c:crossBetween val="between"/>
        <c:majorUnit val="0.1"/>
        <c:minorUnit val="0.02"/>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manualLayout>
          <c:layoutTarget val="inner"/>
          <c:xMode val="edge"/>
          <c:yMode val="edge"/>
          <c:x val="0.31103667884613001"/>
          <c:y val="7.2322109169776397E-2"/>
          <c:w val="0.36788818383303801"/>
          <c:h val="0.68434506248580196"/>
        </c:manualLayout>
      </c:layout>
      <c:pieChart>
        <c:varyColors val="1"/>
        <c:ser>
          <c:idx val="0"/>
          <c:order val="0"/>
          <c:tx>
            <c:strRef>
              <c:f>Sheet1!$B$1</c:f>
              <c:strCache>
                <c:ptCount val="1"/>
                <c:pt idx="0">
                  <c:v>Column1</c:v>
                </c:pt>
              </c:strCache>
            </c:strRef>
          </c:tx>
          <c:spPr>
            <a:effectLst/>
          </c:spPr>
          <c:explosion val="8"/>
          <c:dPt>
            <c:idx val="0"/>
            <c:bubble3D val="0"/>
            <c:spPr>
              <a:solidFill>
                <a:srgbClr val="BDDCA6"/>
              </a:solidFill>
              <a:effectLst/>
            </c:spPr>
            <c:extLst>
              <c:ext xmlns:c16="http://schemas.microsoft.com/office/drawing/2014/chart" uri="{C3380CC4-5D6E-409C-BE32-E72D297353CC}">
                <c16:uniqueId val="{00000001-3965-4DC8-BF9C-9485C3314B1C}"/>
              </c:ext>
            </c:extLst>
          </c:dPt>
          <c:dPt>
            <c:idx val="1"/>
            <c:bubble3D val="0"/>
            <c:spPr>
              <a:solidFill>
                <a:schemeClr val="bg1">
                  <a:lumMod val="75000"/>
                </a:schemeClr>
              </a:solidFill>
              <a:effectLst/>
            </c:spPr>
            <c:extLst>
              <c:ext xmlns:c16="http://schemas.microsoft.com/office/drawing/2014/chart" uri="{C3380CC4-5D6E-409C-BE32-E72D297353CC}">
                <c16:uniqueId val="{00000003-3965-4DC8-BF9C-9485C3314B1C}"/>
              </c:ext>
            </c:extLst>
          </c:dPt>
          <c:dLbls>
            <c:delete val="1"/>
          </c:dLbls>
          <c:cat>
            <c:strRef>
              <c:f>Sheet1!$A$2:$A$3</c:f>
              <c:strCache>
                <c:ptCount val="2"/>
                <c:pt idx="0">
                  <c:v>No</c:v>
                </c:pt>
                <c:pt idx="1">
                  <c:v>Yes</c:v>
                </c:pt>
              </c:strCache>
            </c:strRef>
          </c:cat>
          <c:val>
            <c:numRef>
              <c:f>Sheet1!$B$2:$B$3</c:f>
              <c:numCache>
                <c:formatCode>0%</c:formatCode>
                <c:ptCount val="2"/>
                <c:pt idx="0">
                  <c:v>0.84</c:v>
                </c:pt>
                <c:pt idx="1">
                  <c:v>0.16</c:v>
                </c:pt>
              </c:numCache>
            </c:numRef>
          </c:val>
          <c:extLst>
            <c:ext xmlns:c16="http://schemas.microsoft.com/office/drawing/2014/chart" uri="{C3380CC4-5D6E-409C-BE32-E72D297353CC}">
              <c16:uniqueId val="{00000004-3965-4DC8-BF9C-9485C3314B1C}"/>
            </c:ext>
          </c:extLst>
        </c:ser>
        <c:dLbls>
          <c:dLblPos val="ctr"/>
          <c:showLegendKey val="0"/>
          <c:showVal val="1"/>
          <c:showCatName val="0"/>
          <c:showSerName val="0"/>
          <c:showPercent val="0"/>
          <c:showBubbleSize val="0"/>
          <c:showLeaderLines val="1"/>
        </c:dLbls>
        <c:firstSliceAng val="10"/>
      </c:pieChart>
    </c:plotArea>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manualLayout>
          <c:layoutTarget val="inner"/>
          <c:xMode val="edge"/>
          <c:yMode val="edge"/>
          <c:x val="0.31103667884613001"/>
          <c:y val="7.2322109169776397E-2"/>
          <c:w val="0.36788818383303801"/>
          <c:h val="0.68434506248580196"/>
        </c:manualLayout>
      </c:layout>
      <c:pieChart>
        <c:varyColors val="1"/>
        <c:ser>
          <c:idx val="0"/>
          <c:order val="0"/>
          <c:tx>
            <c:strRef>
              <c:f>Sheet1!$B$1</c:f>
              <c:strCache>
                <c:ptCount val="1"/>
                <c:pt idx="0">
                  <c:v>Column1</c:v>
                </c:pt>
              </c:strCache>
            </c:strRef>
          </c:tx>
          <c:spPr>
            <a:effectLst/>
          </c:spPr>
          <c:explosion val="8"/>
          <c:dPt>
            <c:idx val="0"/>
            <c:bubble3D val="0"/>
            <c:spPr>
              <a:solidFill>
                <a:srgbClr val="BDDCA6"/>
              </a:solidFill>
              <a:effectLst/>
            </c:spPr>
            <c:extLst>
              <c:ext xmlns:c16="http://schemas.microsoft.com/office/drawing/2014/chart" uri="{C3380CC4-5D6E-409C-BE32-E72D297353CC}">
                <c16:uniqueId val="{00000001-0CDF-4896-B42A-2E2C5002D967}"/>
              </c:ext>
            </c:extLst>
          </c:dPt>
          <c:dPt>
            <c:idx val="1"/>
            <c:bubble3D val="0"/>
            <c:spPr>
              <a:solidFill>
                <a:schemeClr val="bg1">
                  <a:lumMod val="75000"/>
                </a:schemeClr>
              </a:solidFill>
              <a:effectLst/>
            </c:spPr>
            <c:extLst>
              <c:ext xmlns:c16="http://schemas.microsoft.com/office/drawing/2014/chart" uri="{C3380CC4-5D6E-409C-BE32-E72D297353CC}">
                <c16:uniqueId val="{00000003-0CDF-4896-B42A-2E2C5002D967}"/>
              </c:ext>
            </c:extLst>
          </c:dPt>
          <c:dLbls>
            <c:delete val="1"/>
          </c:dLbls>
          <c:cat>
            <c:strRef>
              <c:f>Sheet1!$A$2:$A$3</c:f>
              <c:strCache>
                <c:ptCount val="2"/>
                <c:pt idx="0">
                  <c:v>No</c:v>
                </c:pt>
                <c:pt idx="1">
                  <c:v>Yes</c:v>
                </c:pt>
              </c:strCache>
            </c:strRef>
          </c:cat>
          <c:val>
            <c:numRef>
              <c:f>Sheet1!$B$2:$B$3</c:f>
              <c:numCache>
                <c:formatCode>0%</c:formatCode>
                <c:ptCount val="2"/>
                <c:pt idx="0">
                  <c:v>0.88</c:v>
                </c:pt>
                <c:pt idx="1">
                  <c:v>0.12</c:v>
                </c:pt>
              </c:numCache>
            </c:numRef>
          </c:val>
          <c:extLst>
            <c:ext xmlns:c16="http://schemas.microsoft.com/office/drawing/2014/chart" uri="{C3380CC4-5D6E-409C-BE32-E72D297353CC}">
              <c16:uniqueId val="{00000004-0CDF-4896-B42A-2E2C5002D967}"/>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autoTitleDeleted val="1"/>
    <c:plotArea>
      <c:layout>
        <c:manualLayout>
          <c:layoutTarget val="inner"/>
          <c:xMode val="edge"/>
          <c:yMode val="edge"/>
          <c:x val="0.31103667884613001"/>
          <c:y val="7.2322109169776397E-2"/>
          <c:w val="0.36788818383303801"/>
          <c:h val="0.68434506248580196"/>
        </c:manualLayout>
      </c:layout>
      <c:pieChart>
        <c:varyColors val="1"/>
        <c:ser>
          <c:idx val="0"/>
          <c:order val="0"/>
          <c:tx>
            <c:strRef>
              <c:f>Sheet1!$B$1</c:f>
              <c:strCache>
                <c:ptCount val="1"/>
                <c:pt idx="0">
                  <c:v>Column1</c:v>
                </c:pt>
              </c:strCache>
            </c:strRef>
          </c:tx>
          <c:spPr>
            <a:effectLst/>
          </c:spPr>
          <c:explosion val="8"/>
          <c:dPt>
            <c:idx val="0"/>
            <c:bubble3D val="0"/>
            <c:spPr>
              <a:solidFill>
                <a:srgbClr val="BDDCA6"/>
              </a:solidFill>
              <a:effectLst/>
            </c:spPr>
            <c:extLst>
              <c:ext xmlns:c16="http://schemas.microsoft.com/office/drawing/2014/chart" uri="{C3380CC4-5D6E-409C-BE32-E72D297353CC}">
                <c16:uniqueId val="{00000001-579D-47E0-872B-9721BDBCC7BB}"/>
              </c:ext>
            </c:extLst>
          </c:dPt>
          <c:dPt>
            <c:idx val="1"/>
            <c:bubble3D val="0"/>
            <c:spPr>
              <a:solidFill>
                <a:schemeClr val="bg1">
                  <a:lumMod val="75000"/>
                </a:schemeClr>
              </a:solidFill>
              <a:effectLst/>
            </c:spPr>
            <c:extLst>
              <c:ext xmlns:c16="http://schemas.microsoft.com/office/drawing/2014/chart" uri="{C3380CC4-5D6E-409C-BE32-E72D297353CC}">
                <c16:uniqueId val="{00000003-579D-47E0-872B-9721BDBCC7BB}"/>
              </c:ext>
            </c:extLst>
          </c:dPt>
          <c:dLbls>
            <c:delete val="1"/>
          </c:dLbls>
          <c:cat>
            <c:strRef>
              <c:f>Sheet1!$A$2:$A$3</c:f>
              <c:strCache>
                <c:ptCount val="2"/>
                <c:pt idx="0">
                  <c:v>No</c:v>
                </c:pt>
                <c:pt idx="1">
                  <c:v>Yes</c:v>
                </c:pt>
              </c:strCache>
            </c:strRef>
          </c:cat>
          <c:val>
            <c:numRef>
              <c:f>Sheet1!$B$2:$B$3</c:f>
              <c:numCache>
                <c:formatCode>0%</c:formatCode>
                <c:ptCount val="2"/>
                <c:pt idx="0">
                  <c:v>0.78</c:v>
                </c:pt>
                <c:pt idx="1">
                  <c:v>0.22</c:v>
                </c:pt>
              </c:numCache>
            </c:numRef>
          </c:val>
          <c:extLst>
            <c:ext xmlns:c16="http://schemas.microsoft.com/office/drawing/2014/chart" uri="{C3380CC4-5D6E-409C-BE32-E72D297353CC}">
              <c16:uniqueId val="{00000004-579D-47E0-872B-9721BDBCC7BB}"/>
            </c:ext>
          </c:extLst>
        </c:ser>
        <c:dLbls>
          <c:dLblPos val="ctr"/>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276075777661999E-2"/>
          <c:y val="4.3425208704262299E-4"/>
          <c:w val="0.974723924222338"/>
          <c:h val="0.99631961159152904"/>
        </c:manualLayout>
      </c:layout>
      <c:barChart>
        <c:barDir val="bar"/>
        <c:grouping val="stacked"/>
        <c:varyColors val="0"/>
        <c:ser>
          <c:idx val="0"/>
          <c:order val="0"/>
          <c:tx>
            <c:strRef>
              <c:f>Sheet1!$B$1</c:f>
              <c:strCache>
                <c:ptCount val="1"/>
                <c:pt idx="0">
                  <c:v>Employers</c:v>
                </c:pt>
              </c:strCache>
            </c:strRef>
          </c:tx>
          <c:spPr>
            <a:solidFill>
              <a:schemeClr val="accent1">
                <a:lumMod val="20000"/>
                <a:lumOff val="80000"/>
              </a:schemeClr>
            </a:solidFill>
            <a:effectLst/>
          </c:spPr>
          <c:invertIfNegative val="0"/>
          <c:dLbls>
            <c:dLbl>
              <c:idx val="3"/>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FD42-B34E-969B-42A56CB83665}"/>
                </c:ext>
              </c:extLst>
            </c:dLbl>
            <c:dLbl>
              <c:idx val="5"/>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FD42-B34E-969B-42A56CB83665}"/>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FD42-B34E-969B-42A56CB83665}"/>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Sheet1!$A$2:$A$13</c:f>
              <c:strCache>
                <c:ptCount val="12"/>
                <c:pt idx="0">
                  <c:v>Outreach and Education (Net)</c:v>
                </c:pt>
                <c:pt idx="1">
                  <c:v>•Individual or community outreach and education</c:v>
                </c:pt>
                <c:pt idx="2">
                  <c:v>•Promoting healthy lifestyles</c:v>
                </c:pt>
                <c:pt idx="3">
                  <c:v>•Informal support/counseling</c:v>
                </c:pt>
                <c:pt idx="4">
                  <c:v>•Motivational interviewing</c:v>
                </c:pt>
                <c:pt idx="5">
                  <c:v>•Teaching health literacy</c:v>
                </c:pt>
                <c:pt idx="6">
                  <c:v>•Support groups</c:v>
                </c:pt>
                <c:pt idx="7">
                  <c:v>Case Management/Coordination (Net)</c:v>
                </c:pt>
                <c:pt idx="8">
                  <c:v>•Communicating between providers and patients/families</c:v>
                </c:pt>
                <c:pt idx="9">
                  <c:v>•Care Coordination</c:v>
                </c:pt>
                <c:pt idx="10">
                  <c:v>•Case management</c:v>
                </c:pt>
                <c:pt idx="11">
                  <c:v>•Assisting with transition of care</c:v>
                </c:pt>
              </c:strCache>
            </c:strRef>
          </c:cat>
          <c:val>
            <c:numRef>
              <c:f>Sheet1!$B$2:$B$13</c:f>
              <c:numCache>
                <c:formatCode>0%</c:formatCode>
                <c:ptCount val="12"/>
                <c:pt idx="1">
                  <c:v>0.92</c:v>
                </c:pt>
                <c:pt idx="2">
                  <c:v>0.85</c:v>
                </c:pt>
                <c:pt idx="3">
                  <c:v>0.89</c:v>
                </c:pt>
                <c:pt idx="4">
                  <c:v>0.8</c:v>
                </c:pt>
                <c:pt idx="5">
                  <c:v>0.87</c:v>
                </c:pt>
                <c:pt idx="6">
                  <c:v>0.61</c:v>
                </c:pt>
                <c:pt idx="8">
                  <c:v>0.96</c:v>
                </c:pt>
                <c:pt idx="9">
                  <c:v>0.93</c:v>
                </c:pt>
                <c:pt idx="10">
                  <c:v>0.93</c:v>
                </c:pt>
                <c:pt idx="11">
                  <c:v>0.66</c:v>
                </c:pt>
              </c:numCache>
            </c:numRef>
          </c:val>
          <c:extLst>
            <c:ext xmlns:c16="http://schemas.microsoft.com/office/drawing/2014/chart" uri="{C3380CC4-5D6E-409C-BE32-E72D297353CC}">
              <c16:uniqueId val="{00000005-BF24-47A2-968A-21334F857D18}"/>
            </c:ext>
          </c:extLst>
        </c:ser>
        <c:dLbls>
          <c:dLblPos val="inEnd"/>
          <c:showLegendKey val="0"/>
          <c:showVal val="1"/>
          <c:showCatName val="0"/>
          <c:showSerName val="0"/>
          <c:showPercent val="0"/>
          <c:showBubbleSize val="0"/>
        </c:dLbls>
        <c:gapWidth val="44"/>
        <c:overlap val="100"/>
        <c:axId val="167848576"/>
        <c:axId val="167854464"/>
      </c:barChart>
      <c:catAx>
        <c:axId val="167848576"/>
        <c:scaling>
          <c:orientation val="maxMin"/>
        </c:scaling>
        <c:delete val="0"/>
        <c:axPos val="l"/>
        <c:numFmt formatCode="General" sourceLinked="0"/>
        <c:majorTickMark val="none"/>
        <c:minorTickMark val="none"/>
        <c:tickLblPos val="none"/>
        <c:crossAx val="167854464"/>
        <c:crosses val="autoZero"/>
        <c:auto val="1"/>
        <c:lblAlgn val="ctr"/>
        <c:lblOffset val="100"/>
        <c:noMultiLvlLbl val="0"/>
      </c:catAx>
      <c:valAx>
        <c:axId val="167854464"/>
        <c:scaling>
          <c:orientation val="minMax"/>
          <c:max val="1"/>
        </c:scaling>
        <c:delete val="1"/>
        <c:axPos val="t"/>
        <c:numFmt formatCode="0%" sourceLinked="1"/>
        <c:majorTickMark val="out"/>
        <c:minorTickMark val="none"/>
        <c:tickLblPos val="none"/>
        <c:crossAx val="1678485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276075777661999E-2"/>
          <c:y val="4.3425208704262299E-4"/>
          <c:w val="0.974723924222338"/>
          <c:h val="0.99631961159152904"/>
        </c:manualLayout>
      </c:layout>
      <c:barChart>
        <c:barDir val="bar"/>
        <c:grouping val="stacked"/>
        <c:varyColors val="0"/>
        <c:ser>
          <c:idx val="0"/>
          <c:order val="0"/>
          <c:tx>
            <c:strRef>
              <c:f>Sheet1!$B$1</c:f>
              <c:strCache>
                <c:ptCount val="1"/>
                <c:pt idx="0">
                  <c:v>Employers</c:v>
                </c:pt>
              </c:strCache>
            </c:strRef>
          </c:tx>
          <c:spPr>
            <a:solidFill>
              <a:schemeClr val="accent1">
                <a:lumMod val="20000"/>
                <a:lumOff val="80000"/>
              </a:schemeClr>
            </a:solidFill>
            <a:effectLst/>
          </c:spPr>
          <c:invertIfNegative val="0"/>
          <c:dLbls>
            <c:dLbl>
              <c:idx val="3"/>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E19C-C74E-93A9-840BB89B7776}"/>
                </c:ext>
              </c:extLst>
            </c:dLbl>
            <c:dLbl>
              <c:idx val="5"/>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E19C-C74E-93A9-840BB89B7776}"/>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E19C-C74E-93A9-840BB89B7776}"/>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Sheet1!$A$2:$A$7</c:f>
              <c:strCache>
                <c:ptCount val="6"/>
                <c:pt idx="0">
                  <c:v>Medical appointments</c:v>
                </c:pt>
                <c:pt idx="1">
                  <c:v>•Helping patients with medication/treatment adherence</c:v>
                </c:pt>
                <c:pt idx="2">
                  <c:v>•Chronic disease self-management</c:v>
                </c:pt>
                <c:pt idx="3">
                  <c:v>Individual or community needs assessment </c:v>
                </c:pt>
                <c:pt idx="4">
                  <c:v>Other health promotion activity</c:v>
                </c:pt>
                <c:pt idx="5">
                  <c:v>None of the above</c:v>
                </c:pt>
              </c:strCache>
            </c:strRef>
          </c:cat>
          <c:val>
            <c:numRef>
              <c:f>Sheet1!$B$2:$B$7</c:f>
              <c:numCache>
                <c:formatCode>0%</c:formatCode>
                <c:ptCount val="6"/>
                <c:pt idx="0">
                  <c:v>0.93</c:v>
                </c:pt>
                <c:pt idx="1">
                  <c:v>0.8</c:v>
                </c:pt>
                <c:pt idx="2">
                  <c:v>0.87</c:v>
                </c:pt>
                <c:pt idx="3">
                  <c:v>0.84</c:v>
                </c:pt>
                <c:pt idx="4">
                  <c:v>0.92</c:v>
                </c:pt>
              </c:numCache>
            </c:numRef>
          </c:val>
          <c:extLst>
            <c:ext xmlns:c16="http://schemas.microsoft.com/office/drawing/2014/chart" uri="{C3380CC4-5D6E-409C-BE32-E72D297353CC}">
              <c16:uniqueId val="{00000005-BF24-47A2-968A-21334F857D18}"/>
            </c:ext>
          </c:extLst>
        </c:ser>
        <c:dLbls>
          <c:dLblPos val="inEnd"/>
          <c:showLegendKey val="0"/>
          <c:showVal val="1"/>
          <c:showCatName val="0"/>
          <c:showSerName val="0"/>
          <c:showPercent val="0"/>
          <c:showBubbleSize val="0"/>
        </c:dLbls>
        <c:gapWidth val="44"/>
        <c:overlap val="100"/>
        <c:axId val="167126144"/>
        <c:axId val="167127680"/>
      </c:barChart>
      <c:catAx>
        <c:axId val="167126144"/>
        <c:scaling>
          <c:orientation val="maxMin"/>
        </c:scaling>
        <c:delete val="0"/>
        <c:axPos val="l"/>
        <c:numFmt formatCode="General" sourceLinked="0"/>
        <c:majorTickMark val="none"/>
        <c:minorTickMark val="none"/>
        <c:tickLblPos val="none"/>
        <c:crossAx val="167127680"/>
        <c:crosses val="autoZero"/>
        <c:auto val="1"/>
        <c:lblAlgn val="ctr"/>
        <c:lblOffset val="100"/>
        <c:noMultiLvlLbl val="0"/>
      </c:catAx>
      <c:valAx>
        <c:axId val="167127680"/>
        <c:scaling>
          <c:orientation val="minMax"/>
          <c:max val="1"/>
        </c:scaling>
        <c:delete val="1"/>
        <c:axPos val="t"/>
        <c:numFmt formatCode="0%" sourceLinked="1"/>
        <c:majorTickMark val="out"/>
        <c:minorTickMark val="none"/>
        <c:tickLblPos val="none"/>
        <c:crossAx val="167126144"/>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2427644071633E-2"/>
          <c:y val="3.6803884084715302E-3"/>
          <c:w val="0.97569729958251905"/>
          <c:h val="0.99631961159152904"/>
        </c:manualLayout>
      </c:layout>
      <c:barChart>
        <c:barDir val="bar"/>
        <c:grouping val="stacked"/>
        <c:varyColors val="0"/>
        <c:ser>
          <c:idx val="0"/>
          <c:order val="0"/>
          <c:tx>
            <c:strRef>
              <c:f>Sheet1!$B$1</c:f>
              <c:strCache>
                <c:ptCount val="1"/>
                <c:pt idx="0">
                  <c:v>Employers</c:v>
                </c:pt>
              </c:strCache>
            </c:strRef>
          </c:tx>
          <c:spPr>
            <a:solidFill>
              <a:schemeClr val="accent1">
                <a:lumMod val="20000"/>
                <a:lumOff val="80000"/>
              </a:schemeClr>
            </a:solidFill>
            <a:effectLst/>
          </c:spPr>
          <c:invertIfNegative val="0"/>
          <c:dLbls>
            <c:dLbl>
              <c:idx val="0"/>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36C9-CA4D-9214-65B458779688}"/>
                </c:ext>
              </c:extLst>
            </c:dLbl>
            <c:dLbl>
              <c:idx val="3"/>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6C9-CA4D-9214-65B458779688}"/>
                </c:ext>
              </c:extLst>
            </c:dLbl>
            <c:dLbl>
              <c:idx val="5"/>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36C9-CA4D-9214-65B458779688}"/>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36C9-CA4D-9214-65B458779688}"/>
                </c:ext>
              </c:extLst>
            </c:dLbl>
            <c:dLbl>
              <c:idx val="10"/>
              <c:delete val="1"/>
              <c:extLst>
                <c:ext xmlns:c15="http://schemas.microsoft.com/office/drawing/2012/chart" uri="{CE6537A1-D6FC-4f65-9D91-7224C49458BB}"/>
                <c:ext xmlns:c16="http://schemas.microsoft.com/office/drawing/2014/chart" uri="{C3380CC4-5D6E-409C-BE32-E72D297353CC}">
                  <c16:uniqueId val="{0000000B-A530-474B-BA7F-CA6BE5D0CB2C}"/>
                </c:ext>
              </c:extLst>
            </c:dLbl>
            <c:dLbl>
              <c:idx val="11"/>
              <c:delete val="1"/>
              <c:extLst>
                <c:ext xmlns:c15="http://schemas.microsoft.com/office/drawing/2012/chart" uri="{CE6537A1-D6FC-4f65-9D91-7224C49458BB}"/>
                <c:ext xmlns:c16="http://schemas.microsoft.com/office/drawing/2014/chart" uri="{C3380CC4-5D6E-409C-BE32-E72D297353CC}">
                  <c16:uniqueId val="{0000000C-A530-474B-BA7F-CA6BE5D0CB2C}"/>
                </c:ext>
              </c:extLst>
            </c:dLbl>
            <c:dLbl>
              <c:idx val="12"/>
              <c:delete val="1"/>
              <c:extLst>
                <c:ext xmlns:c15="http://schemas.microsoft.com/office/drawing/2012/chart" uri="{CE6537A1-D6FC-4f65-9D91-7224C49458BB}"/>
                <c:ext xmlns:c16="http://schemas.microsoft.com/office/drawing/2014/chart" uri="{C3380CC4-5D6E-409C-BE32-E72D297353CC}">
                  <c16:uniqueId val="{0000000D-A530-474B-BA7F-CA6BE5D0CB2C}"/>
                </c:ext>
              </c:extLst>
            </c:dLbl>
            <c:dLbl>
              <c:idx val="13"/>
              <c:delete val="1"/>
              <c:extLst>
                <c:ext xmlns:c15="http://schemas.microsoft.com/office/drawing/2012/chart" uri="{CE6537A1-D6FC-4f65-9D91-7224C49458BB}"/>
                <c:ext xmlns:c16="http://schemas.microsoft.com/office/drawing/2014/chart" uri="{C3380CC4-5D6E-409C-BE32-E72D297353CC}">
                  <c16:uniqueId val="{0000000E-A530-474B-BA7F-CA6BE5D0CB2C}"/>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Sheet1!$A$2:$A$15</c:f>
              <c:strCache>
                <c:ptCount val="14"/>
                <c:pt idx="0">
                  <c:v>Increase job security</c:v>
                </c:pt>
                <c:pt idx="1">
                  <c:v>Win CHWs more respect from other professionals</c:v>
                </c:pt>
                <c:pt idx="2">
                  <c:v>Help learn new skills</c:v>
                </c:pt>
                <c:pt idx="3">
                  <c:v>Better define the role of CHWs</c:v>
                </c:pt>
                <c:pt idx="4">
                  <c:v>Improve CHWs’ work performance</c:v>
                </c:pt>
                <c:pt idx="5">
                  <c:v>Better integrate CHWs with other teams</c:v>
                </c:pt>
                <c:pt idx="6">
                  <c:v>Enable better health insurance coverage of CHW work</c:v>
                </c:pt>
                <c:pt idx="7">
                  <c:v>Expand CHWs’ responsibilities</c:v>
                </c:pt>
                <c:pt idx="8">
                  <c:v>Win CHWs more respect from the individuals they serve</c:v>
                </c:pt>
                <c:pt idx="9">
                  <c:v>Increase CHWs’ opportunities for promotion</c:v>
                </c:pt>
                <c:pt idx="10">
                  <c:v>Increase salaries of CHWs</c:v>
                </c:pt>
                <c:pt idx="11">
                  <c:v>Improve job opportunities for CHWs</c:v>
                </c:pt>
                <c:pt idx="12">
                  <c:v>Increase the self-confidence of CHWs</c:v>
                </c:pt>
                <c:pt idx="13">
                  <c:v>Increase employer’s confidence in CHWs’ abilities</c:v>
                </c:pt>
              </c:strCache>
            </c:strRef>
          </c:cat>
          <c:val>
            <c:numRef>
              <c:f>Sheet1!$B$2:$B$15</c:f>
              <c:numCache>
                <c:formatCode>0%</c:formatCode>
                <c:ptCount val="14"/>
                <c:pt idx="0">
                  <c:v>0.61</c:v>
                </c:pt>
                <c:pt idx="1">
                  <c:v>0.59</c:v>
                </c:pt>
                <c:pt idx="2">
                  <c:v>0.57999999999999996</c:v>
                </c:pt>
                <c:pt idx="3">
                  <c:v>0.52</c:v>
                </c:pt>
                <c:pt idx="4">
                  <c:v>0.51</c:v>
                </c:pt>
                <c:pt idx="5">
                  <c:v>0.5</c:v>
                </c:pt>
                <c:pt idx="6">
                  <c:v>0.49</c:v>
                </c:pt>
                <c:pt idx="7">
                  <c:v>0.48</c:v>
                </c:pt>
                <c:pt idx="8">
                  <c:v>0.47</c:v>
                </c:pt>
                <c:pt idx="9">
                  <c:v>0.47</c:v>
                </c:pt>
                <c:pt idx="10">
                  <c:v>0</c:v>
                </c:pt>
                <c:pt idx="11">
                  <c:v>0</c:v>
                </c:pt>
                <c:pt idx="12">
                  <c:v>0</c:v>
                </c:pt>
                <c:pt idx="13">
                  <c:v>0</c:v>
                </c:pt>
              </c:numCache>
            </c:numRef>
          </c:val>
          <c:extLst>
            <c:ext xmlns:c16="http://schemas.microsoft.com/office/drawing/2014/chart" uri="{C3380CC4-5D6E-409C-BE32-E72D297353CC}">
              <c16:uniqueId val="{00000003-A530-474B-BA7F-CA6BE5D0CB2C}"/>
            </c:ext>
          </c:extLst>
        </c:ser>
        <c:dLbls>
          <c:dLblPos val="inEnd"/>
          <c:showLegendKey val="0"/>
          <c:showVal val="1"/>
          <c:showCatName val="0"/>
          <c:showSerName val="0"/>
          <c:showPercent val="0"/>
          <c:showBubbleSize val="0"/>
        </c:dLbls>
        <c:gapWidth val="44"/>
        <c:overlap val="100"/>
        <c:axId val="167284736"/>
        <c:axId val="167286272"/>
      </c:barChart>
      <c:catAx>
        <c:axId val="167284736"/>
        <c:scaling>
          <c:orientation val="maxMin"/>
        </c:scaling>
        <c:delete val="0"/>
        <c:axPos val="l"/>
        <c:numFmt formatCode="General" sourceLinked="0"/>
        <c:majorTickMark val="none"/>
        <c:minorTickMark val="none"/>
        <c:tickLblPos val="none"/>
        <c:crossAx val="167286272"/>
        <c:crosses val="autoZero"/>
        <c:auto val="1"/>
        <c:lblAlgn val="ctr"/>
        <c:lblOffset val="100"/>
        <c:noMultiLvlLbl val="0"/>
      </c:catAx>
      <c:valAx>
        <c:axId val="167286272"/>
        <c:scaling>
          <c:orientation val="minMax"/>
          <c:max val="1"/>
        </c:scaling>
        <c:delete val="1"/>
        <c:axPos val="t"/>
        <c:numFmt formatCode="0%" sourceLinked="1"/>
        <c:majorTickMark val="out"/>
        <c:minorTickMark val="none"/>
        <c:tickLblPos val="nextTo"/>
        <c:crossAx val="1672847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5494536387307E-2"/>
          <c:y val="5.0458824948692402E-2"/>
          <c:w val="0.96160988135693004"/>
          <c:h val="0.82498408939700096"/>
        </c:manualLayout>
      </c:layout>
      <c:barChart>
        <c:barDir val="col"/>
        <c:grouping val="stacked"/>
        <c:varyColors val="0"/>
        <c:ser>
          <c:idx val="0"/>
          <c:order val="0"/>
          <c:tx>
            <c:strRef>
              <c:f>Sheet1!$A$4</c:f>
              <c:strCache>
                <c:ptCount val="1"/>
                <c:pt idx="0">
                  <c:v>Volunteer</c:v>
                </c:pt>
              </c:strCache>
            </c:strRef>
          </c:tx>
          <c:spPr>
            <a:solidFill>
              <a:schemeClr val="accent2">
                <a:lumMod val="20000"/>
                <a:lumOff val="80000"/>
              </a:schemeClr>
            </a:solidFill>
          </c:spPr>
          <c:invertIfNegative val="0"/>
          <c:dPt>
            <c:idx val="1"/>
            <c:invertIfNegative val="0"/>
            <c:bubble3D val="0"/>
            <c:extLst>
              <c:ext xmlns:c16="http://schemas.microsoft.com/office/drawing/2014/chart" uri="{C3380CC4-5D6E-409C-BE32-E72D297353CC}">
                <c16:uniqueId val="{00000004-2ADE-4B4E-9B3B-5A0DA2BAB648}"/>
              </c:ext>
            </c:extLst>
          </c:dPt>
          <c:dLbls>
            <c:dLbl>
              <c:idx val="1"/>
              <c:layout>
                <c:manualLayout>
                  <c:x val="0.103879144563602"/>
                  <c:y val="-3.21101613309862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DE-4B4E-9B3B-5A0DA2BAB648}"/>
                </c:ext>
              </c:extLst>
            </c:dLbl>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Total</c:v>
                </c:pt>
                <c:pt idx="1">
                  <c:v>Clinical</c:v>
                </c:pt>
                <c:pt idx="2">
                  <c:v>Non-Clinical*</c:v>
                </c:pt>
              </c:strCache>
            </c:strRef>
          </c:cat>
          <c:val>
            <c:numRef>
              <c:f>Sheet1!$B$4:$D$4</c:f>
              <c:numCache>
                <c:formatCode>0%</c:formatCode>
                <c:ptCount val="3"/>
                <c:pt idx="0">
                  <c:v>5.7000000000000002E-2</c:v>
                </c:pt>
                <c:pt idx="1">
                  <c:v>1.49E-2</c:v>
                </c:pt>
                <c:pt idx="2">
                  <c:v>7.1999999999999995E-2</c:v>
                </c:pt>
              </c:numCache>
            </c:numRef>
          </c:val>
          <c:extLst>
            <c:ext xmlns:c16="http://schemas.microsoft.com/office/drawing/2014/chart" uri="{C3380CC4-5D6E-409C-BE32-E72D297353CC}">
              <c16:uniqueId val="{00000005-2ADE-4B4E-9B3B-5A0DA2BAB648}"/>
            </c:ext>
          </c:extLst>
        </c:ser>
        <c:ser>
          <c:idx val="1"/>
          <c:order val="1"/>
          <c:tx>
            <c:strRef>
              <c:f>Sheet1!$A$3</c:f>
              <c:strCache>
                <c:ptCount val="1"/>
                <c:pt idx="0">
                  <c:v>Part Time</c:v>
                </c:pt>
              </c:strCache>
            </c:strRef>
          </c:tx>
          <c:spPr>
            <a:solidFill>
              <a:schemeClr val="accent2">
                <a:lumMod val="40000"/>
                <a:lumOff val="60000"/>
              </a:schemeClr>
            </a:solidFill>
          </c:spPr>
          <c:invertIfNegative val="0"/>
          <c:dPt>
            <c:idx val="1"/>
            <c:invertIfNegative val="0"/>
            <c:bubble3D val="0"/>
            <c:extLst>
              <c:ext xmlns:c16="http://schemas.microsoft.com/office/drawing/2014/chart" uri="{C3380CC4-5D6E-409C-BE32-E72D297353CC}">
                <c16:uniqueId val="{00000002-2ADE-4B4E-9B3B-5A0DA2BAB648}"/>
              </c:ext>
            </c:extLst>
          </c:dPt>
          <c:dLbls>
            <c:dLbl>
              <c:idx val="2"/>
              <c:layout>
                <c:manualLayout>
                  <c:x val="0"/>
                  <c:y val="-4.587165904426580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A31-49BA-8124-20C82BA49232}"/>
                </c:ext>
              </c:extLst>
            </c:dLbl>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Total</c:v>
                </c:pt>
                <c:pt idx="1">
                  <c:v>Clinical</c:v>
                </c:pt>
                <c:pt idx="2">
                  <c:v>Non-Clinical*</c:v>
                </c:pt>
              </c:strCache>
            </c:strRef>
          </c:cat>
          <c:val>
            <c:numRef>
              <c:f>Sheet1!$B$3:$D$3</c:f>
              <c:numCache>
                <c:formatCode>0%</c:formatCode>
                <c:ptCount val="3"/>
                <c:pt idx="0">
                  <c:v>0.106</c:v>
                </c:pt>
                <c:pt idx="1">
                  <c:v>0.1598</c:v>
                </c:pt>
                <c:pt idx="2">
                  <c:v>8.6800000000000002E-2</c:v>
                </c:pt>
              </c:numCache>
            </c:numRef>
          </c:val>
          <c:extLst>
            <c:ext xmlns:c16="http://schemas.microsoft.com/office/drawing/2014/chart" uri="{C3380CC4-5D6E-409C-BE32-E72D297353CC}">
              <c16:uniqueId val="{00000003-2ADE-4B4E-9B3B-5A0DA2BAB648}"/>
            </c:ext>
          </c:extLst>
        </c:ser>
        <c:ser>
          <c:idx val="2"/>
          <c:order val="2"/>
          <c:tx>
            <c:strRef>
              <c:f>Sheet1!$A$2</c:f>
              <c:strCache>
                <c:ptCount val="1"/>
                <c:pt idx="0">
                  <c:v>Full Time</c:v>
                </c:pt>
              </c:strCache>
            </c:strRef>
          </c:tx>
          <c:spPr>
            <a:solidFill>
              <a:schemeClr val="accent2">
                <a:lumMod val="75000"/>
              </a:schemeClr>
            </a:solidFill>
          </c:spPr>
          <c:invertIfNegative val="0"/>
          <c:dPt>
            <c:idx val="1"/>
            <c:invertIfNegative val="0"/>
            <c:bubble3D val="0"/>
            <c:extLst>
              <c:ext xmlns:c16="http://schemas.microsoft.com/office/drawing/2014/chart" uri="{C3380CC4-5D6E-409C-BE32-E72D297353CC}">
                <c16:uniqueId val="{00000000-2ADE-4B4E-9B3B-5A0DA2BAB648}"/>
              </c:ext>
            </c:extLst>
          </c:dPt>
          <c:dLbls>
            <c:spPr>
              <a:noFill/>
              <a:ln>
                <a:noFill/>
              </a:ln>
              <a:effectLst/>
            </c:spPr>
            <c:txPr>
              <a:bodyPr wrap="square" lIns="38100" tIns="19050" rIns="38100" bIns="19050" anchor="ctr">
                <a:spAutoFit/>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Total</c:v>
                </c:pt>
                <c:pt idx="1">
                  <c:v>Clinical</c:v>
                </c:pt>
                <c:pt idx="2">
                  <c:v>Non-Clinical*</c:v>
                </c:pt>
              </c:strCache>
            </c:strRef>
          </c:cat>
          <c:val>
            <c:numRef>
              <c:f>Sheet1!$B$2:$D$2</c:f>
              <c:numCache>
                <c:formatCode>0%</c:formatCode>
                <c:ptCount val="3"/>
                <c:pt idx="0">
                  <c:v>0.83899999999999997</c:v>
                </c:pt>
                <c:pt idx="1">
                  <c:v>0.82530000000000003</c:v>
                </c:pt>
                <c:pt idx="2">
                  <c:v>0.84119999999999995</c:v>
                </c:pt>
              </c:numCache>
            </c:numRef>
          </c:val>
          <c:extLst>
            <c:ext xmlns:c16="http://schemas.microsoft.com/office/drawing/2014/chart" uri="{C3380CC4-5D6E-409C-BE32-E72D297353CC}">
              <c16:uniqueId val="{00000001-2ADE-4B4E-9B3B-5A0DA2BAB648}"/>
            </c:ext>
          </c:extLst>
        </c:ser>
        <c:dLbls>
          <c:dLblPos val="ctr"/>
          <c:showLegendKey val="0"/>
          <c:showVal val="1"/>
          <c:showCatName val="0"/>
          <c:showSerName val="0"/>
          <c:showPercent val="0"/>
          <c:showBubbleSize val="0"/>
        </c:dLbls>
        <c:gapWidth val="196"/>
        <c:overlap val="100"/>
        <c:axId val="80841728"/>
        <c:axId val="80847616"/>
      </c:barChart>
      <c:catAx>
        <c:axId val="80841728"/>
        <c:scaling>
          <c:orientation val="minMax"/>
        </c:scaling>
        <c:delete val="0"/>
        <c:axPos val="b"/>
        <c:numFmt formatCode="General" sourceLinked="1"/>
        <c:majorTickMark val="none"/>
        <c:minorTickMark val="none"/>
        <c:tickLblPos val="nextTo"/>
        <c:txPr>
          <a:bodyPr/>
          <a:lstStyle/>
          <a:p>
            <a:pPr>
              <a:defRPr sz="1200" b="0"/>
            </a:pPr>
            <a:endParaRPr lang="en-US"/>
          </a:p>
        </c:txPr>
        <c:crossAx val="80847616"/>
        <c:crosses val="autoZero"/>
        <c:auto val="1"/>
        <c:lblAlgn val="ctr"/>
        <c:lblOffset val="100"/>
        <c:noMultiLvlLbl val="0"/>
      </c:catAx>
      <c:valAx>
        <c:axId val="80847616"/>
        <c:scaling>
          <c:orientation val="minMax"/>
          <c:max val="1"/>
        </c:scaling>
        <c:delete val="1"/>
        <c:axPos val="l"/>
        <c:numFmt formatCode="0%" sourceLinked="1"/>
        <c:majorTickMark val="none"/>
        <c:minorTickMark val="none"/>
        <c:tickLblPos val="none"/>
        <c:crossAx val="80841728"/>
        <c:crosses val="autoZero"/>
        <c:crossBetween val="between"/>
        <c:majorUnit val="0.1"/>
        <c:minorUnit val="0.02"/>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191753792622101E-2"/>
          <c:y val="3.6805121522006101E-3"/>
          <c:w val="0.97569729958251905"/>
          <c:h val="0.99631961159152904"/>
        </c:manualLayout>
      </c:layout>
      <c:barChart>
        <c:barDir val="bar"/>
        <c:grouping val="stacked"/>
        <c:varyColors val="0"/>
        <c:ser>
          <c:idx val="0"/>
          <c:order val="0"/>
          <c:tx>
            <c:strRef>
              <c:f>Sheet1!$B$1</c:f>
              <c:strCache>
                <c:ptCount val="1"/>
                <c:pt idx="0">
                  <c:v>CHWs</c:v>
                </c:pt>
              </c:strCache>
            </c:strRef>
          </c:tx>
          <c:spPr>
            <a:solidFill>
              <a:srgbClr val="BDDCA6"/>
            </a:solidFill>
            <a:effectLst/>
          </c:spPr>
          <c:invertIfNegative val="0"/>
          <c:dLbls>
            <c:dLbl>
              <c:idx val="0"/>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938C-CB4A-8300-D9C02B81EC38}"/>
                </c:ext>
              </c:extLst>
            </c:dLbl>
            <c:dLbl>
              <c:idx val="3"/>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938C-CB4A-8300-D9C02B81EC38}"/>
                </c:ext>
              </c:extLst>
            </c:dLbl>
            <c:dLbl>
              <c:idx val="5"/>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938C-CB4A-8300-D9C02B81EC38}"/>
                </c:ext>
              </c:extLst>
            </c:dLbl>
            <c:dLbl>
              <c:idx val="8"/>
              <c:spPr>
                <a:noFill/>
                <a:ln>
                  <a:noFill/>
                </a:ln>
                <a:effectLst/>
              </c:spPr>
              <c:txPr>
                <a:bodyPr wrap="square" lIns="91440" tIns="19050" rIns="182880" bIns="19050" anchor="ctr">
                  <a:noAutofit/>
                </a:bodyPr>
                <a:lstStyle/>
                <a:p>
                  <a:pPr>
                    <a:defRPr sz="1050"/>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938C-CB4A-8300-D9C02B81EC38}"/>
                </c:ext>
              </c:extLst>
            </c:dLbl>
            <c:spPr>
              <a:noFill/>
              <a:ln>
                <a:noFill/>
              </a:ln>
              <a:effectLst/>
            </c:spPr>
            <c:txPr>
              <a:bodyPr wrap="square" lIns="91440" tIns="19050" rIns="182880" bIns="19050" anchor="ctr">
                <a:spAutoFit/>
              </a:bodyPr>
              <a:lstStyle/>
              <a:p>
                <a:pPr>
                  <a:defRPr sz="105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Sheet1!$A$2:$A$15</c:f>
              <c:strCache>
                <c:ptCount val="14"/>
                <c:pt idx="0">
                  <c:v>Increase job security</c:v>
                </c:pt>
                <c:pt idx="1">
                  <c:v>Win CHWs more respect from other professionals</c:v>
                </c:pt>
                <c:pt idx="2">
                  <c:v>Help learn new skills</c:v>
                </c:pt>
                <c:pt idx="3">
                  <c:v>Better define the role of CHWs</c:v>
                </c:pt>
                <c:pt idx="4">
                  <c:v>Improve CHWs’ work performance</c:v>
                </c:pt>
                <c:pt idx="5">
                  <c:v>Better integrate CHWs with other teams</c:v>
                </c:pt>
                <c:pt idx="6">
                  <c:v>Enable better health insurance coverage of CHW work</c:v>
                </c:pt>
                <c:pt idx="7">
                  <c:v>Expand CHWs’ responsibilities</c:v>
                </c:pt>
                <c:pt idx="8">
                  <c:v>Win CHWs more respect from the individuals they serve</c:v>
                </c:pt>
                <c:pt idx="9">
                  <c:v>Increase CHWs’ opportunities for promotion</c:v>
                </c:pt>
                <c:pt idx="10">
                  <c:v>Increase salaries of CHWs</c:v>
                </c:pt>
                <c:pt idx="11">
                  <c:v>Improve job opportunities for CHWs</c:v>
                </c:pt>
                <c:pt idx="12">
                  <c:v>Increase the self-confidence of CHWs</c:v>
                </c:pt>
                <c:pt idx="13">
                  <c:v>Increase employer’s confidence in CHWs’ abilities</c:v>
                </c:pt>
              </c:strCache>
            </c:strRef>
          </c:cat>
          <c:val>
            <c:numRef>
              <c:f>Sheet1!$B$2:$B$15</c:f>
              <c:numCache>
                <c:formatCode>0%</c:formatCode>
                <c:ptCount val="14"/>
                <c:pt idx="0">
                  <c:v>0.56999999999999995</c:v>
                </c:pt>
                <c:pt idx="1">
                  <c:v>0.53</c:v>
                </c:pt>
                <c:pt idx="2">
                  <c:v>0.68</c:v>
                </c:pt>
                <c:pt idx="3">
                  <c:v>0.64</c:v>
                </c:pt>
                <c:pt idx="4">
                  <c:v>0.67</c:v>
                </c:pt>
                <c:pt idx="5">
                  <c:v>0.56000000000000005</c:v>
                </c:pt>
                <c:pt idx="7">
                  <c:v>0.55000000000000004</c:v>
                </c:pt>
                <c:pt idx="8">
                  <c:v>0.5</c:v>
                </c:pt>
                <c:pt idx="9">
                  <c:v>0.48</c:v>
                </c:pt>
                <c:pt idx="10">
                  <c:v>0.54</c:v>
                </c:pt>
                <c:pt idx="11">
                  <c:v>0.62</c:v>
                </c:pt>
                <c:pt idx="12">
                  <c:v>0.57999999999999996</c:v>
                </c:pt>
                <c:pt idx="13">
                  <c:v>0.56000000000000005</c:v>
                </c:pt>
              </c:numCache>
            </c:numRef>
          </c:val>
          <c:extLst>
            <c:ext xmlns:c16="http://schemas.microsoft.com/office/drawing/2014/chart" uri="{C3380CC4-5D6E-409C-BE32-E72D297353CC}">
              <c16:uniqueId val="{00000008-E9A2-4E8A-8AC7-F6863B34B044}"/>
            </c:ext>
          </c:extLst>
        </c:ser>
        <c:dLbls>
          <c:dLblPos val="inEnd"/>
          <c:showLegendKey val="0"/>
          <c:showVal val="1"/>
          <c:showCatName val="0"/>
          <c:showSerName val="0"/>
          <c:showPercent val="0"/>
          <c:showBubbleSize val="0"/>
        </c:dLbls>
        <c:gapWidth val="44"/>
        <c:overlap val="100"/>
        <c:axId val="167741696"/>
        <c:axId val="167747584"/>
      </c:barChart>
      <c:catAx>
        <c:axId val="167741696"/>
        <c:scaling>
          <c:orientation val="maxMin"/>
        </c:scaling>
        <c:delete val="0"/>
        <c:axPos val="l"/>
        <c:numFmt formatCode="General" sourceLinked="0"/>
        <c:majorTickMark val="none"/>
        <c:minorTickMark val="none"/>
        <c:tickLblPos val="none"/>
        <c:crossAx val="167747584"/>
        <c:crosses val="autoZero"/>
        <c:auto val="1"/>
        <c:lblAlgn val="ctr"/>
        <c:lblOffset val="100"/>
        <c:noMultiLvlLbl val="0"/>
      </c:catAx>
      <c:valAx>
        <c:axId val="167747584"/>
        <c:scaling>
          <c:orientation val="minMax"/>
          <c:max val="1"/>
        </c:scaling>
        <c:delete val="1"/>
        <c:axPos val="t"/>
        <c:numFmt formatCode="0%" sourceLinked="1"/>
        <c:majorTickMark val="out"/>
        <c:minorTickMark val="none"/>
        <c:tickLblPos val="nextTo"/>
        <c:crossAx val="1677416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2"/>
          <c:order val="0"/>
          <c:tx>
            <c:strRef>
              <c:f>Sheet1!$D$1</c:f>
              <c:strCache>
                <c:ptCount val="1"/>
                <c:pt idx="0">
                  <c:v>1 job opening</c:v>
                </c:pt>
              </c:strCache>
            </c:strRef>
          </c:tx>
          <c:spPr>
            <a:solidFill>
              <a:schemeClr val="accent2">
                <a:lumMod val="20000"/>
                <a:lumOff val="80000"/>
              </a:schemeClr>
            </a:solidFill>
          </c:spPr>
          <c:invertIfNegative val="0"/>
          <c:dPt>
            <c:idx val="1"/>
            <c:invertIfNegative val="0"/>
            <c:bubble3D val="0"/>
            <c:extLst>
              <c:ext xmlns:c16="http://schemas.microsoft.com/office/drawing/2014/chart" uri="{C3380CC4-5D6E-409C-BE32-E72D297353CC}">
                <c16:uniqueId val="{00000001-DB0B-43E7-BAC4-D1FF43D45A72}"/>
              </c:ext>
            </c:extLst>
          </c:dPt>
          <c:dLbls>
            <c:numFmt formatCode="0%" sourceLinked="0"/>
            <c:spPr>
              <a:noFill/>
              <a:ln>
                <a:noFill/>
              </a:ln>
              <a:effectLst/>
            </c:spPr>
            <c:txPr>
              <a:bodyPr/>
              <a:lstStyle/>
              <a:p>
                <a:pPr>
                  <a:defRPr sz="1100">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c:v>
                </c:pt>
                <c:pt idx="1">
                  <c:v>Clinical*</c:v>
                </c:pt>
                <c:pt idx="2">
                  <c:v>Non-Clinical*</c:v>
                </c:pt>
              </c:strCache>
            </c:strRef>
          </c:cat>
          <c:val>
            <c:numRef>
              <c:f>Sheet1!$D$2:$D$4</c:f>
              <c:numCache>
                <c:formatCode>0%</c:formatCode>
                <c:ptCount val="3"/>
                <c:pt idx="0">
                  <c:v>0.38</c:v>
                </c:pt>
                <c:pt idx="1">
                  <c:v>0.54</c:v>
                </c:pt>
                <c:pt idx="2">
                  <c:v>0.23</c:v>
                </c:pt>
              </c:numCache>
            </c:numRef>
          </c:val>
          <c:extLst>
            <c:ext xmlns:c16="http://schemas.microsoft.com/office/drawing/2014/chart" uri="{C3380CC4-5D6E-409C-BE32-E72D297353CC}">
              <c16:uniqueId val="{00000002-DB0B-43E7-BAC4-D1FF43D45A72}"/>
            </c:ext>
          </c:extLst>
        </c:ser>
        <c:ser>
          <c:idx val="1"/>
          <c:order val="1"/>
          <c:tx>
            <c:strRef>
              <c:f>Sheet1!$C$1</c:f>
              <c:strCache>
                <c:ptCount val="1"/>
                <c:pt idx="0">
                  <c:v>2-3 jobs</c:v>
                </c:pt>
              </c:strCache>
            </c:strRef>
          </c:tx>
          <c:spPr>
            <a:solidFill>
              <a:schemeClr val="accent2">
                <a:lumMod val="40000"/>
                <a:lumOff val="60000"/>
              </a:schemeClr>
            </a:solidFill>
          </c:spPr>
          <c:invertIfNegative val="0"/>
          <c:dPt>
            <c:idx val="1"/>
            <c:invertIfNegative val="0"/>
            <c:bubble3D val="0"/>
            <c:extLst>
              <c:ext xmlns:c16="http://schemas.microsoft.com/office/drawing/2014/chart" uri="{C3380CC4-5D6E-409C-BE32-E72D297353CC}">
                <c16:uniqueId val="{00000004-DB0B-43E7-BAC4-D1FF43D45A72}"/>
              </c:ext>
            </c:extLst>
          </c:dPt>
          <c:dLbls>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Total*</c:v>
                </c:pt>
                <c:pt idx="1">
                  <c:v>Clinical*</c:v>
                </c:pt>
                <c:pt idx="2">
                  <c:v>Non-Clinical*</c:v>
                </c:pt>
              </c:strCache>
            </c:strRef>
          </c:cat>
          <c:val>
            <c:numRef>
              <c:f>Sheet1!$C$2:$C$4</c:f>
              <c:numCache>
                <c:formatCode>0%</c:formatCode>
                <c:ptCount val="3"/>
                <c:pt idx="0">
                  <c:v>0.35</c:v>
                </c:pt>
                <c:pt idx="1">
                  <c:v>0.32</c:v>
                </c:pt>
                <c:pt idx="2">
                  <c:v>0.38</c:v>
                </c:pt>
              </c:numCache>
            </c:numRef>
          </c:val>
          <c:extLst>
            <c:ext xmlns:c16="http://schemas.microsoft.com/office/drawing/2014/chart" uri="{C3380CC4-5D6E-409C-BE32-E72D297353CC}">
              <c16:uniqueId val="{00000006-DB0B-43E7-BAC4-D1FF43D45A72}"/>
            </c:ext>
          </c:extLst>
        </c:ser>
        <c:ser>
          <c:idx val="0"/>
          <c:order val="2"/>
          <c:tx>
            <c:strRef>
              <c:f>Sheet1!$B$1</c:f>
              <c:strCache>
                <c:ptCount val="1"/>
                <c:pt idx="0">
                  <c:v>4+ jobs</c:v>
                </c:pt>
              </c:strCache>
            </c:strRef>
          </c:tx>
          <c:spPr>
            <a:solidFill>
              <a:schemeClr val="accent2">
                <a:lumMod val="75000"/>
              </a:schemeClr>
            </a:solidFill>
          </c:spPr>
          <c:invertIfNegative val="0"/>
          <c:dPt>
            <c:idx val="1"/>
            <c:invertIfNegative val="0"/>
            <c:bubble3D val="0"/>
            <c:extLst>
              <c:ext xmlns:c16="http://schemas.microsoft.com/office/drawing/2014/chart" uri="{C3380CC4-5D6E-409C-BE32-E72D297353CC}">
                <c16:uniqueId val="{00000008-DB0B-43E7-BAC4-D1FF43D45A72}"/>
              </c:ext>
            </c:extLst>
          </c:dPt>
          <c:dLbls>
            <c:numFmt formatCode="0%" sourceLinked="0"/>
            <c:spPr>
              <a:noFill/>
              <a:ln>
                <a:noFill/>
              </a:ln>
              <a:effectLst/>
            </c:spPr>
            <c:txPr>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Total*</c:v>
                </c:pt>
                <c:pt idx="1">
                  <c:v>Clinical*</c:v>
                </c:pt>
                <c:pt idx="2">
                  <c:v>Non-Clinical*</c:v>
                </c:pt>
              </c:strCache>
            </c:strRef>
          </c:cat>
          <c:val>
            <c:numRef>
              <c:f>Sheet1!$B$2:$B$4</c:f>
              <c:numCache>
                <c:formatCode>0%</c:formatCode>
                <c:ptCount val="3"/>
                <c:pt idx="0">
                  <c:v>0.27</c:v>
                </c:pt>
                <c:pt idx="1">
                  <c:v>0.15</c:v>
                </c:pt>
                <c:pt idx="2">
                  <c:v>0.39</c:v>
                </c:pt>
              </c:numCache>
            </c:numRef>
          </c:val>
          <c:extLst>
            <c:ext xmlns:c16="http://schemas.microsoft.com/office/drawing/2014/chart" uri="{C3380CC4-5D6E-409C-BE32-E72D297353CC}">
              <c16:uniqueId val="{00000009-DB0B-43E7-BAC4-D1FF43D45A72}"/>
            </c:ext>
          </c:extLst>
        </c:ser>
        <c:dLbls>
          <c:dLblPos val="ctr"/>
          <c:showLegendKey val="0"/>
          <c:showVal val="1"/>
          <c:showCatName val="0"/>
          <c:showSerName val="0"/>
          <c:showPercent val="0"/>
          <c:showBubbleSize val="0"/>
        </c:dLbls>
        <c:gapWidth val="196"/>
        <c:overlap val="100"/>
        <c:axId val="81070720"/>
        <c:axId val="81080704"/>
      </c:barChart>
      <c:catAx>
        <c:axId val="81070720"/>
        <c:scaling>
          <c:orientation val="minMax"/>
        </c:scaling>
        <c:delete val="0"/>
        <c:axPos val="b"/>
        <c:numFmt formatCode="General" sourceLinked="1"/>
        <c:majorTickMark val="none"/>
        <c:minorTickMark val="none"/>
        <c:tickLblPos val="nextTo"/>
        <c:txPr>
          <a:bodyPr/>
          <a:lstStyle/>
          <a:p>
            <a:pPr>
              <a:defRPr sz="1200" b="0"/>
            </a:pPr>
            <a:endParaRPr lang="en-US"/>
          </a:p>
        </c:txPr>
        <c:crossAx val="81080704"/>
        <c:crosses val="autoZero"/>
        <c:auto val="1"/>
        <c:lblAlgn val="ctr"/>
        <c:lblOffset val="100"/>
        <c:noMultiLvlLbl val="0"/>
      </c:catAx>
      <c:valAx>
        <c:axId val="81080704"/>
        <c:scaling>
          <c:orientation val="minMax"/>
          <c:max val="1"/>
        </c:scaling>
        <c:delete val="1"/>
        <c:axPos val="l"/>
        <c:numFmt formatCode="0%" sourceLinked="1"/>
        <c:majorTickMark val="none"/>
        <c:minorTickMark val="none"/>
        <c:tickLblPos val="none"/>
        <c:crossAx val="81070720"/>
        <c:crosses val="autoZero"/>
        <c:crossBetween val="between"/>
        <c:majorUnit val="0.1"/>
        <c:minorUnit val="0.02"/>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065938184974199E-2"/>
          <c:y val="5.0458824948692402E-2"/>
          <c:w val="0.95709339681068595"/>
          <c:h val="0.82498408939700096"/>
        </c:manualLayout>
      </c:layout>
      <c:barChart>
        <c:barDir val="col"/>
        <c:grouping val="stacked"/>
        <c:varyColors val="0"/>
        <c:ser>
          <c:idx val="0"/>
          <c:order val="0"/>
          <c:tx>
            <c:strRef>
              <c:f>Sheet1!$A$4</c:f>
              <c:strCache>
                <c:ptCount val="1"/>
                <c:pt idx="0">
                  <c:v>Volunteer</c:v>
                </c:pt>
              </c:strCache>
            </c:strRef>
          </c:tx>
          <c:spPr>
            <a:solidFill>
              <a:schemeClr val="accent2">
                <a:lumMod val="20000"/>
                <a:lumOff val="80000"/>
              </a:schemeClr>
            </a:solidFill>
          </c:spPr>
          <c:invertIfNegative val="0"/>
          <c:dPt>
            <c:idx val="1"/>
            <c:invertIfNegative val="0"/>
            <c:bubble3D val="0"/>
            <c:extLst>
              <c:ext xmlns:c16="http://schemas.microsoft.com/office/drawing/2014/chart" uri="{C3380CC4-5D6E-409C-BE32-E72D297353CC}">
                <c16:uniqueId val="{00000004-2ADE-4B4E-9B3B-5A0DA2BAB648}"/>
              </c:ext>
            </c:extLst>
          </c:dPt>
          <c:dLbls>
            <c:dLbl>
              <c:idx val="1"/>
              <c:layout>
                <c:manualLayout>
                  <c:x val="0.103879144563602"/>
                  <c:y val="-3.211016133098620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ADE-4B4E-9B3B-5A0DA2BAB648}"/>
                </c:ext>
              </c:extLst>
            </c:dLbl>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Total*</c:v>
                </c:pt>
                <c:pt idx="1">
                  <c:v>Clinical*</c:v>
                </c:pt>
                <c:pt idx="2">
                  <c:v>Non-Clinical*</c:v>
                </c:pt>
              </c:strCache>
            </c:strRef>
          </c:cat>
          <c:val>
            <c:numRef>
              <c:f>Sheet1!$B$4:$D$4</c:f>
              <c:numCache>
                <c:formatCode>0%</c:formatCode>
                <c:ptCount val="3"/>
                <c:pt idx="0">
                  <c:v>5.4600000000000003E-2</c:v>
                </c:pt>
                <c:pt idx="1">
                  <c:v>0</c:v>
                </c:pt>
                <c:pt idx="2">
                  <c:v>8.6300000000000002E-2</c:v>
                </c:pt>
              </c:numCache>
            </c:numRef>
          </c:val>
          <c:extLst>
            <c:ext xmlns:c16="http://schemas.microsoft.com/office/drawing/2014/chart" uri="{C3380CC4-5D6E-409C-BE32-E72D297353CC}">
              <c16:uniqueId val="{00000005-2ADE-4B4E-9B3B-5A0DA2BAB648}"/>
            </c:ext>
          </c:extLst>
        </c:ser>
        <c:ser>
          <c:idx val="1"/>
          <c:order val="1"/>
          <c:tx>
            <c:strRef>
              <c:f>Sheet1!$A$3</c:f>
              <c:strCache>
                <c:ptCount val="1"/>
                <c:pt idx="0">
                  <c:v>Part Time</c:v>
                </c:pt>
              </c:strCache>
            </c:strRef>
          </c:tx>
          <c:spPr>
            <a:solidFill>
              <a:schemeClr val="accent2">
                <a:lumMod val="40000"/>
                <a:lumOff val="60000"/>
              </a:schemeClr>
            </a:solidFill>
          </c:spPr>
          <c:invertIfNegative val="0"/>
          <c:dPt>
            <c:idx val="1"/>
            <c:invertIfNegative val="0"/>
            <c:bubble3D val="0"/>
            <c:extLst>
              <c:ext xmlns:c16="http://schemas.microsoft.com/office/drawing/2014/chart" uri="{C3380CC4-5D6E-409C-BE32-E72D297353CC}">
                <c16:uniqueId val="{00000002-2ADE-4B4E-9B3B-5A0DA2BAB648}"/>
              </c:ext>
            </c:extLst>
          </c:dPt>
          <c:dLbls>
            <c:spPr>
              <a:noFill/>
              <a:ln>
                <a:noFill/>
              </a:ln>
              <a:effectLst/>
            </c:spPr>
            <c:txPr>
              <a:bodyPr wrap="square" lIns="38100" tIns="19050" rIns="38100" bIns="19050" anchor="ctr">
                <a:spAutoFit/>
              </a:bodyPr>
              <a:lstStyle/>
              <a:p>
                <a:pPr>
                  <a:defRPr sz="1100"/>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Total*</c:v>
                </c:pt>
                <c:pt idx="1">
                  <c:v>Clinical*</c:v>
                </c:pt>
                <c:pt idx="2">
                  <c:v>Non-Clinical*</c:v>
                </c:pt>
              </c:strCache>
            </c:strRef>
          </c:cat>
          <c:val>
            <c:numRef>
              <c:f>Sheet1!$B$3:$D$3</c:f>
              <c:numCache>
                <c:formatCode>0%</c:formatCode>
                <c:ptCount val="3"/>
                <c:pt idx="0">
                  <c:v>0.14680000000000001</c:v>
                </c:pt>
                <c:pt idx="1">
                  <c:v>0.20860000000000001</c:v>
                </c:pt>
                <c:pt idx="2">
                  <c:v>0.1109</c:v>
                </c:pt>
              </c:numCache>
            </c:numRef>
          </c:val>
          <c:extLst>
            <c:ext xmlns:c16="http://schemas.microsoft.com/office/drawing/2014/chart" uri="{C3380CC4-5D6E-409C-BE32-E72D297353CC}">
              <c16:uniqueId val="{00000003-2ADE-4B4E-9B3B-5A0DA2BAB648}"/>
            </c:ext>
          </c:extLst>
        </c:ser>
        <c:ser>
          <c:idx val="2"/>
          <c:order val="2"/>
          <c:tx>
            <c:strRef>
              <c:f>Sheet1!$A$2</c:f>
              <c:strCache>
                <c:ptCount val="1"/>
                <c:pt idx="0">
                  <c:v>Full Time</c:v>
                </c:pt>
              </c:strCache>
            </c:strRef>
          </c:tx>
          <c:spPr>
            <a:solidFill>
              <a:schemeClr val="accent2">
                <a:lumMod val="75000"/>
              </a:schemeClr>
            </a:solidFill>
          </c:spPr>
          <c:invertIfNegative val="0"/>
          <c:dPt>
            <c:idx val="1"/>
            <c:invertIfNegative val="0"/>
            <c:bubble3D val="0"/>
            <c:extLst>
              <c:ext xmlns:c16="http://schemas.microsoft.com/office/drawing/2014/chart" uri="{C3380CC4-5D6E-409C-BE32-E72D297353CC}">
                <c16:uniqueId val="{00000000-2ADE-4B4E-9B3B-5A0DA2BAB648}"/>
              </c:ext>
            </c:extLst>
          </c:dPt>
          <c:dLbls>
            <c:spPr>
              <a:noFill/>
              <a:ln>
                <a:noFill/>
              </a:ln>
              <a:effectLst/>
            </c:spPr>
            <c:txPr>
              <a:bodyPr wrap="square" lIns="38100" tIns="19050" rIns="38100" bIns="19050" anchor="ctr">
                <a:spAutoFit/>
              </a:bodyPr>
              <a:lstStyle/>
              <a:p>
                <a:pPr>
                  <a:defRPr sz="1100">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Total*</c:v>
                </c:pt>
                <c:pt idx="1">
                  <c:v>Clinical*</c:v>
                </c:pt>
                <c:pt idx="2">
                  <c:v>Non-Clinical*</c:v>
                </c:pt>
              </c:strCache>
            </c:strRef>
          </c:cat>
          <c:val>
            <c:numRef>
              <c:f>Sheet1!$B$2:$D$2</c:f>
              <c:numCache>
                <c:formatCode>0%</c:formatCode>
                <c:ptCount val="3"/>
                <c:pt idx="0">
                  <c:v>0.79859999999999998</c:v>
                </c:pt>
                <c:pt idx="1">
                  <c:v>0.79139999999999999</c:v>
                </c:pt>
                <c:pt idx="2">
                  <c:v>0.80279999999999996</c:v>
                </c:pt>
              </c:numCache>
            </c:numRef>
          </c:val>
          <c:extLst>
            <c:ext xmlns:c16="http://schemas.microsoft.com/office/drawing/2014/chart" uri="{C3380CC4-5D6E-409C-BE32-E72D297353CC}">
              <c16:uniqueId val="{00000001-2ADE-4B4E-9B3B-5A0DA2BAB648}"/>
            </c:ext>
          </c:extLst>
        </c:ser>
        <c:dLbls>
          <c:dLblPos val="ctr"/>
          <c:showLegendKey val="0"/>
          <c:showVal val="1"/>
          <c:showCatName val="0"/>
          <c:showSerName val="0"/>
          <c:showPercent val="0"/>
          <c:showBubbleSize val="0"/>
        </c:dLbls>
        <c:gapWidth val="196"/>
        <c:overlap val="100"/>
        <c:axId val="80361728"/>
        <c:axId val="80375808"/>
      </c:barChart>
      <c:catAx>
        <c:axId val="80361728"/>
        <c:scaling>
          <c:orientation val="minMax"/>
        </c:scaling>
        <c:delete val="0"/>
        <c:axPos val="b"/>
        <c:numFmt formatCode="General" sourceLinked="1"/>
        <c:majorTickMark val="none"/>
        <c:minorTickMark val="none"/>
        <c:tickLblPos val="nextTo"/>
        <c:txPr>
          <a:bodyPr/>
          <a:lstStyle/>
          <a:p>
            <a:pPr>
              <a:defRPr sz="1200" b="0"/>
            </a:pPr>
            <a:endParaRPr lang="en-US"/>
          </a:p>
        </c:txPr>
        <c:crossAx val="80375808"/>
        <c:crosses val="autoZero"/>
        <c:auto val="1"/>
        <c:lblAlgn val="ctr"/>
        <c:lblOffset val="100"/>
        <c:noMultiLvlLbl val="0"/>
      </c:catAx>
      <c:valAx>
        <c:axId val="80375808"/>
        <c:scaling>
          <c:orientation val="minMax"/>
          <c:max val="1"/>
        </c:scaling>
        <c:delete val="1"/>
        <c:axPos val="l"/>
        <c:numFmt formatCode="0%" sourceLinked="1"/>
        <c:majorTickMark val="none"/>
        <c:minorTickMark val="none"/>
        <c:tickLblPos val="none"/>
        <c:crossAx val="80361728"/>
        <c:crosses val="autoZero"/>
        <c:crossBetween val="between"/>
        <c:majorUnit val="0.1"/>
        <c:minorUnit val="0.02"/>
      </c:valAx>
    </c:plotArea>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B8D6AB-3338-364B-B7D1-24E589C92C2A}" type="doc">
      <dgm:prSet loTypeId="urn:microsoft.com/office/officeart/2009/layout/CircleArrowProcess" loCatId="" qsTypeId="urn:microsoft.com/office/officeart/2005/8/quickstyle/simple4" qsCatId="simple" csTypeId="urn:microsoft.com/office/officeart/2005/8/colors/accent1_2" csCatId="accent1" phldr="1"/>
      <dgm:spPr/>
      <dgm:t>
        <a:bodyPr/>
        <a:lstStyle/>
        <a:p>
          <a:endParaRPr lang="en-US"/>
        </a:p>
      </dgm:t>
    </dgm:pt>
    <dgm:pt modelId="{66E324EF-FD7C-C64D-BA86-DDAB736AF009}">
      <dgm:prSet phldrT="[Text]" custT="1"/>
      <dgm:spPr/>
      <dgm:t>
        <a:bodyPr/>
        <a:lstStyle/>
        <a:p>
          <a:r>
            <a:rPr lang="en-US" sz="1600" dirty="0"/>
            <a:t>CHW Certification</a:t>
          </a:r>
        </a:p>
        <a:p>
          <a:endParaRPr lang="en-US" sz="1400" dirty="0"/>
        </a:p>
      </dgm:t>
    </dgm:pt>
    <dgm:pt modelId="{89BCD267-AEFD-C145-AE30-94B740075DD6}" type="parTrans" cxnId="{3011B219-5ED8-2B4C-852E-04492FDA1ECA}">
      <dgm:prSet/>
      <dgm:spPr/>
      <dgm:t>
        <a:bodyPr/>
        <a:lstStyle/>
        <a:p>
          <a:endParaRPr lang="en-US"/>
        </a:p>
      </dgm:t>
    </dgm:pt>
    <dgm:pt modelId="{2697B1DF-45FB-A243-8F31-FC4483068012}" type="sibTrans" cxnId="{3011B219-5ED8-2B4C-852E-04492FDA1ECA}">
      <dgm:prSet/>
      <dgm:spPr/>
      <dgm:t>
        <a:bodyPr/>
        <a:lstStyle/>
        <a:p>
          <a:endParaRPr lang="en-US"/>
        </a:p>
      </dgm:t>
    </dgm:pt>
    <dgm:pt modelId="{4D7542CB-0AD1-8641-8A67-C5FF8A17AD91}">
      <dgm:prSet phldrT="[Text]" custT="1"/>
      <dgm:spPr/>
      <dgm:t>
        <a:bodyPr/>
        <a:lstStyle/>
        <a:p>
          <a:r>
            <a:rPr lang="en-US" sz="1600" dirty="0"/>
            <a:t>Evaluation Plan</a:t>
          </a:r>
        </a:p>
      </dgm:t>
    </dgm:pt>
    <dgm:pt modelId="{8DCD307B-35AC-8B43-BFB5-9D66D9507B6E}" type="parTrans" cxnId="{CAD0BD05-8B5C-A74F-BB31-87DA8D602DD5}">
      <dgm:prSet/>
      <dgm:spPr/>
      <dgm:t>
        <a:bodyPr/>
        <a:lstStyle/>
        <a:p>
          <a:endParaRPr lang="en-US"/>
        </a:p>
      </dgm:t>
    </dgm:pt>
    <dgm:pt modelId="{A9A8A645-9ADD-6644-BD0B-6135CB85DFA5}" type="sibTrans" cxnId="{CAD0BD05-8B5C-A74F-BB31-87DA8D602DD5}">
      <dgm:prSet/>
      <dgm:spPr/>
      <dgm:t>
        <a:bodyPr/>
        <a:lstStyle/>
        <a:p>
          <a:endParaRPr lang="en-US"/>
        </a:p>
      </dgm:t>
    </dgm:pt>
    <dgm:pt modelId="{41CABF39-E688-6A43-9EB0-C5E86EE9A2FF}">
      <dgm:prSet phldrT="[Text]" custT="1"/>
      <dgm:spPr/>
      <dgm:t>
        <a:bodyPr/>
        <a:lstStyle/>
        <a:p>
          <a:r>
            <a:rPr lang="en-US" sz="1600" dirty="0"/>
            <a:t>CHW Workforce Surveillance Survey</a:t>
          </a:r>
        </a:p>
      </dgm:t>
    </dgm:pt>
    <dgm:pt modelId="{98E7C31C-5DB8-B64E-8AE7-DE977BEA5E30}" type="parTrans" cxnId="{64BB79D1-4937-6347-A380-438FC0346924}">
      <dgm:prSet/>
      <dgm:spPr/>
      <dgm:t>
        <a:bodyPr/>
        <a:lstStyle/>
        <a:p>
          <a:endParaRPr lang="en-US"/>
        </a:p>
      </dgm:t>
    </dgm:pt>
    <dgm:pt modelId="{A35838A7-5F47-824B-B6E3-CFEA5E42FA3E}" type="sibTrans" cxnId="{64BB79D1-4937-6347-A380-438FC0346924}">
      <dgm:prSet/>
      <dgm:spPr/>
      <dgm:t>
        <a:bodyPr/>
        <a:lstStyle/>
        <a:p>
          <a:endParaRPr lang="en-US"/>
        </a:p>
      </dgm:t>
    </dgm:pt>
    <dgm:pt modelId="{45D06587-F82D-BF4A-8D4E-87E1C00FE68F}" type="pres">
      <dgm:prSet presAssocID="{3AB8D6AB-3338-364B-B7D1-24E589C92C2A}" presName="Name0" presStyleCnt="0">
        <dgm:presLayoutVars>
          <dgm:chMax val="7"/>
          <dgm:chPref val="7"/>
          <dgm:dir/>
          <dgm:animLvl val="lvl"/>
        </dgm:presLayoutVars>
      </dgm:prSet>
      <dgm:spPr/>
    </dgm:pt>
    <dgm:pt modelId="{8AB24BE7-77CE-994E-A5A5-214CB5E093F2}" type="pres">
      <dgm:prSet presAssocID="{66E324EF-FD7C-C64D-BA86-DDAB736AF009}" presName="Accent1" presStyleCnt="0"/>
      <dgm:spPr/>
    </dgm:pt>
    <dgm:pt modelId="{7EBDCFAA-1339-4E43-9987-9DDDD761BF4F}" type="pres">
      <dgm:prSet presAssocID="{66E324EF-FD7C-C64D-BA86-DDAB736AF009}" presName="Accent" presStyleLbl="node1" presStyleIdx="0" presStyleCnt="3"/>
      <dgm:sp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pt>
    <dgm:pt modelId="{2A89CEC8-F6B6-264D-9638-036F35C9FE06}" type="pres">
      <dgm:prSet presAssocID="{66E324EF-FD7C-C64D-BA86-DDAB736AF009}" presName="Parent1" presStyleLbl="revTx" presStyleIdx="0" presStyleCnt="3">
        <dgm:presLayoutVars>
          <dgm:chMax val="1"/>
          <dgm:chPref val="1"/>
          <dgm:bulletEnabled val="1"/>
        </dgm:presLayoutVars>
      </dgm:prSet>
      <dgm:spPr/>
    </dgm:pt>
    <dgm:pt modelId="{79C9B283-0603-5040-B2FF-A476E9D539D2}" type="pres">
      <dgm:prSet presAssocID="{4D7542CB-0AD1-8641-8A67-C5FF8A17AD91}" presName="Accent2" presStyleCnt="0"/>
      <dgm:spPr/>
    </dgm:pt>
    <dgm:pt modelId="{34640CD2-43BF-0744-8C6F-E4E288467658}" type="pres">
      <dgm:prSet presAssocID="{4D7542CB-0AD1-8641-8A67-C5FF8A17AD91}" presName="Accent" presStyleLbl="node1" presStyleIdx="1" presStyleCnt="3"/>
      <dgm:spPr>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dgm:spPr>
    </dgm:pt>
    <dgm:pt modelId="{55354A46-7598-9E41-B245-8AEF5FA59525}" type="pres">
      <dgm:prSet presAssocID="{4D7542CB-0AD1-8641-8A67-C5FF8A17AD91}" presName="Parent2" presStyleLbl="revTx" presStyleIdx="1" presStyleCnt="3">
        <dgm:presLayoutVars>
          <dgm:chMax val="1"/>
          <dgm:chPref val="1"/>
          <dgm:bulletEnabled val="1"/>
        </dgm:presLayoutVars>
      </dgm:prSet>
      <dgm:spPr/>
    </dgm:pt>
    <dgm:pt modelId="{B8F6E279-592C-3E47-8636-0F3A256A782D}" type="pres">
      <dgm:prSet presAssocID="{41CABF39-E688-6A43-9EB0-C5E86EE9A2FF}" presName="Accent3" presStyleCnt="0"/>
      <dgm:spPr/>
    </dgm:pt>
    <dgm:pt modelId="{5AA1A058-8D8A-8A4D-B51D-89F13C3A10AA}" type="pres">
      <dgm:prSet presAssocID="{41CABF39-E688-6A43-9EB0-C5E86EE9A2FF}" presName="Accent" presStyleLbl="node1" presStyleIdx="2" presStyleCnt="3"/>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pt>
    <dgm:pt modelId="{D771106D-CA7D-104A-AA1A-F54C80FAB8A5}" type="pres">
      <dgm:prSet presAssocID="{41CABF39-E688-6A43-9EB0-C5E86EE9A2FF}" presName="Parent3" presStyleLbl="revTx" presStyleIdx="2" presStyleCnt="3">
        <dgm:presLayoutVars>
          <dgm:chMax val="1"/>
          <dgm:chPref val="1"/>
          <dgm:bulletEnabled val="1"/>
        </dgm:presLayoutVars>
      </dgm:prSet>
      <dgm:spPr/>
    </dgm:pt>
  </dgm:ptLst>
  <dgm:cxnLst>
    <dgm:cxn modelId="{CAD0BD05-8B5C-A74F-BB31-87DA8D602DD5}" srcId="{3AB8D6AB-3338-364B-B7D1-24E589C92C2A}" destId="{4D7542CB-0AD1-8641-8A67-C5FF8A17AD91}" srcOrd="1" destOrd="0" parTransId="{8DCD307B-35AC-8B43-BFB5-9D66D9507B6E}" sibTransId="{A9A8A645-9ADD-6644-BD0B-6135CB85DFA5}"/>
    <dgm:cxn modelId="{3011B219-5ED8-2B4C-852E-04492FDA1ECA}" srcId="{3AB8D6AB-3338-364B-B7D1-24E589C92C2A}" destId="{66E324EF-FD7C-C64D-BA86-DDAB736AF009}" srcOrd="0" destOrd="0" parTransId="{89BCD267-AEFD-C145-AE30-94B740075DD6}" sibTransId="{2697B1DF-45FB-A243-8F31-FC4483068012}"/>
    <dgm:cxn modelId="{D7350D5E-5FD6-6D40-9FC9-E2CA9CC46C10}" type="presOf" srcId="{41CABF39-E688-6A43-9EB0-C5E86EE9A2FF}" destId="{D771106D-CA7D-104A-AA1A-F54C80FAB8A5}" srcOrd="0" destOrd="0" presId="urn:microsoft.com/office/officeart/2009/layout/CircleArrowProcess"/>
    <dgm:cxn modelId="{900B6165-0004-2543-A6CA-670C9369FF1F}" type="presOf" srcId="{3AB8D6AB-3338-364B-B7D1-24E589C92C2A}" destId="{45D06587-F82D-BF4A-8D4E-87E1C00FE68F}" srcOrd="0" destOrd="0" presId="urn:microsoft.com/office/officeart/2009/layout/CircleArrowProcess"/>
    <dgm:cxn modelId="{253DD16A-53CA-F546-8265-602043588756}" type="presOf" srcId="{66E324EF-FD7C-C64D-BA86-DDAB736AF009}" destId="{2A89CEC8-F6B6-264D-9638-036F35C9FE06}" srcOrd="0" destOrd="0" presId="urn:microsoft.com/office/officeart/2009/layout/CircleArrowProcess"/>
    <dgm:cxn modelId="{64BB79D1-4937-6347-A380-438FC0346924}" srcId="{3AB8D6AB-3338-364B-B7D1-24E589C92C2A}" destId="{41CABF39-E688-6A43-9EB0-C5E86EE9A2FF}" srcOrd="2" destOrd="0" parTransId="{98E7C31C-5DB8-B64E-8AE7-DE977BEA5E30}" sibTransId="{A35838A7-5F47-824B-B6E3-CFEA5E42FA3E}"/>
    <dgm:cxn modelId="{1D3687E4-DF1C-0B48-9495-E1344A26D3D8}" type="presOf" srcId="{4D7542CB-0AD1-8641-8A67-C5FF8A17AD91}" destId="{55354A46-7598-9E41-B245-8AEF5FA59525}" srcOrd="0" destOrd="0" presId="urn:microsoft.com/office/officeart/2009/layout/CircleArrowProcess"/>
    <dgm:cxn modelId="{FF7C290C-8189-D54D-A56D-8CB74B67CF55}" type="presParOf" srcId="{45D06587-F82D-BF4A-8D4E-87E1C00FE68F}" destId="{8AB24BE7-77CE-994E-A5A5-214CB5E093F2}" srcOrd="0" destOrd="0" presId="urn:microsoft.com/office/officeart/2009/layout/CircleArrowProcess"/>
    <dgm:cxn modelId="{91F20783-F380-D343-82B1-97A7F9BCC76A}" type="presParOf" srcId="{8AB24BE7-77CE-994E-A5A5-214CB5E093F2}" destId="{7EBDCFAA-1339-4E43-9987-9DDDD761BF4F}" srcOrd="0" destOrd="0" presId="urn:microsoft.com/office/officeart/2009/layout/CircleArrowProcess"/>
    <dgm:cxn modelId="{DF881F7F-30BD-3441-B886-80A268D893D1}" type="presParOf" srcId="{45D06587-F82D-BF4A-8D4E-87E1C00FE68F}" destId="{2A89CEC8-F6B6-264D-9638-036F35C9FE06}" srcOrd="1" destOrd="0" presId="urn:microsoft.com/office/officeart/2009/layout/CircleArrowProcess"/>
    <dgm:cxn modelId="{59B316DA-0AF1-754A-BB18-EF3EEBBACE54}" type="presParOf" srcId="{45D06587-F82D-BF4A-8D4E-87E1C00FE68F}" destId="{79C9B283-0603-5040-B2FF-A476E9D539D2}" srcOrd="2" destOrd="0" presId="urn:microsoft.com/office/officeart/2009/layout/CircleArrowProcess"/>
    <dgm:cxn modelId="{737DDEAF-279E-1544-83FA-137598A6021D}" type="presParOf" srcId="{79C9B283-0603-5040-B2FF-A476E9D539D2}" destId="{34640CD2-43BF-0744-8C6F-E4E288467658}" srcOrd="0" destOrd="0" presId="urn:microsoft.com/office/officeart/2009/layout/CircleArrowProcess"/>
    <dgm:cxn modelId="{3654BBA0-97CB-944C-BF12-480989CB7A2D}" type="presParOf" srcId="{45D06587-F82D-BF4A-8D4E-87E1C00FE68F}" destId="{55354A46-7598-9E41-B245-8AEF5FA59525}" srcOrd="3" destOrd="0" presId="urn:microsoft.com/office/officeart/2009/layout/CircleArrowProcess"/>
    <dgm:cxn modelId="{E49DED0B-CA21-8741-BBBA-D767B9D6092C}" type="presParOf" srcId="{45D06587-F82D-BF4A-8D4E-87E1C00FE68F}" destId="{B8F6E279-592C-3E47-8636-0F3A256A782D}" srcOrd="4" destOrd="0" presId="urn:microsoft.com/office/officeart/2009/layout/CircleArrowProcess"/>
    <dgm:cxn modelId="{5E36C352-C2FE-F443-8CCF-8677A879B8DE}" type="presParOf" srcId="{B8F6E279-592C-3E47-8636-0F3A256A782D}" destId="{5AA1A058-8D8A-8A4D-B51D-89F13C3A10AA}" srcOrd="0" destOrd="0" presId="urn:microsoft.com/office/officeart/2009/layout/CircleArrowProcess"/>
    <dgm:cxn modelId="{BB85607A-B9C4-E042-B4E7-9760578BFD78}" type="presParOf" srcId="{45D06587-F82D-BF4A-8D4E-87E1C00FE68F}" destId="{D771106D-CA7D-104A-AA1A-F54C80FAB8A5}"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AE54E7-E14B-C545-A763-39C83E563361}" type="doc">
      <dgm:prSet loTypeId="urn:microsoft.com/office/officeart/2005/8/layout/hProcess9" loCatId="" qsTypeId="urn:microsoft.com/office/officeart/2005/8/quickstyle/simple4" qsCatId="simple" csTypeId="urn:microsoft.com/office/officeart/2005/8/colors/accent1_2" csCatId="accent1" phldr="1"/>
      <dgm:spPr/>
    </dgm:pt>
    <dgm:pt modelId="{31F28641-C970-C441-A317-452C8CD0EA7A}">
      <dgm:prSet phldrT="[Text]"/>
      <dgm:spPr>
        <a:solidFill>
          <a:schemeClr val="accent2"/>
        </a:solidFill>
      </dgm:spPr>
      <dgm:t>
        <a:bodyPr/>
        <a:lstStyle/>
        <a:p>
          <a:pPr>
            <a:lnSpc>
              <a:spcPct val="100000"/>
            </a:lnSpc>
            <a:spcAft>
              <a:spcPts val="0"/>
            </a:spcAft>
          </a:pPr>
          <a:r>
            <a:rPr lang="en-US" dirty="0"/>
            <a:t>Qualitative Research</a:t>
          </a:r>
        </a:p>
      </dgm:t>
    </dgm:pt>
    <dgm:pt modelId="{8B944E7A-831E-BD48-88D9-6E61AF4F079A}" type="parTrans" cxnId="{D5CDD1E5-55EE-0343-AE21-73EF78B821E3}">
      <dgm:prSet/>
      <dgm:spPr/>
      <dgm:t>
        <a:bodyPr/>
        <a:lstStyle/>
        <a:p>
          <a:endParaRPr lang="en-US"/>
        </a:p>
      </dgm:t>
    </dgm:pt>
    <dgm:pt modelId="{F7B0536F-3EC0-AA45-8B30-FF1CB9B47263}" type="sibTrans" cxnId="{D5CDD1E5-55EE-0343-AE21-73EF78B821E3}">
      <dgm:prSet/>
      <dgm:spPr/>
      <dgm:t>
        <a:bodyPr/>
        <a:lstStyle/>
        <a:p>
          <a:endParaRPr lang="en-US"/>
        </a:p>
      </dgm:t>
    </dgm:pt>
    <dgm:pt modelId="{CB1A4DDB-B6B9-AF43-BE1A-05DC708F42D0}">
      <dgm:prSet phldrT="[Text]"/>
      <dgm:spPr>
        <a:solidFill>
          <a:schemeClr val="accent2"/>
        </a:solidFill>
      </dgm:spPr>
      <dgm:t>
        <a:bodyPr/>
        <a:lstStyle/>
        <a:p>
          <a:pPr>
            <a:lnSpc>
              <a:spcPct val="100000"/>
            </a:lnSpc>
            <a:spcAft>
              <a:spcPts val="0"/>
            </a:spcAft>
          </a:pPr>
          <a:r>
            <a:rPr lang="en-US" dirty="0"/>
            <a:t>Sample Frame Development</a:t>
          </a:r>
        </a:p>
      </dgm:t>
    </dgm:pt>
    <dgm:pt modelId="{DEE609D0-EF3A-FA44-A923-93AA4AE5A371}" type="parTrans" cxnId="{86CD8E6B-15D4-B24E-92B1-A726ADCC5D14}">
      <dgm:prSet/>
      <dgm:spPr/>
      <dgm:t>
        <a:bodyPr/>
        <a:lstStyle/>
        <a:p>
          <a:endParaRPr lang="en-US"/>
        </a:p>
      </dgm:t>
    </dgm:pt>
    <dgm:pt modelId="{B367C4E9-A9D2-424E-8FED-E205C170E24E}" type="sibTrans" cxnId="{86CD8E6B-15D4-B24E-92B1-A726ADCC5D14}">
      <dgm:prSet/>
      <dgm:spPr/>
      <dgm:t>
        <a:bodyPr/>
        <a:lstStyle/>
        <a:p>
          <a:endParaRPr lang="en-US"/>
        </a:p>
      </dgm:t>
    </dgm:pt>
    <dgm:pt modelId="{EF5A57E4-1C0A-AF4E-8CF6-A89B081CE874}">
      <dgm:prSet phldrT="[Text]"/>
      <dgm:spPr>
        <a:solidFill>
          <a:schemeClr val="accent2"/>
        </a:solidFill>
      </dgm:spPr>
      <dgm:t>
        <a:bodyPr/>
        <a:lstStyle/>
        <a:p>
          <a:r>
            <a:rPr lang="en-US" dirty="0"/>
            <a:t>Quantitative Survey</a:t>
          </a:r>
        </a:p>
      </dgm:t>
    </dgm:pt>
    <dgm:pt modelId="{738D3989-7C5F-CE44-96D4-FB1304C403C5}" type="parTrans" cxnId="{10EC3453-1EC7-6243-BA38-F2AEA065B5DF}">
      <dgm:prSet/>
      <dgm:spPr/>
      <dgm:t>
        <a:bodyPr/>
        <a:lstStyle/>
        <a:p>
          <a:endParaRPr lang="en-US"/>
        </a:p>
      </dgm:t>
    </dgm:pt>
    <dgm:pt modelId="{CF604174-0AE2-FC41-97A0-327E2D0330C7}" type="sibTrans" cxnId="{10EC3453-1EC7-6243-BA38-F2AEA065B5DF}">
      <dgm:prSet/>
      <dgm:spPr/>
      <dgm:t>
        <a:bodyPr/>
        <a:lstStyle/>
        <a:p>
          <a:endParaRPr lang="en-US"/>
        </a:p>
      </dgm:t>
    </dgm:pt>
    <dgm:pt modelId="{57105F8C-0EF7-4645-AFCA-574403F2C968}" type="pres">
      <dgm:prSet presAssocID="{74AE54E7-E14B-C545-A763-39C83E563361}" presName="CompostProcess" presStyleCnt="0">
        <dgm:presLayoutVars>
          <dgm:dir/>
          <dgm:resizeHandles val="exact"/>
        </dgm:presLayoutVars>
      </dgm:prSet>
      <dgm:spPr/>
    </dgm:pt>
    <dgm:pt modelId="{4157BBC3-BADA-E04E-9496-9C9D31ED40E5}" type="pres">
      <dgm:prSet presAssocID="{74AE54E7-E14B-C545-A763-39C83E563361}" presName="arrow" presStyleLbl="bgShp" presStyleIdx="0" presStyleCnt="1"/>
      <dgm:spPr/>
    </dgm:pt>
    <dgm:pt modelId="{958DF8E0-ACD3-C04D-B2A2-B2566052975F}" type="pres">
      <dgm:prSet presAssocID="{74AE54E7-E14B-C545-A763-39C83E563361}" presName="linearProcess" presStyleCnt="0"/>
      <dgm:spPr/>
    </dgm:pt>
    <dgm:pt modelId="{C4104AB1-9B9D-1943-847F-D2C3DBDDE6D0}" type="pres">
      <dgm:prSet presAssocID="{31F28641-C970-C441-A317-452C8CD0EA7A}" presName="textNode" presStyleLbl="node1" presStyleIdx="0" presStyleCnt="3">
        <dgm:presLayoutVars>
          <dgm:bulletEnabled val="1"/>
        </dgm:presLayoutVars>
      </dgm:prSet>
      <dgm:spPr/>
    </dgm:pt>
    <dgm:pt modelId="{F45D9031-4B59-BE4C-B828-334098F76730}" type="pres">
      <dgm:prSet presAssocID="{F7B0536F-3EC0-AA45-8B30-FF1CB9B47263}" presName="sibTrans" presStyleCnt="0"/>
      <dgm:spPr/>
    </dgm:pt>
    <dgm:pt modelId="{198832D0-D2E8-2B43-8DF8-ACFCD8B54AEA}" type="pres">
      <dgm:prSet presAssocID="{CB1A4DDB-B6B9-AF43-BE1A-05DC708F42D0}" presName="textNode" presStyleLbl="node1" presStyleIdx="1" presStyleCnt="3">
        <dgm:presLayoutVars>
          <dgm:bulletEnabled val="1"/>
        </dgm:presLayoutVars>
      </dgm:prSet>
      <dgm:spPr/>
    </dgm:pt>
    <dgm:pt modelId="{9902C59E-44CE-4D43-82DD-48B2CB0763E5}" type="pres">
      <dgm:prSet presAssocID="{B367C4E9-A9D2-424E-8FED-E205C170E24E}" presName="sibTrans" presStyleCnt="0"/>
      <dgm:spPr/>
    </dgm:pt>
    <dgm:pt modelId="{1D25EC0B-66C0-DC4B-811D-00A9C34F2E70}" type="pres">
      <dgm:prSet presAssocID="{EF5A57E4-1C0A-AF4E-8CF6-A89B081CE874}" presName="textNode" presStyleLbl="node1" presStyleIdx="2" presStyleCnt="3">
        <dgm:presLayoutVars>
          <dgm:bulletEnabled val="1"/>
        </dgm:presLayoutVars>
      </dgm:prSet>
      <dgm:spPr/>
    </dgm:pt>
  </dgm:ptLst>
  <dgm:cxnLst>
    <dgm:cxn modelId="{B094B83C-06D5-0348-86B4-629DA8A7533B}" type="presOf" srcId="{EF5A57E4-1C0A-AF4E-8CF6-A89B081CE874}" destId="{1D25EC0B-66C0-DC4B-811D-00A9C34F2E70}" srcOrd="0" destOrd="0" presId="urn:microsoft.com/office/officeart/2005/8/layout/hProcess9"/>
    <dgm:cxn modelId="{00E3933F-5B6C-9D4B-918E-3D2969AC9386}" type="presOf" srcId="{CB1A4DDB-B6B9-AF43-BE1A-05DC708F42D0}" destId="{198832D0-D2E8-2B43-8DF8-ACFCD8B54AEA}" srcOrd="0" destOrd="0" presId="urn:microsoft.com/office/officeart/2005/8/layout/hProcess9"/>
    <dgm:cxn modelId="{10EC3453-1EC7-6243-BA38-F2AEA065B5DF}" srcId="{74AE54E7-E14B-C545-A763-39C83E563361}" destId="{EF5A57E4-1C0A-AF4E-8CF6-A89B081CE874}" srcOrd="2" destOrd="0" parTransId="{738D3989-7C5F-CE44-96D4-FB1304C403C5}" sibTransId="{CF604174-0AE2-FC41-97A0-327E2D0330C7}"/>
    <dgm:cxn modelId="{01003F57-5E9E-AF46-A73E-30ED50129B13}" type="presOf" srcId="{31F28641-C970-C441-A317-452C8CD0EA7A}" destId="{C4104AB1-9B9D-1943-847F-D2C3DBDDE6D0}" srcOrd="0" destOrd="0" presId="urn:microsoft.com/office/officeart/2005/8/layout/hProcess9"/>
    <dgm:cxn modelId="{86CD8E6B-15D4-B24E-92B1-A726ADCC5D14}" srcId="{74AE54E7-E14B-C545-A763-39C83E563361}" destId="{CB1A4DDB-B6B9-AF43-BE1A-05DC708F42D0}" srcOrd="1" destOrd="0" parTransId="{DEE609D0-EF3A-FA44-A923-93AA4AE5A371}" sibTransId="{B367C4E9-A9D2-424E-8FED-E205C170E24E}"/>
    <dgm:cxn modelId="{93B6E56C-C580-3340-AA10-E2554A43D641}" type="presOf" srcId="{74AE54E7-E14B-C545-A763-39C83E563361}" destId="{57105F8C-0EF7-4645-AFCA-574403F2C968}" srcOrd="0" destOrd="0" presId="urn:microsoft.com/office/officeart/2005/8/layout/hProcess9"/>
    <dgm:cxn modelId="{D5CDD1E5-55EE-0343-AE21-73EF78B821E3}" srcId="{74AE54E7-E14B-C545-A763-39C83E563361}" destId="{31F28641-C970-C441-A317-452C8CD0EA7A}" srcOrd="0" destOrd="0" parTransId="{8B944E7A-831E-BD48-88D9-6E61AF4F079A}" sibTransId="{F7B0536F-3EC0-AA45-8B30-FF1CB9B47263}"/>
    <dgm:cxn modelId="{D936AA0E-E619-0B41-A300-158CA74CB416}" type="presParOf" srcId="{57105F8C-0EF7-4645-AFCA-574403F2C968}" destId="{4157BBC3-BADA-E04E-9496-9C9D31ED40E5}" srcOrd="0" destOrd="0" presId="urn:microsoft.com/office/officeart/2005/8/layout/hProcess9"/>
    <dgm:cxn modelId="{AA55C159-FA81-9F4F-9EA3-2F4D89894F84}" type="presParOf" srcId="{57105F8C-0EF7-4645-AFCA-574403F2C968}" destId="{958DF8E0-ACD3-C04D-B2A2-B2566052975F}" srcOrd="1" destOrd="0" presId="urn:microsoft.com/office/officeart/2005/8/layout/hProcess9"/>
    <dgm:cxn modelId="{B7FD8F1B-AE3E-3946-B014-45F56187C846}" type="presParOf" srcId="{958DF8E0-ACD3-C04D-B2A2-B2566052975F}" destId="{C4104AB1-9B9D-1943-847F-D2C3DBDDE6D0}" srcOrd="0" destOrd="0" presId="urn:microsoft.com/office/officeart/2005/8/layout/hProcess9"/>
    <dgm:cxn modelId="{7577F147-216E-0247-99B4-B5BB9A03A4A5}" type="presParOf" srcId="{958DF8E0-ACD3-C04D-B2A2-B2566052975F}" destId="{F45D9031-4B59-BE4C-B828-334098F76730}" srcOrd="1" destOrd="0" presId="urn:microsoft.com/office/officeart/2005/8/layout/hProcess9"/>
    <dgm:cxn modelId="{5737EE62-D5C8-7141-89FA-BAFDDA7CFB35}" type="presParOf" srcId="{958DF8E0-ACD3-C04D-B2A2-B2566052975F}" destId="{198832D0-D2E8-2B43-8DF8-ACFCD8B54AEA}" srcOrd="2" destOrd="0" presId="urn:microsoft.com/office/officeart/2005/8/layout/hProcess9"/>
    <dgm:cxn modelId="{3D48042C-78C2-914B-9372-AB30A7D5AA20}" type="presParOf" srcId="{958DF8E0-ACD3-C04D-B2A2-B2566052975F}" destId="{9902C59E-44CE-4D43-82DD-48B2CB0763E5}" srcOrd="3" destOrd="0" presId="urn:microsoft.com/office/officeart/2005/8/layout/hProcess9"/>
    <dgm:cxn modelId="{7535F678-B3FC-8C47-A242-3DC5C420DF94}" type="presParOf" srcId="{958DF8E0-ACD3-C04D-B2A2-B2566052975F}" destId="{1D25EC0B-66C0-DC4B-811D-00A9C34F2E7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DCFAA-1339-4E43-9987-9DDDD761BF4F}">
      <dsp:nvSpPr>
        <dsp:cNvPr id="0" name=""/>
        <dsp:cNvSpPr/>
      </dsp:nvSpPr>
      <dsp:spPr>
        <a:xfrm>
          <a:off x="2613101" y="0"/>
          <a:ext cx="2351054" cy="2351412"/>
        </a:xfrm>
        <a:prstGeom prst="circularArrow">
          <a:avLst>
            <a:gd name="adj1" fmla="val 10980"/>
            <a:gd name="adj2" fmla="val 1142322"/>
            <a:gd name="adj3" fmla="val 4500000"/>
            <a:gd name="adj4" fmla="val 10800000"/>
            <a:gd name="adj5" fmla="val 12500"/>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A89CEC8-F6B6-264D-9638-036F35C9FE06}">
      <dsp:nvSpPr>
        <dsp:cNvPr id="0" name=""/>
        <dsp:cNvSpPr/>
      </dsp:nvSpPr>
      <dsp:spPr>
        <a:xfrm>
          <a:off x="3132762" y="848931"/>
          <a:ext cx="1306435" cy="653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CHW Certification</a:t>
          </a:r>
        </a:p>
        <a:p>
          <a:pPr marL="0" lvl="0" indent="0" algn="ctr" defTabSz="711200">
            <a:lnSpc>
              <a:spcPct val="90000"/>
            </a:lnSpc>
            <a:spcBef>
              <a:spcPct val="0"/>
            </a:spcBef>
            <a:spcAft>
              <a:spcPct val="35000"/>
            </a:spcAft>
            <a:buNone/>
          </a:pPr>
          <a:endParaRPr lang="en-US" sz="1400" kern="1200" dirty="0"/>
        </a:p>
      </dsp:txBody>
      <dsp:txXfrm>
        <a:off x="3132762" y="848931"/>
        <a:ext cx="1306435" cy="653061"/>
      </dsp:txXfrm>
    </dsp:sp>
    <dsp:sp modelId="{34640CD2-43BF-0744-8C6F-E4E288467658}">
      <dsp:nvSpPr>
        <dsp:cNvPr id="0" name=""/>
        <dsp:cNvSpPr/>
      </dsp:nvSpPr>
      <dsp:spPr>
        <a:xfrm>
          <a:off x="1960104" y="1351060"/>
          <a:ext cx="2351054" cy="2351412"/>
        </a:xfrm>
        <a:prstGeom prst="leftCircularArrow">
          <a:avLst>
            <a:gd name="adj1" fmla="val 10980"/>
            <a:gd name="adj2" fmla="val 1142322"/>
            <a:gd name="adj3" fmla="val 6300000"/>
            <a:gd name="adj4" fmla="val 18900000"/>
            <a:gd name="adj5" fmla="val 12500"/>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5354A46-7598-9E41-B245-8AEF5FA59525}">
      <dsp:nvSpPr>
        <dsp:cNvPr id="0" name=""/>
        <dsp:cNvSpPr/>
      </dsp:nvSpPr>
      <dsp:spPr>
        <a:xfrm>
          <a:off x="2482413" y="2207807"/>
          <a:ext cx="1306435" cy="653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Evaluation Plan</a:t>
          </a:r>
        </a:p>
      </dsp:txBody>
      <dsp:txXfrm>
        <a:off x="2482413" y="2207807"/>
        <a:ext cx="1306435" cy="653061"/>
      </dsp:txXfrm>
    </dsp:sp>
    <dsp:sp modelId="{5AA1A058-8D8A-8A4D-B51D-89F13C3A10AA}">
      <dsp:nvSpPr>
        <dsp:cNvPr id="0" name=""/>
        <dsp:cNvSpPr/>
      </dsp:nvSpPr>
      <dsp:spPr>
        <a:xfrm>
          <a:off x="2780434" y="2863799"/>
          <a:ext cx="2019920" cy="2020730"/>
        </a:xfrm>
        <a:prstGeom prst="blockArc">
          <a:avLst>
            <a:gd name="adj1" fmla="val 13500000"/>
            <a:gd name="adj2" fmla="val 10800000"/>
            <a:gd name="adj3" fmla="val 12740"/>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71106D-CA7D-104A-AA1A-F54C80FAB8A5}">
      <dsp:nvSpPr>
        <dsp:cNvPr id="0" name=""/>
        <dsp:cNvSpPr/>
      </dsp:nvSpPr>
      <dsp:spPr>
        <a:xfrm>
          <a:off x="3135852" y="3568637"/>
          <a:ext cx="1306435" cy="6530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CHW Workforce Surveillance Survey</a:t>
          </a:r>
        </a:p>
      </dsp:txBody>
      <dsp:txXfrm>
        <a:off x="3135852" y="3568637"/>
        <a:ext cx="1306435" cy="6530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57BBC3-BADA-E04E-9496-9C9D31ED40E5}">
      <dsp:nvSpPr>
        <dsp:cNvPr id="0" name=""/>
        <dsp:cNvSpPr/>
      </dsp:nvSpPr>
      <dsp:spPr>
        <a:xfrm>
          <a:off x="457199" y="0"/>
          <a:ext cx="5181600" cy="4064000"/>
        </a:xfrm>
        <a:prstGeom prst="right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4104AB1-9B9D-1943-847F-D2C3DBDDE6D0}">
      <dsp:nvSpPr>
        <dsp:cNvPr id="0" name=""/>
        <dsp:cNvSpPr/>
      </dsp:nvSpPr>
      <dsp:spPr>
        <a:xfrm>
          <a:off x="6548" y="1219199"/>
          <a:ext cx="1962150" cy="1625600"/>
        </a:xfrm>
        <a:prstGeom prst="round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ts val="0"/>
            </a:spcAft>
            <a:buNone/>
          </a:pPr>
          <a:r>
            <a:rPr lang="en-US" sz="2100" kern="1200" dirty="0"/>
            <a:t>Qualitative Research</a:t>
          </a:r>
        </a:p>
      </dsp:txBody>
      <dsp:txXfrm>
        <a:off x="85903" y="1298554"/>
        <a:ext cx="1803440" cy="1466890"/>
      </dsp:txXfrm>
    </dsp:sp>
    <dsp:sp modelId="{198832D0-D2E8-2B43-8DF8-ACFCD8B54AEA}">
      <dsp:nvSpPr>
        <dsp:cNvPr id="0" name=""/>
        <dsp:cNvSpPr/>
      </dsp:nvSpPr>
      <dsp:spPr>
        <a:xfrm>
          <a:off x="2066925" y="1219199"/>
          <a:ext cx="1962150" cy="1625600"/>
        </a:xfrm>
        <a:prstGeom prst="round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ts val="0"/>
            </a:spcAft>
            <a:buNone/>
          </a:pPr>
          <a:r>
            <a:rPr lang="en-US" sz="2100" kern="1200" dirty="0"/>
            <a:t>Sample Frame Development</a:t>
          </a:r>
        </a:p>
      </dsp:txBody>
      <dsp:txXfrm>
        <a:off x="2146280" y="1298554"/>
        <a:ext cx="1803440" cy="1466890"/>
      </dsp:txXfrm>
    </dsp:sp>
    <dsp:sp modelId="{1D25EC0B-66C0-DC4B-811D-00A9C34F2E70}">
      <dsp:nvSpPr>
        <dsp:cNvPr id="0" name=""/>
        <dsp:cNvSpPr/>
      </dsp:nvSpPr>
      <dsp:spPr>
        <a:xfrm>
          <a:off x="4127301" y="1219199"/>
          <a:ext cx="1962150" cy="1625600"/>
        </a:xfrm>
        <a:prstGeom prst="roundRect">
          <a:avLst/>
        </a:prstGeom>
        <a:solidFill>
          <a:schemeClr val="accent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Quantitative Survey</a:t>
          </a:r>
        </a:p>
      </dsp:txBody>
      <dsp:txXfrm>
        <a:off x="4206656" y="1298554"/>
        <a:ext cx="1803440" cy="1466890"/>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0.59273</cdr:x>
      <cdr:y>0.13108</cdr:y>
    </cdr:from>
    <cdr:to>
      <cdr:x>0.68734</cdr:x>
      <cdr:y>0.25914</cdr:y>
    </cdr:to>
    <cdr:sp macro="" textlink="">
      <cdr:nvSpPr>
        <cdr:cNvPr id="2" name="TextBox 51"/>
        <cdr:cNvSpPr txBox="1"/>
      </cdr:nvSpPr>
      <cdr:spPr>
        <a:xfrm xmlns:a="http://schemas.openxmlformats.org/drawingml/2006/main">
          <a:off x="3333400" y="362905"/>
          <a:ext cx="532071" cy="354546"/>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nchorCtr="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Bef>
              <a:spcPts val="300"/>
            </a:spcBef>
          </a:pPr>
          <a:r>
            <a:rPr lang="en-US" sz="1100" dirty="0">
              <a:solidFill>
                <a:schemeClr val="tx1"/>
              </a:solidFill>
              <a:latin typeface="Arial" pitchFamily="34" charset="0"/>
              <a:cs typeface="Arial" pitchFamily="34" charset="0"/>
            </a:rPr>
            <a:t>34%</a:t>
          </a:r>
        </a:p>
      </cdr:txBody>
    </cdr:sp>
  </cdr:relSizeAnchor>
  <cdr:relSizeAnchor xmlns:cdr="http://schemas.openxmlformats.org/drawingml/2006/chartDrawing">
    <cdr:from>
      <cdr:x>0.2663</cdr:x>
      <cdr:y>0.14777</cdr:y>
    </cdr:from>
    <cdr:to>
      <cdr:x>0.36091</cdr:x>
      <cdr:y>0.27583</cdr:y>
    </cdr:to>
    <cdr:sp macro="" textlink="">
      <cdr:nvSpPr>
        <cdr:cNvPr id="3" name="TextBox 51"/>
        <cdr:cNvSpPr txBox="1"/>
      </cdr:nvSpPr>
      <cdr:spPr>
        <a:xfrm xmlns:a="http://schemas.openxmlformats.org/drawingml/2006/main">
          <a:off x="1497608" y="409112"/>
          <a:ext cx="532072" cy="354546"/>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nchorCtr="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Bef>
              <a:spcPts val="300"/>
            </a:spcBef>
          </a:pPr>
          <a:r>
            <a:rPr lang="en-US" sz="1100" dirty="0">
              <a:latin typeface="Arial" pitchFamily="34" charset="0"/>
              <a:cs typeface="Arial" pitchFamily="34" charset="0"/>
            </a:rPr>
            <a:t>39</a:t>
          </a:r>
          <a:r>
            <a:rPr lang="en-US" sz="1100" dirty="0">
              <a:solidFill>
                <a:schemeClr val="tx1"/>
              </a:solidFill>
              <a:latin typeface="Arial" pitchFamily="34" charset="0"/>
              <a:cs typeface="Arial" pitchFamily="34" charset="0"/>
            </a:rPr>
            <a:t>%</a:t>
          </a:r>
        </a:p>
      </cdr:txBody>
    </cdr:sp>
  </cdr:relSizeAnchor>
  <cdr:relSizeAnchor xmlns:cdr="http://schemas.openxmlformats.org/drawingml/2006/chartDrawing">
    <cdr:from>
      <cdr:x>0.87565</cdr:x>
      <cdr:y>0.06033</cdr:y>
    </cdr:from>
    <cdr:to>
      <cdr:x>0.89983</cdr:x>
      <cdr:y>0.42728</cdr:y>
    </cdr:to>
    <cdr:sp macro="" textlink="">
      <cdr:nvSpPr>
        <cdr:cNvPr id="4" name="Right Brace 3"/>
        <cdr:cNvSpPr/>
      </cdr:nvSpPr>
      <cdr:spPr>
        <a:xfrm xmlns:a="http://schemas.openxmlformats.org/drawingml/2006/main">
          <a:off x="4924519" y="167029"/>
          <a:ext cx="135992" cy="1015937"/>
        </a:xfrm>
        <a:prstGeom xmlns:a="http://schemas.openxmlformats.org/drawingml/2006/main" prst="rightBrace">
          <a:avLst/>
        </a:prstGeom>
        <a:ln xmlns:a="http://schemas.openxmlformats.org/drawingml/2006/main">
          <a:solidFill>
            <a:schemeClr val="tx1"/>
          </a:solidFill>
          <a:headEnd type="none" w="med" len="med"/>
          <a:tailEnd type="non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endParaRPr lang="en-US"/>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0.88401</cdr:y>
    </cdr:from>
    <cdr:to>
      <cdr:x>0.18707</cdr:x>
      <cdr:y>1</cdr:y>
    </cdr:to>
    <cdr:sp macro="" textlink="">
      <cdr:nvSpPr>
        <cdr:cNvPr id="4" name="TextBox 19"/>
        <cdr:cNvSpPr txBox="1"/>
      </cdr:nvSpPr>
      <cdr:spPr>
        <a:xfrm xmlns:a="http://schemas.openxmlformats.org/drawingml/2006/main">
          <a:off x="-4984990" y="1601814"/>
          <a:ext cx="510551" cy="210166"/>
        </a:xfrm>
        <a:prstGeom xmlns:a="http://schemas.openxmlformats.org/drawingml/2006/main" prst="rect">
          <a:avLst/>
        </a:prstGeom>
        <a:noFill xmlns:a="http://schemas.openxmlformats.org/drawingml/2006/main"/>
      </cdr:spPr>
      <cdr:txBody>
        <a:bodyPr xmlns:a="http://schemas.openxmlformats.org/drawingml/2006/main" wrap="square" lIns="0" tIns="0" rIns="0" bIns="0"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spcBef>
              <a:spcPts val="300"/>
            </a:spcBef>
          </a:pPr>
          <a:r>
            <a:rPr lang="en-US" sz="1100" b="0" dirty="0">
              <a:latin typeface="Arial" pitchFamily="34" charset="0"/>
              <a:cs typeface="Arial" pitchFamily="34" charset="0"/>
            </a:rPr>
            <a:t>N/A</a:t>
          </a:r>
          <a:endParaRPr lang="en-US" sz="1050" b="0" dirty="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0.51858</cdr:x>
      <cdr:y>0.64414</cdr:y>
    </cdr:from>
    <cdr:to>
      <cdr:x>0.55884</cdr:x>
      <cdr:y>0.73585</cdr:y>
    </cdr:to>
    <cdr:sp macro="" textlink="">
      <cdr:nvSpPr>
        <cdr:cNvPr id="4" name="Rectangle 3"/>
        <cdr:cNvSpPr/>
      </cdr:nvSpPr>
      <cdr:spPr>
        <a:xfrm xmlns:a="http://schemas.openxmlformats.org/drawingml/2006/main" rot="10800000" flipV="1">
          <a:off x="2916413" y="1783362"/>
          <a:ext cx="226415" cy="253908"/>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fontAlgn="b"/>
          <a:r>
            <a:rPr lang="en-US" sz="1050" dirty="0">
              <a:solidFill>
                <a:srgbClr val="000000"/>
              </a:solidFill>
              <a:sym typeface="Wingdings 3"/>
            </a:rPr>
            <a:t></a:t>
          </a:r>
          <a:endParaRPr lang="en-US" sz="1050" dirty="0">
            <a:solidFill>
              <a:srgbClr val="000000"/>
            </a:solidFill>
          </a:endParaRPr>
        </a:p>
      </cdr:txBody>
    </cdr:sp>
  </cdr:relSizeAnchor>
  <cdr:relSizeAnchor xmlns:cdr="http://schemas.openxmlformats.org/drawingml/2006/chartDrawing">
    <cdr:from>
      <cdr:x>0.44015</cdr:x>
      <cdr:y>0.64532</cdr:y>
    </cdr:from>
    <cdr:to>
      <cdr:x>0.56032</cdr:x>
      <cdr:y>0.76447</cdr:y>
    </cdr:to>
    <cdr:sp macro="" textlink="">
      <cdr:nvSpPr>
        <cdr:cNvPr id="6" name="Oval 5"/>
        <cdr:cNvSpPr/>
      </cdr:nvSpPr>
      <cdr:spPr bwMode="gray">
        <a:xfrm xmlns:a="http://schemas.openxmlformats.org/drawingml/2006/main" rot="20293295">
          <a:off x="2475333" y="1786621"/>
          <a:ext cx="675807" cy="329878"/>
        </a:xfrm>
        <a:prstGeom xmlns:a="http://schemas.openxmlformats.org/drawingml/2006/main" prst="ellipse">
          <a:avLst/>
        </a:prstGeom>
        <a:noFill xmlns:a="http://schemas.openxmlformats.org/drawingml/2006/main"/>
        <a:ln xmlns:a="http://schemas.openxmlformats.org/drawingml/2006/main" w="12700">
          <a:solidFill>
            <a:srgbClr val="C0000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spcBef>
              <a:spcPts val="300"/>
            </a:spcBef>
          </a:pPr>
          <a:endParaRPr lang="en-US" sz="1600" dirty="0">
            <a:solidFill>
              <a:srgbClr val="000000"/>
            </a:solidFill>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0.50776</cdr:x>
      <cdr:y>0.74528</cdr:y>
    </cdr:from>
    <cdr:to>
      <cdr:x>0.54802</cdr:x>
      <cdr:y>0.83699</cdr:y>
    </cdr:to>
    <cdr:sp macro="" textlink="">
      <cdr:nvSpPr>
        <cdr:cNvPr id="7" name="Rectangle 6"/>
        <cdr:cNvSpPr/>
      </cdr:nvSpPr>
      <cdr:spPr>
        <a:xfrm xmlns:a="http://schemas.openxmlformats.org/drawingml/2006/main" rot="10800000" flipV="1">
          <a:off x="2855571" y="2063389"/>
          <a:ext cx="226415" cy="253908"/>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050" dirty="0">
              <a:solidFill>
                <a:srgbClr val="000000"/>
              </a:solidFill>
              <a:sym typeface="Wingdings 3"/>
            </a:rPr>
            <a:t></a:t>
          </a:r>
          <a:endParaRPr lang="en-US" sz="1050" dirty="0">
            <a:solidFill>
              <a:srgbClr val="000000"/>
            </a:solidFill>
          </a:endParaRPr>
        </a:p>
      </cdr:txBody>
    </cdr:sp>
  </cdr:relSizeAnchor>
  <cdr:relSizeAnchor xmlns:cdr="http://schemas.openxmlformats.org/drawingml/2006/chartDrawing">
    <cdr:from>
      <cdr:x>0.43888</cdr:x>
      <cdr:y>0.75373</cdr:y>
    </cdr:from>
    <cdr:to>
      <cdr:x>0.55253</cdr:x>
      <cdr:y>0.85271</cdr:y>
    </cdr:to>
    <cdr:sp macro="" textlink="">
      <cdr:nvSpPr>
        <cdr:cNvPr id="8" name="Oval 7"/>
        <cdr:cNvSpPr/>
      </cdr:nvSpPr>
      <cdr:spPr bwMode="gray">
        <a:xfrm xmlns:a="http://schemas.openxmlformats.org/drawingml/2006/main" rot="20293295">
          <a:off x="2468215" y="2086769"/>
          <a:ext cx="639103" cy="274035"/>
        </a:xfrm>
        <a:prstGeom xmlns:a="http://schemas.openxmlformats.org/drawingml/2006/main" prst="ellipse">
          <a:avLst/>
        </a:prstGeom>
        <a:noFill xmlns:a="http://schemas.openxmlformats.org/drawingml/2006/main"/>
        <a:ln xmlns:a="http://schemas.openxmlformats.org/drawingml/2006/main" w="12700">
          <a:solidFill>
            <a:srgbClr val="C0000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spcBef>
              <a:spcPts val="300"/>
            </a:spcBef>
          </a:pPr>
          <a:endParaRPr lang="en-US" sz="1600" dirty="0">
            <a:solidFill>
              <a:srgbClr val="000000"/>
            </a:solidFill>
            <a:cs typeface="Arial" pitchFamily="34" charset="0"/>
          </a:endParaRPr>
        </a:p>
      </cdr:txBody>
    </cdr:sp>
  </cdr:relSizeAnchor>
  <cdr:relSizeAnchor xmlns:cdr="http://schemas.openxmlformats.org/drawingml/2006/chartDrawing">
    <cdr:from>
      <cdr:x>0.82024</cdr:x>
      <cdr:y>0.79307</cdr:y>
    </cdr:from>
    <cdr:to>
      <cdr:x>0.8605</cdr:x>
      <cdr:y>0.88478</cdr:y>
    </cdr:to>
    <cdr:sp macro="" textlink="">
      <cdr:nvSpPr>
        <cdr:cNvPr id="9" name="Rectangle 8"/>
        <cdr:cNvSpPr/>
      </cdr:nvSpPr>
      <cdr:spPr>
        <a:xfrm xmlns:a="http://schemas.openxmlformats.org/drawingml/2006/main" rot="10800000" flipV="1">
          <a:off x="4612901" y="2195701"/>
          <a:ext cx="226416" cy="253907"/>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050" dirty="0">
              <a:solidFill>
                <a:srgbClr val="000000"/>
              </a:solidFill>
              <a:sym typeface="Wingdings 3"/>
            </a:rPr>
            <a:t></a:t>
          </a:r>
          <a:endParaRPr lang="en-US" sz="1050" dirty="0">
            <a:solidFill>
              <a:srgbClr val="000000"/>
            </a:solidFill>
          </a:endParaRPr>
        </a:p>
      </cdr:txBody>
    </cdr:sp>
  </cdr:relSizeAnchor>
  <cdr:relSizeAnchor xmlns:cdr="http://schemas.openxmlformats.org/drawingml/2006/chartDrawing">
    <cdr:from>
      <cdr:x>0.76743</cdr:x>
      <cdr:y>0.80678</cdr:y>
    </cdr:from>
    <cdr:to>
      <cdr:x>0.86216</cdr:x>
      <cdr:y>0.88914</cdr:y>
    </cdr:to>
    <cdr:sp macro="" textlink="">
      <cdr:nvSpPr>
        <cdr:cNvPr id="10" name="Oval 9"/>
        <cdr:cNvSpPr/>
      </cdr:nvSpPr>
      <cdr:spPr bwMode="gray">
        <a:xfrm xmlns:a="http://schemas.openxmlformats.org/drawingml/2006/main" rot="20424918">
          <a:off x="4315923" y="2233634"/>
          <a:ext cx="532746" cy="228021"/>
        </a:xfrm>
        <a:prstGeom xmlns:a="http://schemas.openxmlformats.org/drawingml/2006/main" prst="ellipse">
          <a:avLst/>
        </a:prstGeom>
        <a:noFill xmlns:a="http://schemas.openxmlformats.org/drawingml/2006/main"/>
        <a:ln xmlns:a="http://schemas.openxmlformats.org/drawingml/2006/main" w="12700">
          <a:solidFill>
            <a:srgbClr val="C0000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spcBef>
              <a:spcPts val="300"/>
            </a:spcBef>
          </a:pPr>
          <a:endParaRPr lang="en-US" sz="1600" dirty="0">
            <a:solidFill>
              <a:srgbClr val="000000"/>
            </a:solidFill>
            <a:cs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0.52006</cdr:x>
      <cdr:y>0.59828</cdr:y>
    </cdr:from>
    <cdr:to>
      <cdr:x>0.55526</cdr:x>
      <cdr:y>0.68999</cdr:y>
    </cdr:to>
    <cdr:sp macro="" textlink="">
      <cdr:nvSpPr>
        <cdr:cNvPr id="7" name="Rectangle 6"/>
        <cdr:cNvSpPr/>
      </cdr:nvSpPr>
      <cdr:spPr>
        <a:xfrm xmlns:a="http://schemas.openxmlformats.org/drawingml/2006/main" rot="10800000" flipV="1">
          <a:off x="2924712" y="1656399"/>
          <a:ext cx="197985" cy="253916"/>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050" dirty="0">
              <a:solidFill>
                <a:srgbClr val="000000"/>
              </a:solidFill>
              <a:sym typeface="Wingdings 3"/>
            </a:rPr>
            <a:t></a:t>
          </a:r>
          <a:endParaRPr lang="en-US" sz="1050" dirty="0">
            <a:solidFill>
              <a:srgbClr val="000000"/>
            </a:solidFill>
          </a:endParaRPr>
        </a:p>
      </cdr:txBody>
    </cdr:sp>
  </cdr:relSizeAnchor>
  <cdr:relSizeAnchor xmlns:cdr="http://schemas.openxmlformats.org/drawingml/2006/chartDrawing">
    <cdr:from>
      <cdr:x>0.83515</cdr:x>
      <cdr:y>0.16631</cdr:y>
    </cdr:from>
    <cdr:to>
      <cdr:x>0.87035</cdr:x>
      <cdr:y>0.25803</cdr:y>
    </cdr:to>
    <cdr:sp macro="" textlink="">
      <cdr:nvSpPr>
        <cdr:cNvPr id="9" name="Rectangle 8"/>
        <cdr:cNvSpPr/>
      </cdr:nvSpPr>
      <cdr:spPr>
        <a:xfrm xmlns:a="http://schemas.openxmlformats.org/drawingml/2006/main" rot="10800000" flipV="1">
          <a:off x="4696736" y="460454"/>
          <a:ext cx="197985" cy="253916"/>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050" dirty="0">
              <a:solidFill>
                <a:schemeClr val="bg1"/>
              </a:solidFill>
              <a:sym typeface="Wingdings 3"/>
            </a:rPr>
            <a:t></a:t>
          </a:r>
          <a:endParaRPr lang="en-US" sz="1050" dirty="0">
            <a:solidFill>
              <a:schemeClr val="bg1"/>
            </a:solidFill>
          </a:endParaRPr>
        </a:p>
      </cdr:txBody>
    </cdr:sp>
  </cdr:relSizeAnchor>
  <cdr:relSizeAnchor xmlns:cdr="http://schemas.openxmlformats.org/drawingml/2006/chartDrawing">
    <cdr:from>
      <cdr:x>0.44048</cdr:x>
      <cdr:y>0.58583</cdr:y>
    </cdr:from>
    <cdr:to>
      <cdr:x>0.56378</cdr:x>
      <cdr:y>0.7192</cdr:y>
    </cdr:to>
    <cdr:sp macro="" textlink="">
      <cdr:nvSpPr>
        <cdr:cNvPr id="11" name="Oval 10"/>
        <cdr:cNvSpPr/>
      </cdr:nvSpPr>
      <cdr:spPr bwMode="gray">
        <a:xfrm xmlns:a="http://schemas.openxmlformats.org/drawingml/2006/main" rot="20293295">
          <a:off x="2477190" y="1621925"/>
          <a:ext cx="693420" cy="369248"/>
        </a:xfrm>
        <a:prstGeom xmlns:a="http://schemas.openxmlformats.org/drawingml/2006/main" prst="ellipse">
          <a:avLst/>
        </a:prstGeom>
        <a:noFill xmlns:a="http://schemas.openxmlformats.org/drawingml/2006/main"/>
        <a:ln xmlns:a="http://schemas.openxmlformats.org/drawingml/2006/main" w="12700">
          <a:solidFill>
            <a:srgbClr val="C0000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spcBef>
              <a:spcPts val="300"/>
            </a:spcBef>
          </a:pPr>
          <a:endParaRPr lang="en-US" sz="1600" dirty="0">
            <a:solidFill>
              <a:srgbClr val="000000"/>
            </a:solidFill>
            <a:cs typeface="Arial" pitchFamily="34" charset="0"/>
          </a:endParaRPr>
        </a:p>
      </cdr:txBody>
    </cdr:sp>
  </cdr:relSizeAnchor>
  <cdr:relSizeAnchor xmlns:cdr="http://schemas.openxmlformats.org/drawingml/2006/chartDrawing">
    <cdr:from>
      <cdr:x>0.75503</cdr:x>
      <cdr:y>0.15353</cdr:y>
    </cdr:from>
    <cdr:to>
      <cdr:x>0.87833</cdr:x>
      <cdr:y>0.2869</cdr:y>
    </cdr:to>
    <cdr:sp macro="" textlink="">
      <cdr:nvSpPr>
        <cdr:cNvPr id="12" name="Oval 11"/>
        <cdr:cNvSpPr/>
      </cdr:nvSpPr>
      <cdr:spPr bwMode="gray">
        <a:xfrm xmlns:a="http://schemas.openxmlformats.org/drawingml/2006/main" rot="20293295">
          <a:off x="4246194" y="425074"/>
          <a:ext cx="693420" cy="369234"/>
        </a:xfrm>
        <a:prstGeom xmlns:a="http://schemas.openxmlformats.org/drawingml/2006/main" prst="ellipse">
          <a:avLst/>
        </a:prstGeom>
        <a:noFill xmlns:a="http://schemas.openxmlformats.org/drawingml/2006/main"/>
        <a:ln xmlns:a="http://schemas.openxmlformats.org/drawingml/2006/main" w="12700">
          <a:solidFill>
            <a:srgbClr val="C0000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spcBef>
              <a:spcPts val="300"/>
            </a:spcBef>
          </a:pPr>
          <a:endParaRPr lang="en-US" sz="1600" dirty="0">
            <a:solidFill>
              <a:srgbClr val="000000"/>
            </a:solidFill>
            <a:cs typeface="Arial"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0.51488</cdr:x>
      <cdr:y>0.73264</cdr:y>
    </cdr:from>
    <cdr:to>
      <cdr:x>0.55514</cdr:x>
      <cdr:y>0.8289</cdr:y>
    </cdr:to>
    <cdr:sp macro="" textlink="">
      <cdr:nvSpPr>
        <cdr:cNvPr id="6" name="Rectangle 5"/>
        <cdr:cNvSpPr/>
      </cdr:nvSpPr>
      <cdr:spPr>
        <a:xfrm xmlns:a="http://schemas.openxmlformats.org/drawingml/2006/main" rot="10800000" flipV="1">
          <a:off x="2895629" y="1932461"/>
          <a:ext cx="226415" cy="253908"/>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050" dirty="0">
              <a:solidFill>
                <a:srgbClr val="000000"/>
              </a:solidFill>
              <a:sym typeface="Wingdings 3"/>
            </a:rPr>
            <a:t></a:t>
          </a:r>
          <a:endParaRPr lang="en-US" sz="1050" dirty="0">
            <a:solidFill>
              <a:srgbClr val="000000"/>
            </a:solidFill>
          </a:endParaRPr>
        </a:p>
      </cdr:txBody>
    </cdr:sp>
  </cdr:relSizeAnchor>
  <cdr:relSizeAnchor xmlns:cdr="http://schemas.openxmlformats.org/drawingml/2006/chartDrawing">
    <cdr:from>
      <cdr:x>0.82787</cdr:x>
      <cdr:y>0.78832</cdr:y>
    </cdr:from>
    <cdr:to>
      <cdr:x>0.86813</cdr:x>
      <cdr:y>0.88458</cdr:y>
    </cdr:to>
    <cdr:sp macro="" textlink="">
      <cdr:nvSpPr>
        <cdr:cNvPr id="11" name="Rectangle 10"/>
        <cdr:cNvSpPr/>
      </cdr:nvSpPr>
      <cdr:spPr>
        <a:xfrm xmlns:a="http://schemas.openxmlformats.org/drawingml/2006/main" rot="10800000" flipV="1">
          <a:off x="4655835" y="2079322"/>
          <a:ext cx="226415" cy="253908"/>
        </a:xfrm>
        <a:prstGeom xmlns:a="http://schemas.openxmlformats.org/drawingml/2006/main" prst="rect">
          <a:avLst/>
        </a:prstGeom>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fontAlgn="b"/>
          <a:r>
            <a:rPr lang="en-US" sz="1050" dirty="0">
              <a:solidFill>
                <a:srgbClr val="000000"/>
              </a:solidFill>
              <a:sym typeface="Wingdings 3"/>
            </a:rPr>
            <a:t></a:t>
          </a:r>
          <a:endParaRPr lang="en-US" sz="1050" dirty="0">
            <a:solidFill>
              <a:srgbClr val="000000"/>
            </a:solidFill>
          </a:endParaRPr>
        </a:p>
      </cdr:txBody>
    </cdr:sp>
  </cdr:relSizeAnchor>
  <cdr:relSizeAnchor xmlns:cdr="http://schemas.openxmlformats.org/drawingml/2006/chartDrawing">
    <cdr:from>
      <cdr:x>0.75827</cdr:x>
      <cdr:y>0.79201</cdr:y>
    </cdr:from>
    <cdr:to>
      <cdr:x>0.87674</cdr:x>
      <cdr:y>0.90015</cdr:y>
    </cdr:to>
    <cdr:sp macro="" textlink="">
      <cdr:nvSpPr>
        <cdr:cNvPr id="12" name="Oval 11"/>
        <cdr:cNvSpPr/>
      </cdr:nvSpPr>
      <cdr:spPr bwMode="gray">
        <a:xfrm xmlns:a="http://schemas.openxmlformats.org/drawingml/2006/main" rot="20293295">
          <a:off x="4264374" y="2089051"/>
          <a:ext cx="666285" cy="285234"/>
        </a:xfrm>
        <a:prstGeom xmlns:a="http://schemas.openxmlformats.org/drawingml/2006/main" prst="ellipse">
          <a:avLst/>
        </a:prstGeom>
        <a:noFill xmlns:a="http://schemas.openxmlformats.org/drawingml/2006/main"/>
        <a:ln xmlns:a="http://schemas.openxmlformats.org/drawingml/2006/main" w="12700">
          <a:solidFill>
            <a:srgbClr val="C0000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spcBef>
              <a:spcPts val="300"/>
            </a:spcBef>
          </a:pPr>
          <a:endParaRPr lang="en-US" sz="1600" dirty="0">
            <a:solidFill>
              <a:srgbClr val="000000"/>
            </a:solidFill>
            <a:cs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0.19485</cdr:x>
      <cdr:y>0.65953</cdr:y>
    </cdr:from>
    <cdr:to>
      <cdr:x>0.44739</cdr:x>
      <cdr:y>0.91938</cdr:y>
    </cdr:to>
    <cdr:sp macro="" textlink="">
      <cdr:nvSpPr>
        <cdr:cNvPr id="2" name="TextBox 23"/>
        <cdr:cNvSpPr txBox="1"/>
      </cdr:nvSpPr>
      <cdr:spPr>
        <a:xfrm xmlns:a="http://schemas.openxmlformats.org/drawingml/2006/main">
          <a:off x="662213" y="1816202"/>
          <a:ext cx="858254" cy="715581"/>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100" dirty="0">
              <a:latin typeface="Arial" pitchFamily="34" charset="0"/>
              <a:cs typeface="Arial" pitchFamily="34" charset="0"/>
            </a:rPr>
            <a:t>Local Health Authorities</a:t>
          </a:r>
        </a:p>
        <a:p xmlns:a="http://schemas.openxmlformats.org/drawingml/2006/main">
          <a:pPr algn="ctr"/>
          <a:r>
            <a:rPr lang="en-US" sz="1100" dirty="0">
              <a:latin typeface="Arial" pitchFamily="34" charset="0"/>
              <a:cs typeface="Arial" pitchFamily="34" charset="0"/>
            </a:rPr>
            <a:t>2%</a:t>
          </a:r>
        </a:p>
        <a:p xmlns:a="http://schemas.openxmlformats.org/drawingml/2006/main">
          <a:pPr>
            <a:spcBef>
              <a:spcPts val="300"/>
            </a:spcBef>
          </a:pPr>
          <a:endParaRPr lang="en-US" sz="1100" dirty="0" err="1">
            <a:solidFill>
              <a:schemeClr val="bg1"/>
            </a:solidFill>
            <a:latin typeface="Arial" pitchFamily="34" charset="0"/>
            <a:cs typeface="Arial"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0.56533</cdr:x>
      <cdr:y>0.31109</cdr:y>
    </cdr:from>
    <cdr:to>
      <cdr:x>0.88684</cdr:x>
      <cdr:y>0.63088</cdr:y>
    </cdr:to>
    <cdr:sp macro="" textlink="">
      <cdr:nvSpPr>
        <cdr:cNvPr id="2" name="TextBox 23"/>
        <cdr:cNvSpPr txBox="1"/>
      </cdr:nvSpPr>
      <cdr:spPr>
        <a:xfrm xmlns:a="http://schemas.openxmlformats.org/drawingml/2006/main">
          <a:off x="1509144" y="546409"/>
          <a:ext cx="858254" cy="561692"/>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100" dirty="0">
              <a:solidFill>
                <a:schemeClr val="tx1"/>
              </a:solidFill>
              <a:latin typeface="Arial" pitchFamily="34" charset="0"/>
              <a:cs typeface="Arial" pitchFamily="34" charset="0"/>
            </a:rPr>
            <a:t>Yes</a:t>
          </a:r>
        </a:p>
        <a:p xmlns:a="http://schemas.openxmlformats.org/drawingml/2006/main">
          <a:pPr algn="ctr"/>
          <a:r>
            <a:rPr lang="en-US" sz="1200" dirty="0">
              <a:solidFill>
                <a:schemeClr val="tx1"/>
              </a:solidFill>
              <a:latin typeface="Arial" pitchFamily="34" charset="0"/>
              <a:cs typeface="Arial" pitchFamily="34" charset="0"/>
            </a:rPr>
            <a:t>21%</a:t>
          </a:r>
        </a:p>
        <a:p xmlns:a="http://schemas.openxmlformats.org/drawingml/2006/main">
          <a:pPr>
            <a:spcBef>
              <a:spcPts val="300"/>
            </a:spcBef>
          </a:pPr>
          <a:endParaRPr lang="en-US" sz="1100" dirty="0" err="1">
            <a:solidFill>
              <a:schemeClr val="tx1"/>
            </a:solidFill>
            <a:latin typeface="Arial" pitchFamily="34" charset="0"/>
            <a:cs typeface="Arial"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0.68593</cdr:x>
      <cdr:y>0.12786</cdr:y>
    </cdr:from>
    <cdr:to>
      <cdr:x>0.79724</cdr:x>
      <cdr:y>0.24189</cdr:y>
    </cdr:to>
    <cdr:sp macro="" textlink="">
      <cdr:nvSpPr>
        <cdr:cNvPr id="3" name="Oval 2"/>
        <cdr:cNvSpPr/>
      </cdr:nvSpPr>
      <cdr:spPr bwMode="gray">
        <a:xfrm xmlns:a="http://schemas.openxmlformats.org/drawingml/2006/main" rot="20293295">
          <a:off x="4313990" y="347883"/>
          <a:ext cx="700015" cy="310244"/>
        </a:xfrm>
        <a:prstGeom xmlns:a="http://schemas.openxmlformats.org/drawingml/2006/main" prst="ellipse">
          <a:avLst/>
        </a:prstGeom>
        <a:noFill xmlns:a="http://schemas.openxmlformats.org/drawingml/2006/main"/>
        <a:ln xmlns:a="http://schemas.openxmlformats.org/drawingml/2006/main" w="12700">
          <a:solidFill>
            <a:srgbClr val="C0000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spcBef>
              <a:spcPts val="300"/>
            </a:spcBef>
          </a:pPr>
          <a:endParaRPr lang="en-US" sz="1600" dirty="0">
            <a:solidFill>
              <a:srgbClr val="000000"/>
            </a:solidFill>
            <a:cs typeface="Arial"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0.42725</cdr:x>
      <cdr:y>0.30829</cdr:y>
    </cdr:from>
    <cdr:to>
      <cdr:x>0.57275</cdr:x>
      <cdr:y>0.41911</cdr:y>
    </cdr:to>
    <cdr:sp macro="" textlink="">
      <cdr:nvSpPr>
        <cdr:cNvPr id="2" name="Oval 1"/>
        <cdr:cNvSpPr/>
      </cdr:nvSpPr>
      <cdr:spPr bwMode="gray">
        <a:xfrm xmlns:a="http://schemas.openxmlformats.org/drawingml/2006/main" rot="20293295">
          <a:off x="1853890" y="776386"/>
          <a:ext cx="631343" cy="279086"/>
        </a:xfrm>
        <a:prstGeom xmlns:a="http://schemas.openxmlformats.org/drawingml/2006/main" prst="ellipse">
          <a:avLst/>
        </a:prstGeom>
        <a:noFill xmlns:a="http://schemas.openxmlformats.org/drawingml/2006/main"/>
        <a:ln xmlns:a="http://schemas.openxmlformats.org/drawingml/2006/main" w="12700">
          <a:solidFill>
            <a:srgbClr val="C00000"/>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spcBef>
              <a:spcPts val="300"/>
            </a:spcBef>
          </a:pPr>
          <a:endParaRPr lang="en-US" sz="1600" dirty="0">
            <a:solidFill>
              <a:srgbClr val="000000"/>
            </a:solidFill>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bwMode="gray">
          <a:xfrm>
            <a:off x="5860732" y="8829410"/>
            <a:ext cx="689274" cy="269714"/>
          </a:xfrm>
          <a:prstGeom prst="rect">
            <a:avLst/>
          </a:prstGeom>
        </p:spPr>
        <p:txBody>
          <a:bodyPr vert="horz" lIns="0" tIns="0" rIns="0" bIns="0" rtlCol="0" anchor="b"/>
          <a:lstStyle>
            <a:lvl1pPr algn="r">
              <a:defRPr sz="1200"/>
            </a:lvl1pPr>
          </a:lstStyle>
          <a:p>
            <a:r>
              <a:rPr lang="en-US" sz="800" dirty="0">
                <a:solidFill>
                  <a:schemeClr val="bg2"/>
                </a:solidFill>
              </a:rPr>
              <a:t>Page </a:t>
            </a:r>
            <a:fld id="{631115FC-FCCC-412E-8B45-85A3F482063D}" type="slidenum">
              <a:rPr lang="en-US" sz="800">
                <a:solidFill>
                  <a:schemeClr val="bg2"/>
                </a:solidFill>
              </a:rPr>
              <a:pPr/>
              <a:t>‹#›</a:t>
            </a:fld>
            <a:endParaRPr lang="en-US" sz="800" dirty="0">
              <a:solidFill>
                <a:schemeClr val="bg2"/>
              </a:solidFill>
            </a:endParaRPr>
          </a:p>
        </p:txBody>
      </p:sp>
    </p:spTree>
    <p:extLst>
      <p:ext uri="{BB962C8B-B14F-4D97-AF65-F5344CB8AC3E}">
        <p14:creationId xmlns:p14="http://schemas.microsoft.com/office/powerpoint/2010/main" val="1667137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695325" y="766763"/>
            <a:ext cx="4648200" cy="3486150"/>
          </a:xfrm>
          <a:prstGeom prst="rect">
            <a:avLst/>
          </a:prstGeom>
          <a:noFill/>
          <a:ln w="12700">
            <a:solidFill>
              <a:prstClr val="black"/>
            </a:solidFill>
          </a:ln>
        </p:spPr>
        <p:txBody>
          <a:bodyPr vert="horz" lIns="89010" tIns="44505" rIns="89010" bIns="44505" rtlCol="0" anchor="ctr"/>
          <a:lstStyle/>
          <a:p>
            <a:endParaRPr lang="en-US" dirty="0"/>
          </a:p>
        </p:txBody>
      </p:sp>
      <p:sp>
        <p:nvSpPr>
          <p:cNvPr id="5" name="Notes Placeholder 4"/>
          <p:cNvSpPr>
            <a:spLocks noGrp="1"/>
          </p:cNvSpPr>
          <p:nvPr>
            <p:ph type="body" sz="quarter" idx="3"/>
          </p:nvPr>
        </p:nvSpPr>
        <p:spPr bwMode="gray">
          <a:xfrm>
            <a:off x="460053" y="4428572"/>
            <a:ext cx="6090305" cy="4172980"/>
          </a:xfrm>
          <a:prstGeom prst="rect">
            <a:avLst/>
          </a:prstGeom>
        </p:spPr>
        <p:txBody>
          <a:bodyPr vert="horz" lIns="0" tIns="0" rIns="0" bIns="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7"/>
            <a:r>
              <a:rPr lang="en-US" noProof="0" dirty="0"/>
              <a:t>Eighth level</a:t>
            </a:r>
          </a:p>
          <a:p>
            <a:pPr lvl="8"/>
            <a:r>
              <a:rPr lang="en-US" noProof="0" dirty="0"/>
              <a:t>Ninth level</a:t>
            </a:r>
          </a:p>
        </p:txBody>
      </p:sp>
      <p:sp>
        <p:nvSpPr>
          <p:cNvPr id="13" name="Slide Number Placeholder 4"/>
          <p:cNvSpPr>
            <a:spLocks noGrp="1"/>
          </p:cNvSpPr>
          <p:nvPr>
            <p:ph type="sldNum" sz="quarter" idx="5"/>
          </p:nvPr>
        </p:nvSpPr>
        <p:spPr bwMode="gray">
          <a:xfrm>
            <a:off x="5860729" y="8829410"/>
            <a:ext cx="689626" cy="269714"/>
          </a:xfrm>
          <a:prstGeom prst="rect">
            <a:avLst/>
          </a:prstGeom>
        </p:spPr>
        <p:txBody>
          <a:bodyPr vert="horz" lIns="0" tIns="0" rIns="0" bIns="0" rtlCol="0" anchor="b"/>
          <a:lstStyle>
            <a:lvl1pPr algn="r">
              <a:defRPr sz="1200"/>
            </a:lvl1pPr>
          </a:lstStyle>
          <a:p>
            <a:r>
              <a:rPr lang="en-US" sz="800" dirty="0">
                <a:solidFill>
                  <a:schemeClr val="bg2"/>
                </a:solidFill>
              </a:rPr>
              <a:t>Page </a:t>
            </a:r>
            <a:fld id="{631115FC-FCCC-412E-8B45-85A3F482063D}" type="slidenum">
              <a:rPr lang="en-US" sz="800" smtClean="0">
                <a:solidFill>
                  <a:schemeClr val="bg2"/>
                </a:solidFill>
              </a:rPr>
              <a:pPr/>
              <a:t>‹#›</a:t>
            </a:fld>
            <a:endParaRPr lang="en-US" sz="800" dirty="0">
              <a:solidFill>
                <a:schemeClr val="bg2"/>
              </a:solidFill>
            </a:endParaRPr>
          </a:p>
        </p:txBody>
      </p:sp>
    </p:spTree>
    <p:extLst>
      <p:ext uri="{BB962C8B-B14F-4D97-AF65-F5344CB8AC3E}">
        <p14:creationId xmlns:p14="http://schemas.microsoft.com/office/powerpoint/2010/main" val="466329642"/>
      </p:ext>
    </p:extLst>
  </p:cSld>
  <p:clrMap bg1="lt1" tx1="dk1" bg2="lt2" tx2="dk2" accent1="accent1" accent2="accent2" accent3="accent3" accent4="accent4" accent5="accent5" accent6="accent6" hlink="hlink" folHlink="folHlink"/>
  <p:notesStyle>
    <a:lvl1pPr marL="0" indent="0" algn="l" defTabSz="914400" rtl="0" eaLnBrk="1" latinLnBrk="0" hangingPunct="1">
      <a:spcAft>
        <a:spcPts val="300"/>
      </a:spcAft>
      <a:buFont typeface="Arial" pitchFamily="34" charset="0"/>
      <a:buNone/>
      <a:defRPr sz="1000" kern="1200">
        <a:solidFill>
          <a:schemeClr val="tx2"/>
        </a:solidFill>
        <a:latin typeface="+mn-lt"/>
        <a:ea typeface="+mn-ea"/>
        <a:cs typeface="+mn-cs"/>
      </a:defRPr>
    </a:lvl1pPr>
    <a:lvl2pPr marL="0" indent="0" algn="l" defTabSz="914400" rtl="0" eaLnBrk="1" latinLnBrk="0" hangingPunct="1">
      <a:spcAft>
        <a:spcPts val="300"/>
      </a:spcAft>
      <a:buFont typeface="Arial" pitchFamily="34" charset="0"/>
      <a:buNone/>
      <a:defRPr sz="1000" kern="1200">
        <a:solidFill>
          <a:schemeClr val="tx1"/>
        </a:solidFill>
        <a:latin typeface="+mn-lt"/>
        <a:ea typeface="+mn-ea"/>
        <a:cs typeface="+mn-cs"/>
      </a:defRPr>
    </a:lvl2pPr>
    <a:lvl3pPr marL="90488" indent="-90488"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3pPr>
    <a:lvl4pPr marL="179388" indent="-90488"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4pPr>
    <a:lvl5pPr marL="263525"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5pPr>
    <a:lvl6pPr marL="263525"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6pPr>
    <a:lvl7pPr marL="266700"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7pPr>
    <a:lvl8pPr marL="266700"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8pPr>
    <a:lvl9pPr marL="266700" indent="-88900" algn="l" defTabSz="914400" rtl="0" eaLnBrk="1" latinLnBrk="0" hangingPunct="1">
      <a:spcAft>
        <a:spcPts val="300"/>
      </a:spcAft>
      <a:buFont typeface="Arial" pitchFamily="34" charset="0"/>
      <a:buChar char="•"/>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1</a:t>
            </a:fld>
            <a:endParaRPr lang="en-US" sz="800" dirty="0">
              <a:solidFill>
                <a:srgbClr val="EEECE1"/>
              </a:solidFill>
            </a:endParaRPr>
          </a:p>
        </p:txBody>
      </p:sp>
    </p:spTree>
    <p:extLst>
      <p:ext uri="{BB962C8B-B14F-4D97-AF65-F5344CB8AC3E}">
        <p14:creationId xmlns:p14="http://schemas.microsoft.com/office/powerpoint/2010/main" val="4008271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77" eaLnBrk="0" hangingPunct="0">
              <a:defRPr sz="1400" b="1">
                <a:solidFill>
                  <a:schemeClr val="tx1"/>
                </a:solidFill>
                <a:latin typeface="Arial" charset="0"/>
              </a:defRPr>
            </a:lvl1pPr>
            <a:lvl2pPr marL="741777" indent="-285299" defTabSz="931977" eaLnBrk="0" hangingPunct="0">
              <a:defRPr sz="1400" b="1">
                <a:solidFill>
                  <a:schemeClr val="tx1"/>
                </a:solidFill>
                <a:latin typeface="Arial" charset="0"/>
              </a:defRPr>
            </a:lvl2pPr>
            <a:lvl3pPr marL="1141197" indent="-228240" defTabSz="931977" eaLnBrk="0" hangingPunct="0">
              <a:defRPr sz="1400" b="1">
                <a:solidFill>
                  <a:schemeClr val="tx1"/>
                </a:solidFill>
                <a:latin typeface="Arial" charset="0"/>
              </a:defRPr>
            </a:lvl3pPr>
            <a:lvl4pPr marL="1597674" indent="-228240" defTabSz="931977" eaLnBrk="0" hangingPunct="0">
              <a:defRPr sz="1400" b="1">
                <a:solidFill>
                  <a:schemeClr val="tx1"/>
                </a:solidFill>
                <a:latin typeface="Arial" charset="0"/>
              </a:defRPr>
            </a:lvl4pPr>
            <a:lvl5pPr marL="2054153" indent="-228240" defTabSz="931977" eaLnBrk="0" hangingPunct="0">
              <a:defRPr sz="1400" b="1">
                <a:solidFill>
                  <a:schemeClr val="tx1"/>
                </a:solidFill>
                <a:latin typeface="Arial" charset="0"/>
              </a:defRPr>
            </a:lvl5pPr>
            <a:lvl6pPr marL="2510631" indent="-228240" algn="ctr" defTabSz="931977" eaLnBrk="0" fontAlgn="base" hangingPunct="0">
              <a:spcBef>
                <a:spcPct val="50000"/>
              </a:spcBef>
              <a:spcAft>
                <a:spcPct val="0"/>
              </a:spcAft>
              <a:defRPr sz="1400" b="1">
                <a:solidFill>
                  <a:schemeClr val="tx1"/>
                </a:solidFill>
                <a:latin typeface="Arial" charset="0"/>
              </a:defRPr>
            </a:lvl6pPr>
            <a:lvl7pPr marL="2967109" indent="-228240" algn="ctr" defTabSz="931977" eaLnBrk="0" fontAlgn="base" hangingPunct="0">
              <a:spcBef>
                <a:spcPct val="50000"/>
              </a:spcBef>
              <a:spcAft>
                <a:spcPct val="0"/>
              </a:spcAft>
              <a:defRPr sz="1400" b="1">
                <a:solidFill>
                  <a:schemeClr val="tx1"/>
                </a:solidFill>
                <a:latin typeface="Arial" charset="0"/>
              </a:defRPr>
            </a:lvl7pPr>
            <a:lvl8pPr marL="3423589" indent="-228240" algn="ctr" defTabSz="931977" eaLnBrk="0" fontAlgn="base" hangingPunct="0">
              <a:spcBef>
                <a:spcPct val="50000"/>
              </a:spcBef>
              <a:spcAft>
                <a:spcPct val="0"/>
              </a:spcAft>
              <a:defRPr sz="1400" b="1">
                <a:solidFill>
                  <a:schemeClr val="tx1"/>
                </a:solidFill>
                <a:latin typeface="Arial" charset="0"/>
              </a:defRPr>
            </a:lvl8pPr>
            <a:lvl9pPr marL="3880068" indent="-228240" algn="ctr" defTabSz="931977" eaLnBrk="0" fontAlgn="base" hangingPunct="0">
              <a:spcBef>
                <a:spcPct val="50000"/>
              </a:spcBef>
              <a:spcAft>
                <a:spcPct val="0"/>
              </a:spcAft>
              <a:defRPr sz="1400" b="1">
                <a:solidFill>
                  <a:schemeClr val="tx1"/>
                </a:solidFill>
                <a:latin typeface="Arial" charset="0"/>
              </a:defRPr>
            </a:lvl9pPr>
          </a:lstStyle>
          <a:p>
            <a:pPr eaLnBrk="1" hangingPunct="1"/>
            <a:fld id="{1A3151E3-D4A1-4D1E-90D3-F055F866002A}" type="slidenum">
              <a:rPr lang="en-US" sz="1200" b="0">
                <a:solidFill>
                  <a:prstClr val="black"/>
                </a:solidFill>
              </a:rPr>
              <a:pPr eaLnBrk="1" hangingPunct="1"/>
              <a:t>10</a:t>
            </a:fld>
            <a:endParaRPr lang="en-US" sz="1200" b="0" dirty="0">
              <a:solidFill>
                <a:prstClr val="black"/>
              </a:solidFill>
            </a:endParaRPr>
          </a:p>
        </p:txBody>
      </p:sp>
      <p:sp>
        <p:nvSpPr>
          <p:cNvPr id="100355" name="Rectangle 2"/>
          <p:cNvSpPr>
            <a:spLocks noGrp="1" noRot="1" noChangeAspect="1" noChangeArrowheads="1" noTextEdit="1"/>
          </p:cNvSpPr>
          <p:nvPr>
            <p:ph type="sldImg"/>
          </p:nvPr>
        </p:nvSpPr>
        <p:spPr>
          <a:xfrm>
            <a:off x="1185863" y="695325"/>
            <a:ext cx="4648200" cy="3487738"/>
          </a:xfrm>
          <a:ln/>
        </p:spPr>
      </p:sp>
      <p:sp>
        <p:nvSpPr>
          <p:cNvPr id="100356" name="Rectangle 3"/>
          <p:cNvSpPr>
            <a:spLocks noGrp="1" noChangeArrowheads="1"/>
          </p:cNvSpPr>
          <p:nvPr>
            <p:ph type="body" idx="1"/>
          </p:nvPr>
        </p:nvSpPr>
        <p:spPr>
          <a:xfrm>
            <a:off x="935355" y="4416665"/>
            <a:ext cx="5139693" cy="4183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369036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77" eaLnBrk="0" hangingPunct="0">
              <a:defRPr sz="1400" b="1">
                <a:solidFill>
                  <a:schemeClr val="tx1"/>
                </a:solidFill>
                <a:latin typeface="Arial" charset="0"/>
              </a:defRPr>
            </a:lvl1pPr>
            <a:lvl2pPr marL="741777" indent="-285299" defTabSz="931977" eaLnBrk="0" hangingPunct="0">
              <a:defRPr sz="1400" b="1">
                <a:solidFill>
                  <a:schemeClr val="tx1"/>
                </a:solidFill>
                <a:latin typeface="Arial" charset="0"/>
              </a:defRPr>
            </a:lvl2pPr>
            <a:lvl3pPr marL="1141197" indent="-228240" defTabSz="931977" eaLnBrk="0" hangingPunct="0">
              <a:defRPr sz="1400" b="1">
                <a:solidFill>
                  <a:schemeClr val="tx1"/>
                </a:solidFill>
                <a:latin typeface="Arial" charset="0"/>
              </a:defRPr>
            </a:lvl3pPr>
            <a:lvl4pPr marL="1597674" indent="-228240" defTabSz="931977" eaLnBrk="0" hangingPunct="0">
              <a:defRPr sz="1400" b="1">
                <a:solidFill>
                  <a:schemeClr val="tx1"/>
                </a:solidFill>
                <a:latin typeface="Arial" charset="0"/>
              </a:defRPr>
            </a:lvl4pPr>
            <a:lvl5pPr marL="2054153" indent="-228240" defTabSz="931977" eaLnBrk="0" hangingPunct="0">
              <a:defRPr sz="1400" b="1">
                <a:solidFill>
                  <a:schemeClr val="tx1"/>
                </a:solidFill>
                <a:latin typeface="Arial" charset="0"/>
              </a:defRPr>
            </a:lvl5pPr>
            <a:lvl6pPr marL="2510631" indent="-228240" algn="ctr" defTabSz="931977" eaLnBrk="0" fontAlgn="base" hangingPunct="0">
              <a:spcBef>
                <a:spcPct val="50000"/>
              </a:spcBef>
              <a:spcAft>
                <a:spcPct val="0"/>
              </a:spcAft>
              <a:defRPr sz="1400" b="1">
                <a:solidFill>
                  <a:schemeClr val="tx1"/>
                </a:solidFill>
                <a:latin typeface="Arial" charset="0"/>
              </a:defRPr>
            </a:lvl6pPr>
            <a:lvl7pPr marL="2967109" indent="-228240" algn="ctr" defTabSz="931977" eaLnBrk="0" fontAlgn="base" hangingPunct="0">
              <a:spcBef>
                <a:spcPct val="50000"/>
              </a:spcBef>
              <a:spcAft>
                <a:spcPct val="0"/>
              </a:spcAft>
              <a:defRPr sz="1400" b="1">
                <a:solidFill>
                  <a:schemeClr val="tx1"/>
                </a:solidFill>
                <a:latin typeface="Arial" charset="0"/>
              </a:defRPr>
            </a:lvl7pPr>
            <a:lvl8pPr marL="3423589" indent="-228240" algn="ctr" defTabSz="931977" eaLnBrk="0" fontAlgn="base" hangingPunct="0">
              <a:spcBef>
                <a:spcPct val="50000"/>
              </a:spcBef>
              <a:spcAft>
                <a:spcPct val="0"/>
              </a:spcAft>
              <a:defRPr sz="1400" b="1">
                <a:solidFill>
                  <a:schemeClr val="tx1"/>
                </a:solidFill>
                <a:latin typeface="Arial" charset="0"/>
              </a:defRPr>
            </a:lvl8pPr>
            <a:lvl9pPr marL="3880068" indent="-228240" algn="ctr" defTabSz="931977" eaLnBrk="0" fontAlgn="base" hangingPunct="0">
              <a:spcBef>
                <a:spcPct val="50000"/>
              </a:spcBef>
              <a:spcAft>
                <a:spcPct val="0"/>
              </a:spcAft>
              <a:defRPr sz="1400" b="1">
                <a:solidFill>
                  <a:schemeClr val="tx1"/>
                </a:solidFill>
                <a:latin typeface="Arial" charset="0"/>
              </a:defRPr>
            </a:lvl9pPr>
          </a:lstStyle>
          <a:p>
            <a:pPr eaLnBrk="1" hangingPunct="1"/>
            <a:fld id="{1A3151E3-D4A1-4D1E-90D3-F055F866002A}" type="slidenum">
              <a:rPr lang="en-US" sz="1200" b="0">
                <a:solidFill>
                  <a:prstClr val="black"/>
                </a:solidFill>
              </a:rPr>
              <a:pPr eaLnBrk="1" hangingPunct="1"/>
              <a:t>11</a:t>
            </a:fld>
            <a:endParaRPr lang="en-US" sz="1200" b="0" dirty="0">
              <a:solidFill>
                <a:prstClr val="black"/>
              </a:solidFill>
            </a:endParaRPr>
          </a:p>
        </p:txBody>
      </p:sp>
      <p:sp>
        <p:nvSpPr>
          <p:cNvPr id="100355" name="Rectangle 2"/>
          <p:cNvSpPr>
            <a:spLocks noGrp="1" noRot="1" noChangeAspect="1" noChangeArrowheads="1" noTextEdit="1"/>
          </p:cNvSpPr>
          <p:nvPr>
            <p:ph type="sldImg"/>
          </p:nvPr>
        </p:nvSpPr>
        <p:spPr>
          <a:xfrm>
            <a:off x="1185863" y="695325"/>
            <a:ext cx="4648200" cy="3487738"/>
          </a:xfrm>
          <a:ln/>
        </p:spPr>
      </p:sp>
      <p:sp>
        <p:nvSpPr>
          <p:cNvPr id="100356" name="Rectangle 3"/>
          <p:cNvSpPr>
            <a:spLocks noGrp="1" noChangeArrowheads="1"/>
          </p:cNvSpPr>
          <p:nvPr>
            <p:ph type="body" idx="1"/>
          </p:nvPr>
        </p:nvSpPr>
        <p:spPr>
          <a:xfrm>
            <a:off x="935355" y="4416665"/>
            <a:ext cx="5139693" cy="4183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662497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77" eaLnBrk="0" hangingPunct="0">
              <a:defRPr sz="1400" b="1">
                <a:solidFill>
                  <a:schemeClr val="tx1"/>
                </a:solidFill>
                <a:latin typeface="Arial" charset="0"/>
              </a:defRPr>
            </a:lvl1pPr>
            <a:lvl2pPr marL="741777" indent="-285299" defTabSz="931977" eaLnBrk="0" hangingPunct="0">
              <a:defRPr sz="1400" b="1">
                <a:solidFill>
                  <a:schemeClr val="tx1"/>
                </a:solidFill>
                <a:latin typeface="Arial" charset="0"/>
              </a:defRPr>
            </a:lvl2pPr>
            <a:lvl3pPr marL="1141197" indent="-228240" defTabSz="931977" eaLnBrk="0" hangingPunct="0">
              <a:defRPr sz="1400" b="1">
                <a:solidFill>
                  <a:schemeClr val="tx1"/>
                </a:solidFill>
                <a:latin typeface="Arial" charset="0"/>
              </a:defRPr>
            </a:lvl3pPr>
            <a:lvl4pPr marL="1597674" indent="-228240" defTabSz="931977" eaLnBrk="0" hangingPunct="0">
              <a:defRPr sz="1400" b="1">
                <a:solidFill>
                  <a:schemeClr val="tx1"/>
                </a:solidFill>
                <a:latin typeface="Arial" charset="0"/>
              </a:defRPr>
            </a:lvl4pPr>
            <a:lvl5pPr marL="2054153" indent="-228240" defTabSz="931977" eaLnBrk="0" hangingPunct="0">
              <a:defRPr sz="1400" b="1">
                <a:solidFill>
                  <a:schemeClr val="tx1"/>
                </a:solidFill>
                <a:latin typeface="Arial" charset="0"/>
              </a:defRPr>
            </a:lvl5pPr>
            <a:lvl6pPr marL="2510631" indent="-228240" algn="ctr" defTabSz="931977" eaLnBrk="0" fontAlgn="base" hangingPunct="0">
              <a:spcBef>
                <a:spcPct val="50000"/>
              </a:spcBef>
              <a:spcAft>
                <a:spcPct val="0"/>
              </a:spcAft>
              <a:defRPr sz="1400" b="1">
                <a:solidFill>
                  <a:schemeClr val="tx1"/>
                </a:solidFill>
                <a:latin typeface="Arial" charset="0"/>
              </a:defRPr>
            </a:lvl6pPr>
            <a:lvl7pPr marL="2967109" indent="-228240" algn="ctr" defTabSz="931977" eaLnBrk="0" fontAlgn="base" hangingPunct="0">
              <a:spcBef>
                <a:spcPct val="50000"/>
              </a:spcBef>
              <a:spcAft>
                <a:spcPct val="0"/>
              </a:spcAft>
              <a:defRPr sz="1400" b="1">
                <a:solidFill>
                  <a:schemeClr val="tx1"/>
                </a:solidFill>
                <a:latin typeface="Arial" charset="0"/>
              </a:defRPr>
            </a:lvl7pPr>
            <a:lvl8pPr marL="3423589" indent="-228240" algn="ctr" defTabSz="931977" eaLnBrk="0" fontAlgn="base" hangingPunct="0">
              <a:spcBef>
                <a:spcPct val="50000"/>
              </a:spcBef>
              <a:spcAft>
                <a:spcPct val="0"/>
              </a:spcAft>
              <a:defRPr sz="1400" b="1">
                <a:solidFill>
                  <a:schemeClr val="tx1"/>
                </a:solidFill>
                <a:latin typeface="Arial" charset="0"/>
              </a:defRPr>
            </a:lvl8pPr>
            <a:lvl9pPr marL="3880068" indent="-228240" algn="ctr" defTabSz="931977" eaLnBrk="0" fontAlgn="base" hangingPunct="0">
              <a:spcBef>
                <a:spcPct val="50000"/>
              </a:spcBef>
              <a:spcAft>
                <a:spcPct val="0"/>
              </a:spcAft>
              <a:defRPr sz="1400" b="1">
                <a:solidFill>
                  <a:schemeClr val="tx1"/>
                </a:solidFill>
                <a:latin typeface="Arial" charset="0"/>
              </a:defRPr>
            </a:lvl9pPr>
          </a:lstStyle>
          <a:p>
            <a:pPr eaLnBrk="1" hangingPunct="1"/>
            <a:fld id="{1A3151E3-D4A1-4D1E-90D3-F055F866002A}" type="slidenum">
              <a:rPr lang="en-US" sz="1200" b="0">
                <a:solidFill>
                  <a:prstClr val="black"/>
                </a:solidFill>
              </a:rPr>
              <a:pPr eaLnBrk="1" hangingPunct="1"/>
              <a:t>12</a:t>
            </a:fld>
            <a:endParaRPr lang="en-US" sz="1200" b="0" dirty="0">
              <a:solidFill>
                <a:prstClr val="black"/>
              </a:solidFill>
            </a:endParaRPr>
          </a:p>
        </p:txBody>
      </p:sp>
      <p:sp>
        <p:nvSpPr>
          <p:cNvPr id="100355" name="Rectangle 2"/>
          <p:cNvSpPr>
            <a:spLocks noGrp="1" noRot="1" noChangeAspect="1" noChangeArrowheads="1" noTextEdit="1"/>
          </p:cNvSpPr>
          <p:nvPr>
            <p:ph type="sldImg"/>
          </p:nvPr>
        </p:nvSpPr>
        <p:spPr>
          <a:xfrm>
            <a:off x="1185863" y="695325"/>
            <a:ext cx="4648200" cy="3487738"/>
          </a:xfrm>
          <a:ln/>
        </p:spPr>
      </p:sp>
      <p:sp>
        <p:nvSpPr>
          <p:cNvPr id="100356" name="Rectangle 3"/>
          <p:cNvSpPr>
            <a:spLocks noGrp="1" noChangeArrowheads="1"/>
          </p:cNvSpPr>
          <p:nvPr>
            <p:ph type="body" idx="1"/>
          </p:nvPr>
        </p:nvSpPr>
        <p:spPr>
          <a:xfrm>
            <a:off x="935355" y="4416665"/>
            <a:ext cx="5139693" cy="4183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801717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77" eaLnBrk="0" hangingPunct="0">
              <a:defRPr sz="1400" b="1">
                <a:solidFill>
                  <a:schemeClr val="tx1"/>
                </a:solidFill>
                <a:latin typeface="Arial" charset="0"/>
              </a:defRPr>
            </a:lvl1pPr>
            <a:lvl2pPr marL="741777" indent="-285299" defTabSz="931977" eaLnBrk="0" hangingPunct="0">
              <a:defRPr sz="1400" b="1">
                <a:solidFill>
                  <a:schemeClr val="tx1"/>
                </a:solidFill>
                <a:latin typeface="Arial" charset="0"/>
              </a:defRPr>
            </a:lvl2pPr>
            <a:lvl3pPr marL="1141197" indent="-228240" defTabSz="931977" eaLnBrk="0" hangingPunct="0">
              <a:defRPr sz="1400" b="1">
                <a:solidFill>
                  <a:schemeClr val="tx1"/>
                </a:solidFill>
                <a:latin typeface="Arial" charset="0"/>
              </a:defRPr>
            </a:lvl3pPr>
            <a:lvl4pPr marL="1597674" indent="-228240" defTabSz="931977" eaLnBrk="0" hangingPunct="0">
              <a:defRPr sz="1400" b="1">
                <a:solidFill>
                  <a:schemeClr val="tx1"/>
                </a:solidFill>
                <a:latin typeface="Arial" charset="0"/>
              </a:defRPr>
            </a:lvl4pPr>
            <a:lvl5pPr marL="2054153" indent="-228240" defTabSz="931977" eaLnBrk="0" hangingPunct="0">
              <a:defRPr sz="1400" b="1">
                <a:solidFill>
                  <a:schemeClr val="tx1"/>
                </a:solidFill>
                <a:latin typeface="Arial" charset="0"/>
              </a:defRPr>
            </a:lvl5pPr>
            <a:lvl6pPr marL="2510631" indent="-228240" algn="ctr" defTabSz="931977" eaLnBrk="0" fontAlgn="base" hangingPunct="0">
              <a:spcBef>
                <a:spcPct val="50000"/>
              </a:spcBef>
              <a:spcAft>
                <a:spcPct val="0"/>
              </a:spcAft>
              <a:defRPr sz="1400" b="1">
                <a:solidFill>
                  <a:schemeClr val="tx1"/>
                </a:solidFill>
                <a:latin typeface="Arial" charset="0"/>
              </a:defRPr>
            </a:lvl6pPr>
            <a:lvl7pPr marL="2967109" indent="-228240" algn="ctr" defTabSz="931977" eaLnBrk="0" fontAlgn="base" hangingPunct="0">
              <a:spcBef>
                <a:spcPct val="50000"/>
              </a:spcBef>
              <a:spcAft>
                <a:spcPct val="0"/>
              </a:spcAft>
              <a:defRPr sz="1400" b="1">
                <a:solidFill>
                  <a:schemeClr val="tx1"/>
                </a:solidFill>
                <a:latin typeface="Arial" charset="0"/>
              </a:defRPr>
            </a:lvl7pPr>
            <a:lvl8pPr marL="3423589" indent="-228240" algn="ctr" defTabSz="931977" eaLnBrk="0" fontAlgn="base" hangingPunct="0">
              <a:spcBef>
                <a:spcPct val="50000"/>
              </a:spcBef>
              <a:spcAft>
                <a:spcPct val="0"/>
              </a:spcAft>
              <a:defRPr sz="1400" b="1">
                <a:solidFill>
                  <a:schemeClr val="tx1"/>
                </a:solidFill>
                <a:latin typeface="Arial" charset="0"/>
              </a:defRPr>
            </a:lvl8pPr>
            <a:lvl9pPr marL="3880068" indent="-228240" algn="ctr" defTabSz="931977" eaLnBrk="0" fontAlgn="base" hangingPunct="0">
              <a:spcBef>
                <a:spcPct val="50000"/>
              </a:spcBef>
              <a:spcAft>
                <a:spcPct val="0"/>
              </a:spcAft>
              <a:defRPr sz="1400" b="1">
                <a:solidFill>
                  <a:schemeClr val="tx1"/>
                </a:solidFill>
                <a:latin typeface="Arial" charset="0"/>
              </a:defRPr>
            </a:lvl9pPr>
          </a:lstStyle>
          <a:p>
            <a:pPr eaLnBrk="1" hangingPunct="1"/>
            <a:fld id="{1A3151E3-D4A1-4D1E-90D3-F055F866002A}" type="slidenum">
              <a:rPr lang="en-US" sz="1200" b="0">
                <a:solidFill>
                  <a:prstClr val="black"/>
                </a:solidFill>
              </a:rPr>
              <a:pPr eaLnBrk="1" hangingPunct="1"/>
              <a:t>13</a:t>
            </a:fld>
            <a:endParaRPr lang="en-US" sz="1200" b="0" dirty="0">
              <a:solidFill>
                <a:prstClr val="black"/>
              </a:solidFill>
            </a:endParaRPr>
          </a:p>
        </p:txBody>
      </p:sp>
      <p:sp>
        <p:nvSpPr>
          <p:cNvPr id="100355" name="Rectangle 2"/>
          <p:cNvSpPr>
            <a:spLocks noGrp="1" noRot="1" noChangeAspect="1" noChangeArrowheads="1" noTextEdit="1"/>
          </p:cNvSpPr>
          <p:nvPr>
            <p:ph type="sldImg"/>
          </p:nvPr>
        </p:nvSpPr>
        <p:spPr>
          <a:xfrm>
            <a:off x="1185863" y="695325"/>
            <a:ext cx="4648200" cy="3487738"/>
          </a:xfrm>
          <a:ln/>
        </p:spPr>
      </p:sp>
      <p:sp>
        <p:nvSpPr>
          <p:cNvPr id="100356" name="Rectangle 3"/>
          <p:cNvSpPr>
            <a:spLocks noGrp="1" noChangeArrowheads="1"/>
          </p:cNvSpPr>
          <p:nvPr>
            <p:ph type="body" idx="1"/>
          </p:nvPr>
        </p:nvSpPr>
        <p:spPr>
          <a:xfrm>
            <a:off x="935355" y="4416665"/>
            <a:ext cx="5139693" cy="4183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158327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77" eaLnBrk="0" hangingPunct="0">
              <a:defRPr sz="1400" b="1">
                <a:solidFill>
                  <a:schemeClr val="tx1"/>
                </a:solidFill>
                <a:latin typeface="Arial" charset="0"/>
              </a:defRPr>
            </a:lvl1pPr>
            <a:lvl2pPr marL="741777" indent="-285299" defTabSz="931977" eaLnBrk="0" hangingPunct="0">
              <a:defRPr sz="1400" b="1">
                <a:solidFill>
                  <a:schemeClr val="tx1"/>
                </a:solidFill>
                <a:latin typeface="Arial" charset="0"/>
              </a:defRPr>
            </a:lvl2pPr>
            <a:lvl3pPr marL="1141197" indent="-228240" defTabSz="931977" eaLnBrk="0" hangingPunct="0">
              <a:defRPr sz="1400" b="1">
                <a:solidFill>
                  <a:schemeClr val="tx1"/>
                </a:solidFill>
                <a:latin typeface="Arial" charset="0"/>
              </a:defRPr>
            </a:lvl3pPr>
            <a:lvl4pPr marL="1597674" indent="-228240" defTabSz="931977" eaLnBrk="0" hangingPunct="0">
              <a:defRPr sz="1400" b="1">
                <a:solidFill>
                  <a:schemeClr val="tx1"/>
                </a:solidFill>
                <a:latin typeface="Arial" charset="0"/>
              </a:defRPr>
            </a:lvl4pPr>
            <a:lvl5pPr marL="2054153" indent="-228240" defTabSz="931977" eaLnBrk="0" hangingPunct="0">
              <a:defRPr sz="1400" b="1">
                <a:solidFill>
                  <a:schemeClr val="tx1"/>
                </a:solidFill>
                <a:latin typeface="Arial" charset="0"/>
              </a:defRPr>
            </a:lvl5pPr>
            <a:lvl6pPr marL="2510631" indent="-228240" algn="ctr" defTabSz="931977" eaLnBrk="0" fontAlgn="base" hangingPunct="0">
              <a:spcBef>
                <a:spcPct val="50000"/>
              </a:spcBef>
              <a:spcAft>
                <a:spcPct val="0"/>
              </a:spcAft>
              <a:defRPr sz="1400" b="1">
                <a:solidFill>
                  <a:schemeClr val="tx1"/>
                </a:solidFill>
                <a:latin typeface="Arial" charset="0"/>
              </a:defRPr>
            </a:lvl6pPr>
            <a:lvl7pPr marL="2967109" indent="-228240" algn="ctr" defTabSz="931977" eaLnBrk="0" fontAlgn="base" hangingPunct="0">
              <a:spcBef>
                <a:spcPct val="50000"/>
              </a:spcBef>
              <a:spcAft>
                <a:spcPct val="0"/>
              </a:spcAft>
              <a:defRPr sz="1400" b="1">
                <a:solidFill>
                  <a:schemeClr val="tx1"/>
                </a:solidFill>
                <a:latin typeface="Arial" charset="0"/>
              </a:defRPr>
            </a:lvl7pPr>
            <a:lvl8pPr marL="3423589" indent="-228240" algn="ctr" defTabSz="931977" eaLnBrk="0" fontAlgn="base" hangingPunct="0">
              <a:spcBef>
                <a:spcPct val="50000"/>
              </a:spcBef>
              <a:spcAft>
                <a:spcPct val="0"/>
              </a:spcAft>
              <a:defRPr sz="1400" b="1">
                <a:solidFill>
                  <a:schemeClr val="tx1"/>
                </a:solidFill>
                <a:latin typeface="Arial" charset="0"/>
              </a:defRPr>
            </a:lvl8pPr>
            <a:lvl9pPr marL="3880068" indent="-228240" algn="ctr" defTabSz="931977" eaLnBrk="0" fontAlgn="base" hangingPunct="0">
              <a:spcBef>
                <a:spcPct val="50000"/>
              </a:spcBef>
              <a:spcAft>
                <a:spcPct val="0"/>
              </a:spcAft>
              <a:defRPr sz="1400" b="1">
                <a:solidFill>
                  <a:schemeClr val="tx1"/>
                </a:solidFill>
                <a:latin typeface="Arial" charset="0"/>
              </a:defRPr>
            </a:lvl9pPr>
          </a:lstStyle>
          <a:p>
            <a:pPr eaLnBrk="1" hangingPunct="1"/>
            <a:fld id="{1A3151E3-D4A1-4D1E-90D3-F055F866002A}" type="slidenum">
              <a:rPr lang="en-US" sz="1200" b="0">
                <a:solidFill>
                  <a:prstClr val="black"/>
                </a:solidFill>
              </a:rPr>
              <a:pPr eaLnBrk="1" hangingPunct="1"/>
              <a:t>15</a:t>
            </a:fld>
            <a:endParaRPr lang="en-US" sz="1200" b="0" dirty="0">
              <a:solidFill>
                <a:prstClr val="black"/>
              </a:solidFill>
            </a:endParaRPr>
          </a:p>
        </p:txBody>
      </p:sp>
      <p:sp>
        <p:nvSpPr>
          <p:cNvPr id="100355" name="Rectangle 2"/>
          <p:cNvSpPr>
            <a:spLocks noGrp="1" noRot="1" noChangeAspect="1" noChangeArrowheads="1" noTextEdit="1"/>
          </p:cNvSpPr>
          <p:nvPr>
            <p:ph type="sldImg"/>
          </p:nvPr>
        </p:nvSpPr>
        <p:spPr>
          <a:xfrm>
            <a:off x="1185863" y="695325"/>
            <a:ext cx="4648200" cy="3487738"/>
          </a:xfrm>
          <a:ln/>
        </p:spPr>
      </p:sp>
      <p:sp>
        <p:nvSpPr>
          <p:cNvPr id="100356" name="Rectangle 3"/>
          <p:cNvSpPr>
            <a:spLocks noGrp="1" noChangeArrowheads="1"/>
          </p:cNvSpPr>
          <p:nvPr>
            <p:ph type="body" idx="1"/>
          </p:nvPr>
        </p:nvSpPr>
        <p:spPr>
          <a:xfrm>
            <a:off x="935355" y="4416665"/>
            <a:ext cx="5139693" cy="4183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280846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17</a:t>
            </a:fld>
            <a:endParaRPr lang="en-US" sz="800" dirty="0">
              <a:solidFill>
                <a:srgbClr val="EEECE1"/>
              </a:solidFill>
              <a:latin typeface="Arial" charset="0"/>
            </a:endParaRPr>
          </a:p>
        </p:txBody>
      </p:sp>
    </p:spTree>
    <p:extLst>
      <p:ext uri="{BB962C8B-B14F-4D97-AF65-F5344CB8AC3E}">
        <p14:creationId xmlns:p14="http://schemas.microsoft.com/office/powerpoint/2010/main" val="811278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Arial" charset="0"/>
                <a:ea typeface="+mn-ea"/>
                <a:cs typeface="+mn-cs"/>
              </a:rPr>
              <a:t>Page </a:t>
            </a:r>
            <a:fld id="{EB2A1D5E-3E3E-4243-8F4D-438EEB905D24}" type="slidenum">
              <a:rPr kumimoji="0" lang="en-US" sz="800" b="0" i="0" u="none" strike="noStrike" kern="1200" cap="none" spc="0" normalizeH="0" baseline="0" noProof="0">
                <a:ln>
                  <a:noFill/>
                </a:ln>
                <a:solidFill>
                  <a:srgbClr val="EEECE1"/>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EEECE1"/>
              </a:solidFill>
              <a:effectLst/>
              <a:uLnTx/>
              <a:uFillTx/>
              <a:latin typeface="Arial" charset="0"/>
              <a:ea typeface="+mn-ea"/>
              <a:cs typeface="+mn-cs"/>
            </a:endParaRPr>
          </a:p>
        </p:txBody>
      </p:sp>
    </p:spTree>
    <p:extLst>
      <p:ext uri="{BB962C8B-B14F-4D97-AF65-F5344CB8AC3E}">
        <p14:creationId xmlns:p14="http://schemas.microsoft.com/office/powerpoint/2010/main" val="1264765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Arial" charset="0"/>
                <a:ea typeface="+mn-ea"/>
                <a:cs typeface="+mn-cs"/>
              </a:rPr>
              <a:t>Page </a:t>
            </a:r>
            <a:fld id="{EB2A1D5E-3E3E-4243-8F4D-438EEB905D24}" type="slidenum">
              <a:rPr kumimoji="0" lang="en-US" sz="800" b="0" i="0" u="none" strike="noStrike" kern="1200" cap="none" spc="0" normalizeH="0" baseline="0" noProof="0">
                <a:ln>
                  <a:noFill/>
                </a:ln>
                <a:solidFill>
                  <a:srgbClr val="EEECE1"/>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srgbClr val="EEECE1"/>
              </a:solidFill>
              <a:effectLst/>
              <a:uLnTx/>
              <a:uFillTx/>
              <a:latin typeface="Arial" charset="0"/>
              <a:ea typeface="+mn-ea"/>
              <a:cs typeface="+mn-cs"/>
            </a:endParaRPr>
          </a:p>
        </p:txBody>
      </p:sp>
    </p:spTree>
    <p:extLst>
      <p:ext uri="{BB962C8B-B14F-4D97-AF65-F5344CB8AC3E}">
        <p14:creationId xmlns:p14="http://schemas.microsoft.com/office/powerpoint/2010/main" val="2664320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Arial" charset="0"/>
                <a:ea typeface="+mn-ea"/>
                <a:cs typeface="+mn-cs"/>
              </a:rPr>
              <a:t>Page </a:t>
            </a:r>
            <a:fld id="{EB2A1D5E-3E3E-4243-8F4D-438EEB905D24}" type="slidenum">
              <a:rPr kumimoji="0" lang="en-US" sz="800" b="0" i="0" u="none" strike="noStrike" kern="1200" cap="none" spc="0" normalizeH="0" baseline="0" noProof="0">
                <a:ln>
                  <a:noFill/>
                </a:ln>
                <a:solidFill>
                  <a:srgbClr val="EEECE1"/>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rgbClr val="EEECE1"/>
              </a:solidFill>
              <a:effectLst/>
              <a:uLnTx/>
              <a:uFillTx/>
              <a:latin typeface="Arial" charset="0"/>
              <a:ea typeface="+mn-ea"/>
              <a:cs typeface="+mn-cs"/>
            </a:endParaRPr>
          </a:p>
        </p:txBody>
      </p:sp>
    </p:spTree>
    <p:extLst>
      <p:ext uri="{BB962C8B-B14F-4D97-AF65-F5344CB8AC3E}">
        <p14:creationId xmlns:p14="http://schemas.microsoft.com/office/powerpoint/2010/main" val="2832255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Arial" charset="0"/>
                <a:ea typeface="+mn-ea"/>
                <a:cs typeface="+mn-cs"/>
              </a:rPr>
              <a:t>Page </a:t>
            </a:r>
            <a:fld id="{EB2A1D5E-3E3E-4243-8F4D-438EEB905D24}" type="slidenum">
              <a:rPr kumimoji="0" lang="en-US" sz="800" b="0" i="0" u="none" strike="noStrike" kern="1200" cap="none" spc="0" normalizeH="0" baseline="0" noProof="0">
                <a:ln>
                  <a:noFill/>
                </a:ln>
                <a:solidFill>
                  <a:srgbClr val="EEECE1"/>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EEECE1"/>
              </a:solidFill>
              <a:effectLst/>
              <a:uLnTx/>
              <a:uFillTx/>
              <a:latin typeface="Arial" charset="0"/>
              <a:ea typeface="+mn-ea"/>
              <a:cs typeface="+mn-cs"/>
            </a:endParaRPr>
          </a:p>
        </p:txBody>
      </p:sp>
    </p:spTree>
    <p:extLst>
      <p:ext uri="{BB962C8B-B14F-4D97-AF65-F5344CB8AC3E}">
        <p14:creationId xmlns:p14="http://schemas.microsoft.com/office/powerpoint/2010/main" val="1893978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2</a:t>
            </a:fld>
            <a:endParaRPr lang="en-US" sz="800" dirty="0">
              <a:solidFill>
                <a:schemeClr val="bg2"/>
              </a:solidFill>
            </a:endParaRPr>
          </a:p>
        </p:txBody>
      </p:sp>
    </p:spTree>
    <p:extLst>
      <p:ext uri="{BB962C8B-B14F-4D97-AF65-F5344CB8AC3E}">
        <p14:creationId xmlns:p14="http://schemas.microsoft.com/office/powerpoint/2010/main" val="550625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Arial" charset="0"/>
                <a:ea typeface="+mn-ea"/>
                <a:cs typeface="+mn-cs"/>
              </a:rPr>
              <a:t>Page </a:t>
            </a:r>
            <a:fld id="{EB2A1D5E-3E3E-4243-8F4D-438EEB905D24}" type="slidenum">
              <a:rPr kumimoji="0" lang="en-US" sz="800" b="0" i="0" u="none" strike="noStrike" kern="1200" cap="none" spc="0" normalizeH="0" baseline="0" noProof="0">
                <a:ln>
                  <a:noFill/>
                </a:ln>
                <a:solidFill>
                  <a:srgbClr val="EEECE1"/>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dirty="0">
              <a:ln>
                <a:noFill/>
              </a:ln>
              <a:solidFill>
                <a:srgbClr val="EEECE1"/>
              </a:solidFill>
              <a:effectLst/>
              <a:uLnTx/>
              <a:uFillTx/>
              <a:latin typeface="Arial" charset="0"/>
              <a:ea typeface="+mn-ea"/>
              <a:cs typeface="+mn-cs"/>
            </a:endParaRPr>
          </a:p>
        </p:txBody>
      </p:sp>
    </p:spTree>
    <p:extLst>
      <p:ext uri="{BB962C8B-B14F-4D97-AF65-F5344CB8AC3E}">
        <p14:creationId xmlns:p14="http://schemas.microsoft.com/office/powerpoint/2010/main" val="2512157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Arial" charset="0"/>
                <a:ea typeface="+mn-ea"/>
                <a:cs typeface="+mn-cs"/>
              </a:rPr>
              <a:t>Page </a:t>
            </a:r>
            <a:fld id="{EB2A1D5E-3E3E-4243-8F4D-438EEB905D24}" type="slidenum">
              <a:rPr kumimoji="0" lang="en-US" sz="800" b="0" i="0" u="none" strike="noStrike" kern="1200" cap="none" spc="0" normalizeH="0" baseline="0" noProof="0">
                <a:ln>
                  <a:noFill/>
                </a:ln>
                <a:solidFill>
                  <a:srgbClr val="EEECE1"/>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800" b="0" i="0" u="none" strike="noStrike" kern="1200" cap="none" spc="0" normalizeH="0" baseline="0" noProof="0" dirty="0">
              <a:ln>
                <a:noFill/>
              </a:ln>
              <a:solidFill>
                <a:srgbClr val="EEECE1"/>
              </a:solidFill>
              <a:effectLst/>
              <a:uLnTx/>
              <a:uFillTx/>
              <a:latin typeface="Arial" charset="0"/>
              <a:ea typeface="+mn-ea"/>
              <a:cs typeface="+mn-cs"/>
            </a:endParaRPr>
          </a:p>
        </p:txBody>
      </p:sp>
    </p:spTree>
    <p:extLst>
      <p:ext uri="{BB962C8B-B14F-4D97-AF65-F5344CB8AC3E}">
        <p14:creationId xmlns:p14="http://schemas.microsoft.com/office/powerpoint/2010/main" val="4034596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24</a:t>
            </a:fld>
            <a:endParaRPr lang="en-US" sz="800" dirty="0">
              <a:solidFill>
                <a:srgbClr val="EEECE1"/>
              </a:solidFill>
              <a:latin typeface="Arial" charset="0"/>
            </a:endParaRPr>
          </a:p>
        </p:txBody>
      </p:sp>
    </p:spTree>
    <p:extLst>
      <p:ext uri="{BB962C8B-B14F-4D97-AF65-F5344CB8AC3E}">
        <p14:creationId xmlns:p14="http://schemas.microsoft.com/office/powerpoint/2010/main" val="2072278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marL="0" marR="0" lvl="0" indent="0" algn="r" defTabSz="942392" rtl="0" eaLnBrk="1" fontAlgn="auto" latinLnBrk="0" hangingPunct="1">
              <a:lnSpc>
                <a:spcPct val="100000"/>
              </a:lnSpc>
              <a:spcBef>
                <a:spcPts val="0"/>
              </a:spcBef>
              <a:spcAft>
                <a:spcPts val="0"/>
              </a:spcAft>
              <a:buClrTx/>
              <a:buSzTx/>
              <a:buFontTx/>
              <a:buNone/>
              <a:tabLst/>
              <a:defRPr/>
            </a:pPr>
            <a:fld id="{4A63AF82-228E-4954-8541-886AB2D326D4}" type="slidenum">
              <a:rPr kumimoji="0" lang="en-US" sz="900" b="0" i="0" u="none" strike="noStrike" kern="1200" cap="none" spc="0" normalizeH="0" baseline="0" noProof="0">
                <a:ln>
                  <a:noFill/>
                </a:ln>
                <a:solidFill>
                  <a:prstClr val="black"/>
                </a:solidFill>
                <a:effectLst/>
                <a:uLnTx/>
                <a:uFillTx/>
                <a:latin typeface="Arial"/>
                <a:ea typeface="+mn-ea"/>
                <a:cs typeface="+mn-cs"/>
              </a:rPr>
              <a:pPr marL="0" marR="0" lvl="0" indent="0" algn="r" defTabSz="942392"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79875"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marL="0" marR="0" lvl="0" indent="0" algn="r" defTabSz="942392" rtl="0" eaLnBrk="1" fontAlgn="auto" latinLnBrk="0" hangingPunct="1">
              <a:lnSpc>
                <a:spcPct val="100000"/>
              </a:lnSpc>
              <a:spcBef>
                <a:spcPts val="0"/>
              </a:spcBef>
              <a:spcAft>
                <a:spcPts val="0"/>
              </a:spcAft>
              <a:buClrTx/>
              <a:buSzTx/>
              <a:buFontTx/>
              <a:buNone/>
              <a:tabLst/>
              <a:defRPr/>
            </a:pPr>
            <a:fld id="{BC73C878-F4E9-4941-96C9-B667A86417B4}" type="slidenum">
              <a:rPr kumimoji="0" lang="en-US" sz="900" b="0" i="0" u="none" strike="noStrike" kern="1200" cap="none" spc="0" normalizeH="0" baseline="0" noProof="0">
                <a:ln>
                  <a:noFill/>
                </a:ln>
                <a:solidFill>
                  <a:prstClr val="black"/>
                </a:solidFill>
                <a:effectLst/>
                <a:uLnTx/>
                <a:uFillTx/>
                <a:latin typeface="Arial"/>
                <a:ea typeface="+mn-ea"/>
                <a:cs typeface="+mn-cs"/>
              </a:rPr>
              <a:pPr marL="0" marR="0" lvl="0" indent="0" algn="r" defTabSz="942392"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79876" name="Rectangle 2"/>
          <p:cNvSpPr>
            <a:spLocks noGrp="1" noRot="1" noChangeAspect="1" noChangeArrowheads="1" noTextEdit="1"/>
          </p:cNvSpPr>
          <p:nvPr>
            <p:ph type="sldImg"/>
          </p:nvPr>
        </p:nvSpPr>
        <p:spPr bwMode="auto">
          <a:xfrm>
            <a:off x="1270000" y="719138"/>
            <a:ext cx="4797425" cy="3598862"/>
          </a:xfrm>
          <a:noFill/>
          <a:ln>
            <a:solidFill>
              <a:srgbClr val="000000"/>
            </a:solidFill>
            <a:miter lim="800000"/>
            <a:headEnd/>
            <a:tailEnd/>
          </a:ln>
        </p:spPr>
      </p:sp>
      <p:sp>
        <p:nvSpPr>
          <p:cNvPr id="79877" name="Rectangle 3"/>
          <p:cNvSpPr>
            <a:spLocks noGrp="1" noChangeArrowheads="1"/>
          </p:cNvSpPr>
          <p:nvPr>
            <p:ph type="body" idx="1"/>
          </p:nvPr>
        </p:nvSpPr>
        <p:spPr>
          <a:xfrm>
            <a:off x="972392" y="4561234"/>
            <a:ext cx="5370444" cy="4320212"/>
          </a:xfrm>
          <a:noFill/>
        </p:spPr>
        <p:txBody>
          <a:bodyPr lIns="94268" tIns="47135" rIns="94268" bIns="47135"/>
          <a:lstStyle/>
          <a:p>
            <a:endParaRPr lang="en-US" dirty="0"/>
          </a:p>
        </p:txBody>
      </p:sp>
    </p:spTree>
    <p:extLst>
      <p:ext uri="{BB962C8B-B14F-4D97-AF65-F5344CB8AC3E}">
        <p14:creationId xmlns:p14="http://schemas.microsoft.com/office/powerpoint/2010/main" val="3977659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algn="r" defTabSz="942392"/>
            <a:fld id="{4A63AF82-228E-4954-8541-886AB2D326D4}" type="slidenum">
              <a:rPr lang="en-US" sz="900">
                <a:solidFill>
                  <a:prstClr val="black"/>
                </a:solidFill>
              </a:rPr>
              <a:pPr algn="r" defTabSz="942392"/>
              <a:t>27</a:t>
            </a:fld>
            <a:endParaRPr lang="en-US" sz="900" dirty="0">
              <a:solidFill>
                <a:prstClr val="black"/>
              </a:solidFill>
            </a:endParaRPr>
          </a:p>
        </p:txBody>
      </p:sp>
      <p:sp>
        <p:nvSpPr>
          <p:cNvPr id="79875"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algn="r" defTabSz="942392"/>
            <a:fld id="{BC73C878-F4E9-4941-96C9-B667A86417B4}" type="slidenum">
              <a:rPr lang="en-US" sz="900">
                <a:solidFill>
                  <a:prstClr val="black"/>
                </a:solidFill>
              </a:rPr>
              <a:pPr algn="r" defTabSz="942392"/>
              <a:t>27</a:t>
            </a:fld>
            <a:endParaRPr lang="en-US" sz="900" dirty="0">
              <a:solidFill>
                <a:prstClr val="black"/>
              </a:solidFill>
            </a:endParaRPr>
          </a:p>
        </p:txBody>
      </p:sp>
      <p:sp>
        <p:nvSpPr>
          <p:cNvPr id="79876" name="Rectangle 2"/>
          <p:cNvSpPr>
            <a:spLocks noGrp="1" noRot="1" noChangeAspect="1" noChangeArrowheads="1" noTextEdit="1"/>
          </p:cNvSpPr>
          <p:nvPr>
            <p:ph type="sldImg"/>
          </p:nvPr>
        </p:nvSpPr>
        <p:spPr bwMode="auto">
          <a:xfrm>
            <a:off x="1270000" y="719138"/>
            <a:ext cx="4797425" cy="3598862"/>
          </a:xfrm>
          <a:noFill/>
          <a:ln>
            <a:solidFill>
              <a:srgbClr val="000000"/>
            </a:solidFill>
            <a:miter lim="800000"/>
            <a:headEnd/>
            <a:tailEnd/>
          </a:ln>
        </p:spPr>
      </p:sp>
      <p:sp>
        <p:nvSpPr>
          <p:cNvPr id="79877" name="Rectangle 3"/>
          <p:cNvSpPr>
            <a:spLocks noGrp="1" noChangeArrowheads="1"/>
          </p:cNvSpPr>
          <p:nvPr>
            <p:ph type="body" idx="1"/>
          </p:nvPr>
        </p:nvSpPr>
        <p:spPr>
          <a:xfrm>
            <a:off x="972392" y="4561234"/>
            <a:ext cx="5370444" cy="4320212"/>
          </a:xfrm>
          <a:noFill/>
        </p:spPr>
        <p:txBody>
          <a:bodyPr lIns="94268" tIns="47135" rIns="94268" bIns="47135"/>
          <a:lstStyle/>
          <a:p>
            <a:endParaRPr lang="en-US" dirty="0"/>
          </a:p>
        </p:txBody>
      </p:sp>
    </p:spTree>
    <p:extLst>
      <p:ext uri="{BB962C8B-B14F-4D97-AF65-F5344CB8AC3E}">
        <p14:creationId xmlns:p14="http://schemas.microsoft.com/office/powerpoint/2010/main" val="2051011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algn="r" defTabSz="942392"/>
            <a:fld id="{4A63AF82-228E-4954-8541-886AB2D326D4}" type="slidenum">
              <a:rPr lang="en-US" sz="900">
                <a:solidFill>
                  <a:prstClr val="black"/>
                </a:solidFill>
              </a:rPr>
              <a:pPr algn="r" defTabSz="942392"/>
              <a:t>28</a:t>
            </a:fld>
            <a:endParaRPr lang="en-US" sz="900" dirty="0">
              <a:solidFill>
                <a:prstClr val="black"/>
              </a:solidFill>
            </a:endParaRPr>
          </a:p>
        </p:txBody>
      </p:sp>
      <p:sp>
        <p:nvSpPr>
          <p:cNvPr id="79875"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algn="r" defTabSz="942392"/>
            <a:fld id="{BC73C878-F4E9-4941-96C9-B667A86417B4}" type="slidenum">
              <a:rPr lang="en-US" sz="900">
                <a:solidFill>
                  <a:prstClr val="black"/>
                </a:solidFill>
              </a:rPr>
              <a:pPr algn="r" defTabSz="942392"/>
              <a:t>28</a:t>
            </a:fld>
            <a:endParaRPr lang="en-US" sz="900" dirty="0">
              <a:solidFill>
                <a:prstClr val="black"/>
              </a:solidFill>
            </a:endParaRPr>
          </a:p>
        </p:txBody>
      </p:sp>
      <p:sp>
        <p:nvSpPr>
          <p:cNvPr id="79876" name="Rectangle 2"/>
          <p:cNvSpPr>
            <a:spLocks noGrp="1" noRot="1" noChangeAspect="1" noChangeArrowheads="1" noTextEdit="1"/>
          </p:cNvSpPr>
          <p:nvPr>
            <p:ph type="sldImg"/>
          </p:nvPr>
        </p:nvSpPr>
        <p:spPr bwMode="auto">
          <a:xfrm>
            <a:off x="1270000" y="719138"/>
            <a:ext cx="4797425" cy="3598862"/>
          </a:xfrm>
          <a:noFill/>
          <a:ln>
            <a:solidFill>
              <a:srgbClr val="000000"/>
            </a:solidFill>
            <a:miter lim="800000"/>
            <a:headEnd/>
            <a:tailEnd/>
          </a:ln>
        </p:spPr>
      </p:sp>
      <p:sp>
        <p:nvSpPr>
          <p:cNvPr id="79877" name="Rectangle 3"/>
          <p:cNvSpPr>
            <a:spLocks noGrp="1" noChangeArrowheads="1"/>
          </p:cNvSpPr>
          <p:nvPr>
            <p:ph type="body" idx="1"/>
          </p:nvPr>
        </p:nvSpPr>
        <p:spPr>
          <a:xfrm>
            <a:off x="972392" y="4561234"/>
            <a:ext cx="5370444" cy="4320212"/>
          </a:xfrm>
          <a:noFill/>
        </p:spPr>
        <p:txBody>
          <a:bodyPr lIns="94268" tIns="47135" rIns="94268" bIns="47135"/>
          <a:lstStyle/>
          <a:p>
            <a:endParaRPr lang="en-US" dirty="0"/>
          </a:p>
        </p:txBody>
      </p:sp>
    </p:spTree>
    <p:extLst>
      <p:ext uri="{BB962C8B-B14F-4D97-AF65-F5344CB8AC3E}">
        <p14:creationId xmlns:p14="http://schemas.microsoft.com/office/powerpoint/2010/main" val="18547310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Arial" charset="0"/>
                <a:ea typeface="+mn-ea"/>
                <a:cs typeface="+mn-cs"/>
              </a:rPr>
              <a:t>Page </a:t>
            </a:r>
            <a:fld id="{EB2A1D5E-3E3E-4243-8F4D-438EEB905D24}" type="slidenum">
              <a:rPr kumimoji="0" lang="en-US" sz="800" b="0" i="0" u="none" strike="noStrike" kern="1200" cap="none" spc="0" normalizeH="0" baseline="0" noProof="0">
                <a:ln>
                  <a:noFill/>
                </a:ln>
                <a:solidFill>
                  <a:srgbClr val="EEECE1"/>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800" b="0" i="0" u="none" strike="noStrike" kern="1200" cap="none" spc="0" normalizeH="0" baseline="0" noProof="0" dirty="0">
              <a:ln>
                <a:noFill/>
              </a:ln>
              <a:solidFill>
                <a:srgbClr val="EEECE1"/>
              </a:solidFill>
              <a:effectLst/>
              <a:uLnTx/>
              <a:uFillTx/>
              <a:latin typeface="Arial" charset="0"/>
              <a:ea typeface="+mn-ea"/>
              <a:cs typeface="+mn-cs"/>
            </a:endParaRPr>
          </a:p>
        </p:txBody>
      </p:sp>
    </p:spTree>
    <p:extLst>
      <p:ext uri="{BB962C8B-B14F-4D97-AF65-F5344CB8AC3E}">
        <p14:creationId xmlns:p14="http://schemas.microsoft.com/office/powerpoint/2010/main" val="2684266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30</a:t>
            </a:fld>
            <a:endParaRPr lang="en-US" sz="800" dirty="0">
              <a:solidFill>
                <a:srgbClr val="EEECE1"/>
              </a:solidFill>
              <a:latin typeface="Arial" charset="0"/>
            </a:endParaRPr>
          </a:p>
        </p:txBody>
      </p:sp>
    </p:spTree>
    <p:extLst>
      <p:ext uri="{BB962C8B-B14F-4D97-AF65-F5344CB8AC3E}">
        <p14:creationId xmlns:p14="http://schemas.microsoft.com/office/powerpoint/2010/main" val="4117639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Arial" charset="0"/>
                <a:ea typeface="+mn-ea"/>
                <a:cs typeface="+mn-cs"/>
              </a:rPr>
              <a:t>Page </a:t>
            </a:r>
            <a:fld id="{EB2A1D5E-3E3E-4243-8F4D-438EEB905D24}" type="slidenum">
              <a:rPr kumimoji="0" lang="en-US" sz="800" b="0" i="0" u="none" strike="noStrike" kern="1200" cap="none" spc="0" normalizeH="0" baseline="0" noProof="0">
                <a:ln>
                  <a:noFill/>
                </a:ln>
                <a:solidFill>
                  <a:srgbClr val="EEECE1"/>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800" b="0" i="0" u="none" strike="noStrike" kern="1200" cap="none" spc="0" normalizeH="0" baseline="0" noProof="0" dirty="0">
              <a:ln>
                <a:noFill/>
              </a:ln>
              <a:solidFill>
                <a:srgbClr val="EEECE1"/>
              </a:solidFill>
              <a:effectLst/>
              <a:uLnTx/>
              <a:uFillTx/>
              <a:latin typeface="Arial" charset="0"/>
              <a:ea typeface="+mn-ea"/>
              <a:cs typeface="+mn-cs"/>
            </a:endParaRPr>
          </a:p>
        </p:txBody>
      </p:sp>
    </p:spTree>
    <p:extLst>
      <p:ext uri="{BB962C8B-B14F-4D97-AF65-F5344CB8AC3E}">
        <p14:creationId xmlns:p14="http://schemas.microsoft.com/office/powerpoint/2010/main" val="4289032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marL="0" marR="0" lvl="0" indent="0" algn="r" defTabSz="942392" rtl="0" eaLnBrk="1" fontAlgn="auto" latinLnBrk="0" hangingPunct="1">
              <a:lnSpc>
                <a:spcPct val="100000"/>
              </a:lnSpc>
              <a:spcBef>
                <a:spcPts val="0"/>
              </a:spcBef>
              <a:spcAft>
                <a:spcPts val="0"/>
              </a:spcAft>
              <a:buClrTx/>
              <a:buSzTx/>
              <a:buFontTx/>
              <a:buNone/>
              <a:tabLst/>
              <a:defRPr/>
            </a:pPr>
            <a:fld id="{4A63AF82-228E-4954-8541-886AB2D326D4}" type="slidenum">
              <a:rPr kumimoji="0" lang="en-US" sz="900" b="0" i="0" u="none" strike="noStrike" kern="1200" cap="none" spc="0" normalizeH="0" baseline="0" noProof="0">
                <a:ln>
                  <a:noFill/>
                </a:ln>
                <a:solidFill>
                  <a:prstClr val="black"/>
                </a:solidFill>
                <a:effectLst/>
                <a:uLnTx/>
                <a:uFillTx/>
                <a:latin typeface="Arial"/>
                <a:ea typeface="+mn-ea"/>
                <a:cs typeface="+mn-cs"/>
              </a:rPr>
              <a:pPr marL="0" marR="0" lvl="0" indent="0" algn="r" defTabSz="942392"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79875"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marL="0" marR="0" lvl="0" indent="0" algn="r" defTabSz="942392" rtl="0" eaLnBrk="1" fontAlgn="auto" latinLnBrk="0" hangingPunct="1">
              <a:lnSpc>
                <a:spcPct val="100000"/>
              </a:lnSpc>
              <a:spcBef>
                <a:spcPts val="0"/>
              </a:spcBef>
              <a:spcAft>
                <a:spcPts val="0"/>
              </a:spcAft>
              <a:buClrTx/>
              <a:buSzTx/>
              <a:buFontTx/>
              <a:buNone/>
              <a:tabLst/>
              <a:defRPr/>
            </a:pPr>
            <a:fld id="{BC73C878-F4E9-4941-96C9-B667A86417B4}" type="slidenum">
              <a:rPr kumimoji="0" lang="en-US" sz="900" b="0" i="0" u="none" strike="noStrike" kern="1200" cap="none" spc="0" normalizeH="0" baseline="0" noProof="0">
                <a:ln>
                  <a:noFill/>
                </a:ln>
                <a:solidFill>
                  <a:prstClr val="black"/>
                </a:solidFill>
                <a:effectLst/>
                <a:uLnTx/>
                <a:uFillTx/>
                <a:latin typeface="Arial"/>
                <a:ea typeface="+mn-ea"/>
                <a:cs typeface="+mn-cs"/>
              </a:rPr>
              <a:pPr marL="0" marR="0" lvl="0" indent="0" algn="r" defTabSz="942392"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79876" name="Rectangle 2"/>
          <p:cNvSpPr>
            <a:spLocks noGrp="1" noRot="1" noChangeAspect="1" noChangeArrowheads="1" noTextEdit="1"/>
          </p:cNvSpPr>
          <p:nvPr>
            <p:ph type="sldImg"/>
          </p:nvPr>
        </p:nvSpPr>
        <p:spPr bwMode="auto">
          <a:xfrm>
            <a:off x="1270000" y="719138"/>
            <a:ext cx="4797425" cy="3598862"/>
          </a:xfrm>
          <a:noFill/>
          <a:ln>
            <a:solidFill>
              <a:srgbClr val="000000"/>
            </a:solidFill>
            <a:miter lim="800000"/>
            <a:headEnd/>
            <a:tailEnd/>
          </a:ln>
        </p:spPr>
      </p:sp>
      <p:sp>
        <p:nvSpPr>
          <p:cNvPr id="79877" name="Rectangle 3"/>
          <p:cNvSpPr>
            <a:spLocks noGrp="1" noChangeArrowheads="1"/>
          </p:cNvSpPr>
          <p:nvPr>
            <p:ph type="body" idx="1"/>
          </p:nvPr>
        </p:nvSpPr>
        <p:spPr>
          <a:xfrm>
            <a:off x="972392" y="4561234"/>
            <a:ext cx="5370444" cy="4320212"/>
          </a:xfrm>
          <a:noFill/>
        </p:spPr>
        <p:txBody>
          <a:bodyPr lIns="94268" tIns="47135" rIns="94268" bIns="47135"/>
          <a:lstStyle/>
          <a:p>
            <a:endParaRPr lang="en-US" dirty="0"/>
          </a:p>
        </p:txBody>
      </p:sp>
    </p:spTree>
    <p:extLst>
      <p:ext uri="{BB962C8B-B14F-4D97-AF65-F5344CB8AC3E}">
        <p14:creationId xmlns:p14="http://schemas.microsoft.com/office/powerpoint/2010/main" val="2609050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77" eaLnBrk="0" hangingPunct="0">
              <a:defRPr sz="1400" b="1">
                <a:solidFill>
                  <a:schemeClr val="tx1"/>
                </a:solidFill>
                <a:latin typeface="Arial" charset="0"/>
              </a:defRPr>
            </a:lvl1pPr>
            <a:lvl2pPr marL="741777" indent="-285299" defTabSz="931977" eaLnBrk="0" hangingPunct="0">
              <a:defRPr sz="1400" b="1">
                <a:solidFill>
                  <a:schemeClr val="tx1"/>
                </a:solidFill>
                <a:latin typeface="Arial" charset="0"/>
              </a:defRPr>
            </a:lvl2pPr>
            <a:lvl3pPr marL="1141197" indent="-228240" defTabSz="931977" eaLnBrk="0" hangingPunct="0">
              <a:defRPr sz="1400" b="1">
                <a:solidFill>
                  <a:schemeClr val="tx1"/>
                </a:solidFill>
                <a:latin typeface="Arial" charset="0"/>
              </a:defRPr>
            </a:lvl3pPr>
            <a:lvl4pPr marL="1597674" indent="-228240" defTabSz="931977" eaLnBrk="0" hangingPunct="0">
              <a:defRPr sz="1400" b="1">
                <a:solidFill>
                  <a:schemeClr val="tx1"/>
                </a:solidFill>
                <a:latin typeface="Arial" charset="0"/>
              </a:defRPr>
            </a:lvl4pPr>
            <a:lvl5pPr marL="2054153" indent="-228240" defTabSz="931977" eaLnBrk="0" hangingPunct="0">
              <a:defRPr sz="1400" b="1">
                <a:solidFill>
                  <a:schemeClr val="tx1"/>
                </a:solidFill>
                <a:latin typeface="Arial" charset="0"/>
              </a:defRPr>
            </a:lvl5pPr>
            <a:lvl6pPr marL="2510631" indent="-228240" algn="ctr" defTabSz="931977" eaLnBrk="0" fontAlgn="base" hangingPunct="0">
              <a:spcBef>
                <a:spcPct val="50000"/>
              </a:spcBef>
              <a:spcAft>
                <a:spcPct val="0"/>
              </a:spcAft>
              <a:defRPr sz="1400" b="1">
                <a:solidFill>
                  <a:schemeClr val="tx1"/>
                </a:solidFill>
                <a:latin typeface="Arial" charset="0"/>
              </a:defRPr>
            </a:lvl6pPr>
            <a:lvl7pPr marL="2967109" indent="-228240" algn="ctr" defTabSz="931977" eaLnBrk="0" fontAlgn="base" hangingPunct="0">
              <a:spcBef>
                <a:spcPct val="50000"/>
              </a:spcBef>
              <a:spcAft>
                <a:spcPct val="0"/>
              </a:spcAft>
              <a:defRPr sz="1400" b="1">
                <a:solidFill>
                  <a:schemeClr val="tx1"/>
                </a:solidFill>
                <a:latin typeface="Arial" charset="0"/>
              </a:defRPr>
            </a:lvl7pPr>
            <a:lvl8pPr marL="3423589" indent="-228240" algn="ctr" defTabSz="931977" eaLnBrk="0" fontAlgn="base" hangingPunct="0">
              <a:spcBef>
                <a:spcPct val="50000"/>
              </a:spcBef>
              <a:spcAft>
                <a:spcPct val="0"/>
              </a:spcAft>
              <a:defRPr sz="1400" b="1">
                <a:solidFill>
                  <a:schemeClr val="tx1"/>
                </a:solidFill>
                <a:latin typeface="Arial" charset="0"/>
              </a:defRPr>
            </a:lvl8pPr>
            <a:lvl9pPr marL="3880068" indent="-228240" algn="ctr" defTabSz="931977" eaLnBrk="0" fontAlgn="base" hangingPunct="0">
              <a:spcBef>
                <a:spcPct val="50000"/>
              </a:spcBef>
              <a:spcAft>
                <a:spcPct val="0"/>
              </a:spcAft>
              <a:defRPr sz="1400" b="1">
                <a:solidFill>
                  <a:schemeClr val="tx1"/>
                </a:solidFill>
                <a:latin typeface="Arial" charset="0"/>
              </a:defRPr>
            </a:lvl9pPr>
          </a:lstStyle>
          <a:p>
            <a:pPr eaLnBrk="1" hangingPunct="1"/>
            <a:fld id="{1A3151E3-D4A1-4D1E-90D3-F055F866002A}" type="slidenum">
              <a:rPr lang="en-US" sz="1200" b="0">
                <a:solidFill>
                  <a:prstClr val="black"/>
                </a:solidFill>
              </a:rPr>
              <a:pPr eaLnBrk="1" hangingPunct="1"/>
              <a:t>3</a:t>
            </a:fld>
            <a:endParaRPr lang="en-US" sz="1200" b="0" dirty="0">
              <a:solidFill>
                <a:prstClr val="black"/>
              </a:solidFill>
            </a:endParaRPr>
          </a:p>
        </p:txBody>
      </p:sp>
      <p:sp>
        <p:nvSpPr>
          <p:cNvPr id="100355" name="Rectangle 2"/>
          <p:cNvSpPr>
            <a:spLocks noGrp="1" noRot="1" noChangeAspect="1" noChangeArrowheads="1" noTextEdit="1"/>
          </p:cNvSpPr>
          <p:nvPr>
            <p:ph type="sldImg"/>
          </p:nvPr>
        </p:nvSpPr>
        <p:spPr>
          <a:xfrm>
            <a:off x="1185863" y="695325"/>
            <a:ext cx="4648200" cy="3487738"/>
          </a:xfrm>
          <a:ln/>
        </p:spPr>
      </p:sp>
      <p:sp>
        <p:nvSpPr>
          <p:cNvPr id="100356" name="Rectangle 3"/>
          <p:cNvSpPr>
            <a:spLocks noGrp="1" noChangeArrowheads="1"/>
          </p:cNvSpPr>
          <p:nvPr>
            <p:ph type="body" idx="1"/>
          </p:nvPr>
        </p:nvSpPr>
        <p:spPr>
          <a:xfrm>
            <a:off x="935355" y="4416665"/>
            <a:ext cx="5139693" cy="4183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486882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34</a:t>
            </a:fld>
            <a:endParaRPr lang="en-US" sz="800" dirty="0">
              <a:solidFill>
                <a:srgbClr val="EEECE1"/>
              </a:solidFill>
              <a:latin typeface="Arial" charset="0"/>
            </a:endParaRPr>
          </a:p>
        </p:txBody>
      </p:sp>
    </p:spTree>
    <p:extLst>
      <p:ext uri="{BB962C8B-B14F-4D97-AF65-F5344CB8AC3E}">
        <p14:creationId xmlns:p14="http://schemas.microsoft.com/office/powerpoint/2010/main" val="1193505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35</a:t>
            </a:fld>
            <a:endParaRPr lang="en-US" sz="800" dirty="0">
              <a:solidFill>
                <a:srgbClr val="EEECE1"/>
              </a:solidFill>
              <a:latin typeface="Arial" charset="0"/>
            </a:endParaRPr>
          </a:p>
        </p:txBody>
      </p:sp>
    </p:spTree>
    <p:extLst>
      <p:ext uri="{BB962C8B-B14F-4D97-AF65-F5344CB8AC3E}">
        <p14:creationId xmlns:p14="http://schemas.microsoft.com/office/powerpoint/2010/main" val="9745947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36</a:t>
            </a:fld>
            <a:endParaRPr lang="en-US" sz="800" dirty="0">
              <a:solidFill>
                <a:srgbClr val="EEECE1"/>
              </a:solidFill>
              <a:latin typeface="Arial" charset="0"/>
            </a:endParaRPr>
          </a:p>
        </p:txBody>
      </p:sp>
    </p:spTree>
    <p:extLst>
      <p:ext uri="{BB962C8B-B14F-4D97-AF65-F5344CB8AC3E}">
        <p14:creationId xmlns:p14="http://schemas.microsoft.com/office/powerpoint/2010/main" val="2773767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37</a:t>
            </a:fld>
            <a:endParaRPr lang="en-US" sz="800" dirty="0">
              <a:solidFill>
                <a:srgbClr val="EEECE1"/>
              </a:solidFill>
              <a:latin typeface="Arial" charset="0"/>
            </a:endParaRPr>
          </a:p>
        </p:txBody>
      </p:sp>
    </p:spTree>
    <p:extLst>
      <p:ext uri="{BB962C8B-B14F-4D97-AF65-F5344CB8AC3E}">
        <p14:creationId xmlns:p14="http://schemas.microsoft.com/office/powerpoint/2010/main" val="3463430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38</a:t>
            </a:fld>
            <a:endParaRPr lang="en-US" sz="800" dirty="0">
              <a:solidFill>
                <a:srgbClr val="EEECE1"/>
              </a:solidFill>
              <a:latin typeface="Arial" charset="0"/>
            </a:endParaRPr>
          </a:p>
        </p:txBody>
      </p:sp>
    </p:spTree>
    <p:extLst>
      <p:ext uri="{BB962C8B-B14F-4D97-AF65-F5344CB8AC3E}">
        <p14:creationId xmlns:p14="http://schemas.microsoft.com/office/powerpoint/2010/main" val="1198344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Arial" charset="0"/>
                <a:ea typeface="+mn-ea"/>
                <a:cs typeface="+mn-cs"/>
              </a:rPr>
              <a:t>Page </a:t>
            </a:r>
            <a:fld id="{EB2A1D5E-3E3E-4243-8F4D-438EEB905D24}" type="slidenum">
              <a:rPr kumimoji="0" lang="en-US" sz="800" b="0" i="0" u="none" strike="noStrike" kern="1200" cap="none" spc="0" normalizeH="0" baseline="0" noProof="0">
                <a:ln>
                  <a:noFill/>
                </a:ln>
                <a:solidFill>
                  <a:srgbClr val="EEECE1"/>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800" b="0" i="0" u="none" strike="noStrike" kern="1200" cap="none" spc="0" normalizeH="0" baseline="0" noProof="0" dirty="0">
              <a:ln>
                <a:noFill/>
              </a:ln>
              <a:solidFill>
                <a:srgbClr val="EEECE1"/>
              </a:solidFill>
              <a:effectLst/>
              <a:uLnTx/>
              <a:uFillTx/>
              <a:latin typeface="Arial" charset="0"/>
              <a:ea typeface="+mn-ea"/>
              <a:cs typeface="+mn-cs"/>
            </a:endParaRPr>
          </a:p>
        </p:txBody>
      </p:sp>
    </p:spTree>
    <p:extLst>
      <p:ext uri="{BB962C8B-B14F-4D97-AF65-F5344CB8AC3E}">
        <p14:creationId xmlns:p14="http://schemas.microsoft.com/office/powerpoint/2010/main" val="36999183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marL="0" marR="0" lvl="0" indent="0" algn="r" defTabSz="942392" rtl="0" eaLnBrk="1" fontAlgn="auto" latinLnBrk="0" hangingPunct="1">
              <a:lnSpc>
                <a:spcPct val="100000"/>
              </a:lnSpc>
              <a:spcBef>
                <a:spcPts val="0"/>
              </a:spcBef>
              <a:spcAft>
                <a:spcPts val="0"/>
              </a:spcAft>
              <a:buClrTx/>
              <a:buSzTx/>
              <a:buFontTx/>
              <a:buNone/>
              <a:tabLst/>
              <a:defRPr/>
            </a:pPr>
            <a:fld id="{4A63AF82-228E-4954-8541-886AB2D326D4}" type="slidenum">
              <a:rPr kumimoji="0" lang="en-US" sz="900" b="0" i="0" u="none" strike="noStrike" kern="1200" cap="none" spc="0" normalizeH="0" baseline="0" noProof="0">
                <a:ln>
                  <a:noFill/>
                </a:ln>
                <a:solidFill>
                  <a:prstClr val="black"/>
                </a:solidFill>
                <a:effectLst/>
                <a:uLnTx/>
                <a:uFillTx/>
                <a:latin typeface="Arial"/>
                <a:ea typeface="+mn-ea"/>
                <a:cs typeface="+mn-cs"/>
              </a:rPr>
              <a:pPr marL="0" marR="0" lvl="0" indent="0" algn="r" defTabSz="942392"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79875"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marL="0" marR="0" lvl="0" indent="0" algn="r" defTabSz="942392" rtl="0" eaLnBrk="1" fontAlgn="auto" latinLnBrk="0" hangingPunct="1">
              <a:lnSpc>
                <a:spcPct val="100000"/>
              </a:lnSpc>
              <a:spcBef>
                <a:spcPts val="0"/>
              </a:spcBef>
              <a:spcAft>
                <a:spcPts val="0"/>
              </a:spcAft>
              <a:buClrTx/>
              <a:buSzTx/>
              <a:buFontTx/>
              <a:buNone/>
              <a:tabLst/>
              <a:defRPr/>
            </a:pPr>
            <a:fld id="{BC73C878-F4E9-4941-96C9-B667A86417B4}" type="slidenum">
              <a:rPr kumimoji="0" lang="en-US" sz="900" b="0" i="0" u="none" strike="noStrike" kern="1200" cap="none" spc="0" normalizeH="0" baseline="0" noProof="0">
                <a:ln>
                  <a:noFill/>
                </a:ln>
                <a:solidFill>
                  <a:prstClr val="black"/>
                </a:solidFill>
                <a:effectLst/>
                <a:uLnTx/>
                <a:uFillTx/>
                <a:latin typeface="Arial"/>
                <a:ea typeface="+mn-ea"/>
                <a:cs typeface="+mn-cs"/>
              </a:rPr>
              <a:pPr marL="0" marR="0" lvl="0" indent="0" algn="r" defTabSz="942392" rtl="0" eaLnBrk="1" fontAlgn="auto" latinLnBrk="0" hangingPunct="1">
                <a:lnSpc>
                  <a:spcPct val="100000"/>
                </a:lnSpc>
                <a:spcBef>
                  <a:spcPts val="0"/>
                </a:spcBef>
                <a:spcAft>
                  <a:spcPts val="0"/>
                </a:spcAft>
                <a:buClrTx/>
                <a:buSzTx/>
                <a:buFontTx/>
                <a:buNone/>
                <a:tabLst/>
                <a:defRPr/>
              </a:pPr>
              <a:t>40</a:t>
            </a:fld>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79876" name="Rectangle 2"/>
          <p:cNvSpPr>
            <a:spLocks noGrp="1" noRot="1" noChangeAspect="1" noChangeArrowheads="1" noTextEdit="1"/>
          </p:cNvSpPr>
          <p:nvPr>
            <p:ph type="sldImg"/>
          </p:nvPr>
        </p:nvSpPr>
        <p:spPr bwMode="auto">
          <a:xfrm>
            <a:off x="1270000" y="719138"/>
            <a:ext cx="4797425" cy="3598862"/>
          </a:xfrm>
          <a:noFill/>
          <a:ln>
            <a:solidFill>
              <a:srgbClr val="000000"/>
            </a:solidFill>
            <a:miter lim="800000"/>
            <a:headEnd/>
            <a:tailEnd/>
          </a:ln>
        </p:spPr>
      </p:sp>
      <p:sp>
        <p:nvSpPr>
          <p:cNvPr id="79877" name="Rectangle 3"/>
          <p:cNvSpPr>
            <a:spLocks noGrp="1" noChangeArrowheads="1"/>
          </p:cNvSpPr>
          <p:nvPr>
            <p:ph type="body" idx="1"/>
          </p:nvPr>
        </p:nvSpPr>
        <p:spPr>
          <a:xfrm>
            <a:off x="972392" y="4561234"/>
            <a:ext cx="5370444" cy="4320212"/>
          </a:xfrm>
          <a:noFill/>
        </p:spPr>
        <p:txBody>
          <a:bodyPr lIns="94268" tIns="47135" rIns="94268" bIns="47135"/>
          <a:lstStyle/>
          <a:p>
            <a:endParaRPr lang="en-US" dirty="0"/>
          </a:p>
        </p:txBody>
      </p:sp>
    </p:spTree>
    <p:extLst>
      <p:ext uri="{BB962C8B-B14F-4D97-AF65-F5344CB8AC3E}">
        <p14:creationId xmlns:p14="http://schemas.microsoft.com/office/powerpoint/2010/main" val="3629254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Arial" charset="0"/>
                <a:ea typeface="+mn-ea"/>
                <a:cs typeface="+mn-cs"/>
              </a:rPr>
              <a:t>Page </a:t>
            </a:r>
            <a:fld id="{EB2A1D5E-3E3E-4243-8F4D-438EEB905D24}" type="slidenum">
              <a:rPr kumimoji="0" lang="en-US" sz="800" b="0" i="0" u="none" strike="noStrike" kern="1200" cap="none" spc="0" normalizeH="0" baseline="0" noProof="0">
                <a:ln>
                  <a:noFill/>
                </a:ln>
                <a:solidFill>
                  <a:srgbClr val="EEECE1"/>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800" b="0" i="0" u="none" strike="noStrike" kern="1200" cap="none" spc="0" normalizeH="0" baseline="0" noProof="0" dirty="0">
              <a:ln>
                <a:noFill/>
              </a:ln>
              <a:solidFill>
                <a:srgbClr val="EEECE1"/>
              </a:solidFill>
              <a:effectLst/>
              <a:uLnTx/>
              <a:uFillTx/>
              <a:latin typeface="Arial" charset="0"/>
              <a:ea typeface="+mn-ea"/>
              <a:cs typeface="+mn-cs"/>
            </a:endParaRPr>
          </a:p>
        </p:txBody>
      </p:sp>
    </p:spTree>
    <p:extLst>
      <p:ext uri="{BB962C8B-B14F-4D97-AF65-F5344CB8AC3E}">
        <p14:creationId xmlns:p14="http://schemas.microsoft.com/office/powerpoint/2010/main" val="1508983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43</a:t>
            </a:fld>
            <a:endParaRPr lang="en-US" sz="800" dirty="0">
              <a:solidFill>
                <a:srgbClr val="EEECE1"/>
              </a:solidFill>
              <a:latin typeface="Arial" charset="0"/>
            </a:endParaRPr>
          </a:p>
        </p:txBody>
      </p:sp>
    </p:spTree>
    <p:extLst>
      <p:ext uri="{BB962C8B-B14F-4D97-AF65-F5344CB8AC3E}">
        <p14:creationId xmlns:p14="http://schemas.microsoft.com/office/powerpoint/2010/main" val="34709887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Arial" charset="0"/>
                <a:ea typeface="+mn-ea"/>
                <a:cs typeface="+mn-cs"/>
              </a:rPr>
              <a:t>Page </a:t>
            </a:r>
            <a:fld id="{EB2A1D5E-3E3E-4243-8F4D-438EEB905D24}" type="slidenum">
              <a:rPr kumimoji="0" lang="en-US" sz="800" b="0" i="0" u="none" strike="noStrike" kern="1200" cap="none" spc="0" normalizeH="0" baseline="0" noProof="0">
                <a:ln>
                  <a:noFill/>
                </a:ln>
                <a:solidFill>
                  <a:srgbClr val="EEECE1"/>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800" b="0" i="0" u="none" strike="noStrike" kern="1200" cap="none" spc="0" normalizeH="0" baseline="0" noProof="0" dirty="0">
              <a:ln>
                <a:noFill/>
              </a:ln>
              <a:solidFill>
                <a:srgbClr val="EEECE1"/>
              </a:solidFill>
              <a:effectLst/>
              <a:uLnTx/>
              <a:uFillTx/>
              <a:latin typeface="Arial" charset="0"/>
              <a:ea typeface="+mn-ea"/>
              <a:cs typeface="+mn-cs"/>
            </a:endParaRPr>
          </a:p>
        </p:txBody>
      </p:sp>
    </p:spTree>
    <p:extLst>
      <p:ext uri="{BB962C8B-B14F-4D97-AF65-F5344CB8AC3E}">
        <p14:creationId xmlns:p14="http://schemas.microsoft.com/office/powerpoint/2010/main" val="364268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77" eaLnBrk="0" hangingPunct="0">
              <a:defRPr sz="1400" b="1">
                <a:solidFill>
                  <a:schemeClr val="tx1"/>
                </a:solidFill>
                <a:latin typeface="Arial" charset="0"/>
              </a:defRPr>
            </a:lvl1pPr>
            <a:lvl2pPr marL="741777" indent="-285299" defTabSz="931977" eaLnBrk="0" hangingPunct="0">
              <a:defRPr sz="1400" b="1">
                <a:solidFill>
                  <a:schemeClr val="tx1"/>
                </a:solidFill>
                <a:latin typeface="Arial" charset="0"/>
              </a:defRPr>
            </a:lvl2pPr>
            <a:lvl3pPr marL="1141197" indent="-228240" defTabSz="931977" eaLnBrk="0" hangingPunct="0">
              <a:defRPr sz="1400" b="1">
                <a:solidFill>
                  <a:schemeClr val="tx1"/>
                </a:solidFill>
                <a:latin typeface="Arial" charset="0"/>
              </a:defRPr>
            </a:lvl3pPr>
            <a:lvl4pPr marL="1597674" indent="-228240" defTabSz="931977" eaLnBrk="0" hangingPunct="0">
              <a:defRPr sz="1400" b="1">
                <a:solidFill>
                  <a:schemeClr val="tx1"/>
                </a:solidFill>
                <a:latin typeface="Arial" charset="0"/>
              </a:defRPr>
            </a:lvl4pPr>
            <a:lvl5pPr marL="2054153" indent="-228240" defTabSz="931977" eaLnBrk="0" hangingPunct="0">
              <a:defRPr sz="1400" b="1">
                <a:solidFill>
                  <a:schemeClr val="tx1"/>
                </a:solidFill>
                <a:latin typeface="Arial" charset="0"/>
              </a:defRPr>
            </a:lvl5pPr>
            <a:lvl6pPr marL="2510631" indent="-228240" algn="ctr" defTabSz="931977" eaLnBrk="0" fontAlgn="base" hangingPunct="0">
              <a:spcBef>
                <a:spcPct val="50000"/>
              </a:spcBef>
              <a:spcAft>
                <a:spcPct val="0"/>
              </a:spcAft>
              <a:defRPr sz="1400" b="1">
                <a:solidFill>
                  <a:schemeClr val="tx1"/>
                </a:solidFill>
                <a:latin typeface="Arial" charset="0"/>
              </a:defRPr>
            </a:lvl6pPr>
            <a:lvl7pPr marL="2967109" indent="-228240" algn="ctr" defTabSz="931977" eaLnBrk="0" fontAlgn="base" hangingPunct="0">
              <a:spcBef>
                <a:spcPct val="50000"/>
              </a:spcBef>
              <a:spcAft>
                <a:spcPct val="0"/>
              </a:spcAft>
              <a:defRPr sz="1400" b="1">
                <a:solidFill>
                  <a:schemeClr val="tx1"/>
                </a:solidFill>
                <a:latin typeface="Arial" charset="0"/>
              </a:defRPr>
            </a:lvl7pPr>
            <a:lvl8pPr marL="3423589" indent="-228240" algn="ctr" defTabSz="931977" eaLnBrk="0" fontAlgn="base" hangingPunct="0">
              <a:spcBef>
                <a:spcPct val="50000"/>
              </a:spcBef>
              <a:spcAft>
                <a:spcPct val="0"/>
              </a:spcAft>
              <a:defRPr sz="1400" b="1">
                <a:solidFill>
                  <a:schemeClr val="tx1"/>
                </a:solidFill>
                <a:latin typeface="Arial" charset="0"/>
              </a:defRPr>
            </a:lvl8pPr>
            <a:lvl9pPr marL="3880068" indent="-228240" algn="ctr" defTabSz="931977" eaLnBrk="0" fontAlgn="base" hangingPunct="0">
              <a:spcBef>
                <a:spcPct val="50000"/>
              </a:spcBef>
              <a:spcAft>
                <a:spcPct val="0"/>
              </a:spcAft>
              <a:defRPr sz="1400" b="1">
                <a:solidFill>
                  <a:schemeClr val="tx1"/>
                </a:solidFill>
                <a:latin typeface="Arial" charset="0"/>
              </a:defRPr>
            </a:lvl9pPr>
          </a:lstStyle>
          <a:p>
            <a:pPr eaLnBrk="1" hangingPunct="1"/>
            <a:fld id="{1A3151E3-D4A1-4D1E-90D3-F055F866002A}" type="slidenum">
              <a:rPr lang="en-US" sz="1200" b="0">
                <a:solidFill>
                  <a:prstClr val="black"/>
                </a:solidFill>
              </a:rPr>
              <a:pPr eaLnBrk="1" hangingPunct="1"/>
              <a:t>4</a:t>
            </a:fld>
            <a:endParaRPr lang="en-US" sz="1200" b="0" dirty="0">
              <a:solidFill>
                <a:prstClr val="black"/>
              </a:solidFill>
            </a:endParaRPr>
          </a:p>
        </p:txBody>
      </p:sp>
      <p:sp>
        <p:nvSpPr>
          <p:cNvPr id="100355" name="Rectangle 2"/>
          <p:cNvSpPr>
            <a:spLocks noGrp="1" noRot="1" noChangeAspect="1" noChangeArrowheads="1" noTextEdit="1"/>
          </p:cNvSpPr>
          <p:nvPr>
            <p:ph type="sldImg"/>
          </p:nvPr>
        </p:nvSpPr>
        <p:spPr>
          <a:xfrm>
            <a:off x="1185863" y="695325"/>
            <a:ext cx="4648200" cy="3487738"/>
          </a:xfrm>
          <a:ln/>
        </p:spPr>
      </p:sp>
      <p:sp>
        <p:nvSpPr>
          <p:cNvPr id="100356" name="Rectangle 3"/>
          <p:cNvSpPr>
            <a:spLocks noGrp="1" noChangeArrowheads="1"/>
          </p:cNvSpPr>
          <p:nvPr>
            <p:ph type="body" idx="1"/>
          </p:nvPr>
        </p:nvSpPr>
        <p:spPr>
          <a:xfrm>
            <a:off x="935355" y="4416665"/>
            <a:ext cx="5139693" cy="4183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0329978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45</a:t>
            </a:fld>
            <a:endParaRPr lang="en-US" sz="800" dirty="0">
              <a:solidFill>
                <a:srgbClr val="EEECE1"/>
              </a:solidFill>
              <a:latin typeface="Arial" charset="0"/>
            </a:endParaRPr>
          </a:p>
        </p:txBody>
      </p:sp>
    </p:spTree>
    <p:extLst>
      <p:ext uri="{BB962C8B-B14F-4D97-AF65-F5344CB8AC3E}">
        <p14:creationId xmlns:p14="http://schemas.microsoft.com/office/powerpoint/2010/main" val="28010125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46</a:t>
            </a:fld>
            <a:endParaRPr lang="en-US" sz="800" dirty="0">
              <a:solidFill>
                <a:srgbClr val="EEECE1"/>
              </a:solidFill>
              <a:latin typeface="Arial" charset="0"/>
            </a:endParaRPr>
          </a:p>
        </p:txBody>
      </p:sp>
    </p:spTree>
    <p:extLst>
      <p:ext uri="{BB962C8B-B14F-4D97-AF65-F5344CB8AC3E}">
        <p14:creationId xmlns:p14="http://schemas.microsoft.com/office/powerpoint/2010/main" val="7377668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47</a:t>
            </a:fld>
            <a:endParaRPr lang="en-US" sz="800" dirty="0">
              <a:solidFill>
                <a:srgbClr val="EEECE1"/>
              </a:solidFill>
              <a:latin typeface="Arial" charset="0"/>
            </a:endParaRPr>
          </a:p>
        </p:txBody>
      </p:sp>
    </p:spTree>
    <p:extLst>
      <p:ext uri="{BB962C8B-B14F-4D97-AF65-F5344CB8AC3E}">
        <p14:creationId xmlns:p14="http://schemas.microsoft.com/office/powerpoint/2010/main" val="16385491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48</a:t>
            </a:fld>
            <a:endParaRPr lang="en-US" sz="800" dirty="0">
              <a:solidFill>
                <a:srgbClr val="EEECE1"/>
              </a:solidFill>
              <a:latin typeface="Arial" charset="0"/>
            </a:endParaRPr>
          </a:p>
        </p:txBody>
      </p:sp>
    </p:spTree>
    <p:extLst>
      <p:ext uri="{BB962C8B-B14F-4D97-AF65-F5344CB8AC3E}">
        <p14:creationId xmlns:p14="http://schemas.microsoft.com/office/powerpoint/2010/main" val="20286605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49</a:t>
            </a:fld>
            <a:endParaRPr lang="en-US" sz="800" dirty="0">
              <a:solidFill>
                <a:srgbClr val="EEECE1"/>
              </a:solidFill>
              <a:latin typeface="Arial" charset="0"/>
            </a:endParaRPr>
          </a:p>
        </p:txBody>
      </p:sp>
    </p:spTree>
    <p:extLst>
      <p:ext uri="{BB962C8B-B14F-4D97-AF65-F5344CB8AC3E}">
        <p14:creationId xmlns:p14="http://schemas.microsoft.com/office/powerpoint/2010/main" val="7956572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marL="0" marR="0" lvl="0" indent="0" algn="r" defTabSz="942392" rtl="0" eaLnBrk="1" fontAlgn="auto" latinLnBrk="0" hangingPunct="1">
              <a:lnSpc>
                <a:spcPct val="100000"/>
              </a:lnSpc>
              <a:spcBef>
                <a:spcPts val="0"/>
              </a:spcBef>
              <a:spcAft>
                <a:spcPts val="0"/>
              </a:spcAft>
              <a:buClrTx/>
              <a:buSzTx/>
              <a:buFontTx/>
              <a:buNone/>
              <a:tabLst/>
              <a:defRPr/>
            </a:pPr>
            <a:fld id="{4A63AF82-228E-4954-8541-886AB2D326D4}" type="slidenum">
              <a:rPr kumimoji="0" lang="en-US" sz="900" b="0" i="0" u="none" strike="noStrike" kern="1200" cap="none" spc="0" normalizeH="0" baseline="0" noProof="0">
                <a:ln>
                  <a:noFill/>
                </a:ln>
                <a:solidFill>
                  <a:prstClr val="black"/>
                </a:solidFill>
                <a:effectLst/>
                <a:uLnTx/>
                <a:uFillTx/>
                <a:latin typeface="Arial"/>
                <a:ea typeface="+mn-ea"/>
                <a:cs typeface="+mn-cs"/>
              </a:rPr>
              <a:pPr marL="0" marR="0" lvl="0" indent="0" algn="r" defTabSz="942392" rtl="0" eaLnBrk="1" fontAlgn="auto" latinLnBrk="0" hangingPunct="1">
                <a:lnSpc>
                  <a:spcPct val="100000"/>
                </a:lnSpc>
                <a:spcBef>
                  <a:spcPts val="0"/>
                </a:spcBef>
                <a:spcAft>
                  <a:spcPts val="0"/>
                </a:spcAft>
                <a:buClrTx/>
                <a:buSzTx/>
                <a:buFontTx/>
                <a:buNone/>
                <a:tabLst/>
                <a:defRPr/>
              </a:pPr>
              <a:t>50</a:t>
            </a:fld>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79875"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marL="0" marR="0" lvl="0" indent="0" algn="r" defTabSz="942392" rtl="0" eaLnBrk="1" fontAlgn="auto" latinLnBrk="0" hangingPunct="1">
              <a:lnSpc>
                <a:spcPct val="100000"/>
              </a:lnSpc>
              <a:spcBef>
                <a:spcPts val="0"/>
              </a:spcBef>
              <a:spcAft>
                <a:spcPts val="0"/>
              </a:spcAft>
              <a:buClrTx/>
              <a:buSzTx/>
              <a:buFontTx/>
              <a:buNone/>
              <a:tabLst/>
              <a:defRPr/>
            </a:pPr>
            <a:fld id="{BC73C878-F4E9-4941-96C9-B667A86417B4}" type="slidenum">
              <a:rPr kumimoji="0" lang="en-US" sz="900" b="0" i="0" u="none" strike="noStrike" kern="1200" cap="none" spc="0" normalizeH="0" baseline="0" noProof="0">
                <a:ln>
                  <a:noFill/>
                </a:ln>
                <a:solidFill>
                  <a:prstClr val="black"/>
                </a:solidFill>
                <a:effectLst/>
                <a:uLnTx/>
                <a:uFillTx/>
                <a:latin typeface="Arial"/>
                <a:ea typeface="+mn-ea"/>
                <a:cs typeface="+mn-cs"/>
              </a:rPr>
              <a:pPr marL="0" marR="0" lvl="0" indent="0" algn="r" defTabSz="942392" rtl="0" eaLnBrk="1" fontAlgn="auto" latinLnBrk="0" hangingPunct="1">
                <a:lnSpc>
                  <a:spcPct val="100000"/>
                </a:lnSpc>
                <a:spcBef>
                  <a:spcPts val="0"/>
                </a:spcBef>
                <a:spcAft>
                  <a:spcPts val="0"/>
                </a:spcAft>
                <a:buClrTx/>
                <a:buSzTx/>
                <a:buFontTx/>
                <a:buNone/>
                <a:tabLst/>
                <a:defRPr/>
              </a:pPr>
              <a:t>50</a:t>
            </a:fld>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79876" name="Rectangle 2"/>
          <p:cNvSpPr>
            <a:spLocks noGrp="1" noRot="1" noChangeAspect="1" noChangeArrowheads="1" noTextEdit="1"/>
          </p:cNvSpPr>
          <p:nvPr>
            <p:ph type="sldImg"/>
          </p:nvPr>
        </p:nvSpPr>
        <p:spPr bwMode="auto">
          <a:xfrm>
            <a:off x="1270000" y="719138"/>
            <a:ext cx="4797425" cy="3598862"/>
          </a:xfrm>
          <a:noFill/>
          <a:ln>
            <a:solidFill>
              <a:srgbClr val="000000"/>
            </a:solidFill>
            <a:miter lim="800000"/>
            <a:headEnd/>
            <a:tailEnd/>
          </a:ln>
        </p:spPr>
      </p:sp>
      <p:sp>
        <p:nvSpPr>
          <p:cNvPr id="79877" name="Rectangle 3"/>
          <p:cNvSpPr>
            <a:spLocks noGrp="1" noChangeArrowheads="1"/>
          </p:cNvSpPr>
          <p:nvPr>
            <p:ph type="body" idx="1"/>
          </p:nvPr>
        </p:nvSpPr>
        <p:spPr>
          <a:xfrm>
            <a:off x="972392" y="4561234"/>
            <a:ext cx="5370444" cy="4320212"/>
          </a:xfrm>
          <a:noFill/>
        </p:spPr>
        <p:txBody>
          <a:bodyPr lIns="94268" tIns="47135" rIns="94268" bIns="47135"/>
          <a:lstStyle/>
          <a:p>
            <a:endParaRPr lang="en-US" dirty="0"/>
          </a:p>
        </p:txBody>
      </p:sp>
    </p:spTree>
    <p:extLst>
      <p:ext uri="{BB962C8B-B14F-4D97-AF65-F5344CB8AC3E}">
        <p14:creationId xmlns:p14="http://schemas.microsoft.com/office/powerpoint/2010/main" val="2459640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Arial" charset="0"/>
                <a:ea typeface="+mn-ea"/>
                <a:cs typeface="+mn-cs"/>
              </a:rPr>
              <a:t>Page </a:t>
            </a:r>
            <a:fld id="{EB2A1D5E-3E3E-4243-8F4D-438EEB905D24}" type="slidenum">
              <a:rPr kumimoji="0" lang="en-US" sz="800" b="0" i="0" u="none" strike="noStrike" kern="1200" cap="none" spc="0" normalizeH="0" baseline="0" noProof="0">
                <a:ln>
                  <a:noFill/>
                </a:ln>
                <a:solidFill>
                  <a:srgbClr val="EEECE1"/>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800" b="0" i="0" u="none" strike="noStrike" kern="1200" cap="none" spc="0" normalizeH="0" baseline="0" noProof="0" dirty="0">
              <a:ln>
                <a:noFill/>
              </a:ln>
              <a:solidFill>
                <a:srgbClr val="EEECE1"/>
              </a:solidFill>
              <a:effectLst/>
              <a:uLnTx/>
              <a:uFillTx/>
              <a:latin typeface="Arial" charset="0"/>
              <a:ea typeface="+mn-ea"/>
              <a:cs typeface="+mn-cs"/>
            </a:endParaRPr>
          </a:p>
        </p:txBody>
      </p:sp>
    </p:spTree>
    <p:extLst>
      <p:ext uri="{BB962C8B-B14F-4D97-AF65-F5344CB8AC3E}">
        <p14:creationId xmlns:p14="http://schemas.microsoft.com/office/powerpoint/2010/main" val="35463548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53</a:t>
            </a:fld>
            <a:endParaRPr lang="en-US" sz="800" dirty="0">
              <a:solidFill>
                <a:srgbClr val="EEECE1"/>
              </a:solidFill>
              <a:latin typeface="Arial" charset="0"/>
            </a:endParaRPr>
          </a:p>
        </p:txBody>
      </p:sp>
    </p:spTree>
    <p:extLst>
      <p:ext uri="{BB962C8B-B14F-4D97-AF65-F5344CB8AC3E}">
        <p14:creationId xmlns:p14="http://schemas.microsoft.com/office/powerpoint/2010/main" val="32464351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54</a:t>
            </a:fld>
            <a:endParaRPr lang="en-US" sz="800" dirty="0">
              <a:solidFill>
                <a:srgbClr val="EEECE1"/>
              </a:solidFill>
              <a:latin typeface="Arial" charset="0"/>
            </a:endParaRPr>
          </a:p>
        </p:txBody>
      </p:sp>
    </p:spTree>
    <p:extLst>
      <p:ext uri="{BB962C8B-B14F-4D97-AF65-F5344CB8AC3E}">
        <p14:creationId xmlns:p14="http://schemas.microsoft.com/office/powerpoint/2010/main" val="20519175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55</a:t>
            </a:fld>
            <a:endParaRPr lang="en-US" sz="800" dirty="0">
              <a:solidFill>
                <a:srgbClr val="EEECE1"/>
              </a:solidFill>
              <a:latin typeface="Arial" charset="0"/>
            </a:endParaRPr>
          </a:p>
        </p:txBody>
      </p:sp>
    </p:spTree>
    <p:extLst>
      <p:ext uri="{BB962C8B-B14F-4D97-AF65-F5344CB8AC3E}">
        <p14:creationId xmlns:p14="http://schemas.microsoft.com/office/powerpoint/2010/main" val="1802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77" eaLnBrk="0" hangingPunct="0">
              <a:defRPr sz="1400" b="1">
                <a:solidFill>
                  <a:schemeClr val="tx1"/>
                </a:solidFill>
                <a:latin typeface="Arial" charset="0"/>
              </a:defRPr>
            </a:lvl1pPr>
            <a:lvl2pPr marL="741777" indent="-285299" defTabSz="931977" eaLnBrk="0" hangingPunct="0">
              <a:defRPr sz="1400" b="1">
                <a:solidFill>
                  <a:schemeClr val="tx1"/>
                </a:solidFill>
                <a:latin typeface="Arial" charset="0"/>
              </a:defRPr>
            </a:lvl2pPr>
            <a:lvl3pPr marL="1141197" indent="-228240" defTabSz="931977" eaLnBrk="0" hangingPunct="0">
              <a:defRPr sz="1400" b="1">
                <a:solidFill>
                  <a:schemeClr val="tx1"/>
                </a:solidFill>
                <a:latin typeface="Arial" charset="0"/>
              </a:defRPr>
            </a:lvl3pPr>
            <a:lvl4pPr marL="1597674" indent="-228240" defTabSz="931977" eaLnBrk="0" hangingPunct="0">
              <a:defRPr sz="1400" b="1">
                <a:solidFill>
                  <a:schemeClr val="tx1"/>
                </a:solidFill>
                <a:latin typeface="Arial" charset="0"/>
              </a:defRPr>
            </a:lvl4pPr>
            <a:lvl5pPr marL="2054153" indent="-228240" defTabSz="931977" eaLnBrk="0" hangingPunct="0">
              <a:defRPr sz="1400" b="1">
                <a:solidFill>
                  <a:schemeClr val="tx1"/>
                </a:solidFill>
                <a:latin typeface="Arial" charset="0"/>
              </a:defRPr>
            </a:lvl5pPr>
            <a:lvl6pPr marL="2510631" indent="-228240" algn="ctr" defTabSz="931977" eaLnBrk="0" fontAlgn="base" hangingPunct="0">
              <a:spcBef>
                <a:spcPct val="50000"/>
              </a:spcBef>
              <a:spcAft>
                <a:spcPct val="0"/>
              </a:spcAft>
              <a:defRPr sz="1400" b="1">
                <a:solidFill>
                  <a:schemeClr val="tx1"/>
                </a:solidFill>
                <a:latin typeface="Arial" charset="0"/>
              </a:defRPr>
            </a:lvl6pPr>
            <a:lvl7pPr marL="2967109" indent="-228240" algn="ctr" defTabSz="931977" eaLnBrk="0" fontAlgn="base" hangingPunct="0">
              <a:spcBef>
                <a:spcPct val="50000"/>
              </a:spcBef>
              <a:spcAft>
                <a:spcPct val="0"/>
              </a:spcAft>
              <a:defRPr sz="1400" b="1">
                <a:solidFill>
                  <a:schemeClr val="tx1"/>
                </a:solidFill>
                <a:latin typeface="Arial" charset="0"/>
              </a:defRPr>
            </a:lvl7pPr>
            <a:lvl8pPr marL="3423589" indent="-228240" algn="ctr" defTabSz="931977" eaLnBrk="0" fontAlgn="base" hangingPunct="0">
              <a:spcBef>
                <a:spcPct val="50000"/>
              </a:spcBef>
              <a:spcAft>
                <a:spcPct val="0"/>
              </a:spcAft>
              <a:defRPr sz="1400" b="1">
                <a:solidFill>
                  <a:schemeClr val="tx1"/>
                </a:solidFill>
                <a:latin typeface="Arial" charset="0"/>
              </a:defRPr>
            </a:lvl8pPr>
            <a:lvl9pPr marL="3880068" indent="-228240" algn="ctr" defTabSz="931977" eaLnBrk="0" fontAlgn="base" hangingPunct="0">
              <a:spcBef>
                <a:spcPct val="50000"/>
              </a:spcBef>
              <a:spcAft>
                <a:spcPct val="0"/>
              </a:spcAft>
              <a:defRPr sz="1400" b="1">
                <a:solidFill>
                  <a:schemeClr val="tx1"/>
                </a:solidFill>
                <a:latin typeface="Arial" charset="0"/>
              </a:defRPr>
            </a:lvl9pPr>
          </a:lstStyle>
          <a:p>
            <a:pPr eaLnBrk="1" hangingPunct="1"/>
            <a:fld id="{1A3151E3-D4A1-4D1E-90D3-F055F866002A}" type="slidenum">
              <a:rPr lang="en-US" sz="1200" b="0">
                <a:solidFill>
                  <a:prstClr val="black"/>
                </a:solidFill>
              </a:rPr>
              <a:pPr eaLnBrk="1" hangingPunct="1"/>
              <a:t>5</a:t>
            </a:fld>
            <a:endParaRPr lang="en-US" sz="1200" b="0" dirty="0">
              <a:solidFill>
                <a:prstClr val="black"/>
              </a:solidFill>
            </a:endParaRPr>
          </a:p>
        </p:txBody>
      </p:sp>
      <p:sp>
        <p:nvSpPr>
          <p:cNvPr id="100355" name="Rectangle 2"/>
          <p:cNvSpPr>
            <a:spLocks noGrp="1" noRot="1" noChangeAspect="1" noChangeArrowheads="1" noTextEdit="1"/>
          </p:cNvSpPr>
          <p:nvPr>
            <p:ph type="sldImg"/>
          </p:nvPr>
        </p:nvSpPr>
        <p:spPr>
          <a:xfrm>
            <a:off x="1185863" y="695325"/>
            <a:ext cx="4648200" cy="3487738"/>
          </a:xfrm>
          <a:ln/>
        </p:spPr>
      </p:sp>
      <p:sp>
        <p:nvSpPr>
          <p:cNvPr id="100356" name="Rectangle 3"/>
          <p:cNvSpPr>
            <a:spLocks noGrp="1" noChangeArrowheads="1"/>
          </p:cNvSpPr>
          <p:nvPr>
            <p:ph type="body" idx="1"/>
          </p:nvPr>
        </p:nvSpPr>
        <p:spPr>
          <a:xfrm>
            <a:off x="935355" y="4416665"/>
            <a:ext cx="5139693" cy="4183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4671904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56</a:t>
            </a:fld>
            <a:endParaRPr lang="en-US" sz="800" dirty="0">
              <a:solidFill>
                <a:srgbClr val="EEECE1"/>
              </a:solidFill>
              <a:latin typeface="Arial" charset="0"/>
            </a:endParaRPr>
          </a:p>
        </p:txBody>
      </p:sp>
    </p:spTree>
    <p:extLst>
      <p:ext uri="{BB962C8B-B14F-4D97-AF65-F5344CB8AC3E}">
        <p14:creationId xmlns:p14="http://schemas.microsoft.com/office/powerpoint/2010/main" val="18028458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57</a:t>
            </a:fld>
            <a:endParaRPr lang="en-US" sz="800" dirty="0">
              <a:solidFill>
                <a:srgbClr val="EEECE1"/>
              </a:solidFill>
              <a:latin typeface="Arial" charset="0"/>
            </a:endParaRPr>
          </a:p>
        </p:txBody>
      </p:sp>
    </p:spTree>
    <p:extLst>
      <p:ext uri="{BB962C8B-B14F-4D97-AF65-F5344CB8AC3E}">
        <p14:creationId xmlns:p14="http://schemas.microsoft.com/office/powerpoint/2010/main" val="23355096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Arial" charset="0"/>
                <a:ea typeface="+mn-ea"/>
                <a:cs typeface="+mn-cs"/>
              </a:rPr>
              <a:t>Page </a:t>
            </a:r>
            <a:fld id="{EB2A1D5E-3E3E-4243-8F4D-438EEB905D24}" type="slidenum">
              <a:rPr kumimoji="0" lang="en-US" sz="800" b="0" i="0" u="none" strike="noStrike" kern="1200" cap="none" spc="0" normalizeH="0" baseline="0" noProof="0">
                <a:ln>
                  <a:noFill/>
                </a:ln>
                <a:solidFill>
                  <a:srgbClr val="EEECE1"/>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800" b="0" i="0" u="none" strike="noStrike" kern="1200" cap="none" spc="0" normalizeH="0" baseline="0" noProof="0" dirty="0">
              <a:ln>
                <a:noFill/>
              </a:ln>
              <a:solidFill>
                <a:srgbClr val="EEECE1"/>
              </a:solidFill>
              <a:effectLst/>
              <a:uLnTx/>
              <a:uFillTx/>
              <a:latin typeface="Arial" charset="0"/>
              <a:ea typeface="+mn-ea"/>
              <a:cs typeface="+mn-cs"/>
            </a:endParaRPr>
          </a:p>
        </p:txBody>
      </p:sp>
    </p:spTree>
    <p:extLst>
      <p:ext uri="{BB962C8B-B14F-4D97-AF65-F5344CB8AC3E}">
        <p14:creationId xmlns:p14="http://schemas.microsoft.com/office/powerpoint/2010/main" val="42611388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marL="0" marR="0" lvl="0" indent="0" algn="r" defTabSz="942392" rtl="0" eaLnBrk="1" fontAlgn="auto" latinLnBrk="0" hangingPunct="1">
              <a:lnSpc>
                <a:spcPct val="100000"/>
              </a:lnSpc>
              <a:spcBef>
                <a:spcPts val="0"/>
              </a:spcBef>
              <a:spcAft>
                <a:spcPts val="0"/>
              </a:spcAft>
              <a:buClrTx/>
              <a:buSzTx/>
              <a:buFontTx/>
              <a:buNone/>
              <a:tabLst/>
              <a:defRPr/>
            </a:pPr>
            <a:fld id="{4A63AF82-228E-4954-8541-886AB2D326D4}" type="slidenum">
              <a:rPr kumimoji="0" lang="en-US" sz="900" b="0" i="0" u="none" strike="noStrike" kern="1200" cap="none" spc="0" normalizeH="0" baseline="0" noProof="0">
                <a:ln>
                  <a:noFill/>
                </a:ln>
                <a:solidFill>
                  <a:prstClr val="black"/>
                </a:solidFill>
                <a:effectLst/>
                <a:uLnTx/>
                <a:uFillTx/>
                <a:latin typeface="Arial"/>
                <a:ea typeface="+mn-ea"/>
                <a:cs typeface="+mn-cs"/>
              </a:rPr>
              <a:pPr marL="0" marR="0" lvl="0" indent="0" algn="r" defTabSz="942392" rtl="0" eaLnBrk="1" fontAlgn="auto" latinLnBrk="0" hangingPunct="1">
                <a:lnSpc>
                  <a:spcPct val="100000"/>
                </a:lnSpc>
                <a:spcBef>
                  <a:spcPts val="0"/>
                </a:spcBef>
                <a:spcAft>
                  <a:spcPts val="0"/>
                </a:spcAft>
                <a:buClrTx/>
                <a:buSzTx/>
                <a:buFontTx/>
                <a:buNone/>
                <a:tabLst/>
                <a:defRPr/>
              </a:pPr>
              <a:t>59</a:t>
            </a:fld>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79875"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marL="0" marR="0" lvl="0" indent="0" algn="r" defTabSz="942392" rtl="0" eaLnBrk="1" fontAlgn="auto" latinLnBrk="0" hangingPunct="1">
              <a:lnSpc>
                <a:spcPct val="100000"/>
              </a:lnSpc>
              <a:spcBef>
                <a:spcPts val="0"/>
              </a:spcBef>
              <a:spcAft>
                <a:spcPts val="0"/>
              </a:spcAft>
              <a:buClrTx/>
              <a:buSzTx/>
              <a:buFontTx/>
              <a:buNone/>
              <a:tabLst/>
              <a:defRPr/>
            </a:pPr>
            <a:fld id="{BC73C878-F4E9-4941-96C9-B667A86417B4}" type="slidenum">
              <a:rPr kumimoji="0" lang="en-US" sz="900" b="0" i="0" u="none" strike="noStrike" kern="1200" cap="none" spc="0" normalizeH="0" baseline="0" noProof="0">
                <a:ln>
                  <a:noFill/>
                </a:ln>
                <a:solidFill>
                  <a:prstClr val="black"/>
                </a:solidFill>
                <a:effectLst/>
                <a:uLnTx/>
                <a:uFillTx/>
                <a:latin typeface="Arial"/>
                <a:ea typeface="+mn-ea"/>
                <a:cs typeface="+mn-cs"/>
              </a:rPr>
              <a:pPr marL="0" marR="0" lvl="0" indent="0" algn="r" defTabSz="942392" rtl="0" eaLnBrk="1" fontAlgn="auto" latinLnBrk="0" hangingPunct="1">
                <a:lnSpc>
                  <a:spcPct val="100000"/>
                </a:lnSpc>
                <a:spcBef>
                  <a:spcPts val="0"/>
                </a:spcBef>
                <a:spcAft>
                  <a:spcPts val="0"/>
                </a:spcAft>
                <a:buClrTx/>
                <a:buSzTx/>
                <a:buFontTx/>
                <a:buNone/>
                <a:tabLst/>
                <a:defRPr/>
              </a:pPr>
              <a:t>59</a:t>
            </a:fld>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79876" name="Rectangle 2"/>
          <p:cNvSpPr>
            <a:spLocks noGrp="1" noRot="1" noChangeAspect="1" noChangeArrowheads="1" noTextEdit="1"/>
          </p:cNvSpPr>
          <p:nvPr>
            <p:ph type="sldImg"/>
          </p:nvPr>
        </p:nvSpPr>
        <p:spPr bwMode="auto">
          <a:xfrm>
            <a:off x="1270000" y="719138"/>
            <a:ext cx="4797425" cy="3598862"/>
          </a:xfrm>
          <a:noFill/>
          <a:ln>
            <a:solidFill>
              <a:srgbClr val="000000"/>
            </a:solidFill>
            <a:miter lim="800000"/>
            <a:headEnd/>
            <a:tailEnd/>
          </a:ln>
        </p:spPr>
      </p:sp>
      <p:sp>
        <p:nvSpPr>
          <p:cNvPr id="79877" name="Rectangle 3"/>
          <p:cNvSpPr>
            <a:spLocks noGrp="1" noChangeArrowheads="1"/>
          </p:cNvSpPr>
          <p:nvPr>
            <p:ph type="body" idx="1"/>
          </p:nvPr>
        </p:nvSpPr>
        <p:spPr>
          <a:xfrm>
            <a:off x="972392" y="4561234"/>
            <a:ext cx="5370444" cy="4320212"/>
          </a:xfrm>
          <a:noFill/>
        </p:spPr>
        <p:txBody>
          <a:bodyPr lIns="94268" tIns="47135" rIns="94268" bIns="47135"/>
          <a:lstStyle/>
          <a:p>
            <a:endParaRPr lang="en-US" dirty="0"/>
          </a:p>
        </p:txBody>
      </p:sp>
    </p:spTree>
    <p:extLst>
      <p:ext uri="{BB962C8B-B14F-4D97-AF65-F5344CB8AC3E}">
        <p14:creationId xmlns:p14="http://schemas.microsoft.com/office/powerpoint/2010/main" val="32399180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60</a:t>
            </a:fld>
            <a:endParaRPr lang="en-US" sz="800" dirty="0">
              <a:solidFill>
                <a:srgbClr val="EEECE1"/>
              </a:solidFill>
              <a:latin typeface="Arial" charset="0"/>
            </a:endParaRPr>
          </a:p>
        </p:txBody>
      </p:sp>
    </p:spTree>
    <p:extLst>
      <p:ext uri="{BB962C8B-B14F-4D97-AF65-F5344CB8AC3E}">
        <p14:creationId xmlns:p14="http://schemas.microsoft.com/office/powerpoint/2010/main" val="11033672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Arial" charset="0"/>
                <a:ea typeface="+mn-ea"/>
                <a:cs typeface="+mn-cs"/>
              </a:rPr>
              <a:t>Page </a:t>
            </a:r>
            <a:fld id="{EB2A1D5E-3E3E-4243-8F4D-438EEB905D24}" type="slidenum">
              <a:rPr kumimoji="0" lang="en-US" sz="800" b="0" i="0" u="none" strike="noStrike" kern="1200" cap="none" spc="0" normalizeH="0" baseline="0" noProof="0">
                <a:ln>
                  <a:noFill/>
                </a:ln>
                <a:solidFill>
                  <a:srgbClr val="EEECE1"/>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800" b="0" i="0" u="none" strike="noStrike" kern="1200" cap="none" spc="0" normalizeH="0" baseline="0" noProof="0" dirty="0">
              <a:ln>
                <a:noFill/>
              </a:ln>
              <a:solidFill>
                <a:srgbClr val="EEECE1"/>
              </a:solidFill>
              <a:effectLst/>
              <a:uLnTx/>
              <a:uFillTx/>
              <a:latin typeface="Arial" charset="0"/>
              <a:ea typeface="+mn-ea"/>
              <a:cs typeface="+mn-cs"/>
            </a:endParaRPr>
          </a:p>
        </p:txBody>
      </p:sp>
    </p:spTree>
    <p:extLst>
      <p:ext uri="{BB962C8B-B14F-4D97-AF65-F5344CB8AC3E}">
        <p14:creationId xmlns:p14="http://schemas.microsoft.com/office/powerpoint/2010/main" val="31599749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algn="r" defTabSz="942392"/>
            <a:fld id="{4A63AF82-228E-4954-8541-886AB2D326D4}" type="slidenum">
              <a:rPr lang="en-US" sz="900">
                <a:solidFill>
                  <a:prstClr val="black"/>
                </a:solidFill>
              </a:rPr>
              <a:pPr algn="r" defTabSz="942392"/>
              <a:t>62</a:t>
            </a:fld>
            <a:endParaRPr lang="en-US" sz="900" dirty="0">
              <a:solidFill>
                <a:prstClr val="black"/>
              </a:solidFill>
            </a:endParaRPr>
          </a:p>
        </p:txBody>
      </p:sp>
      <p:sp>
        <p:nvSpPr>
          <p:cNvPr id="79875"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algn="r" defTabSz="942392"/>
            <a:fld id="{BC73C878-F4E9-4941-96C9-B667A86417B4}" type="slidenum">
              <a:rPr lang="en-US" sz="900">
                <a:solidFill>
                  <a:prstClr val="black"/>
                </a:solidFill>
              </a:rPr>
              <a:pPr algn="r" defTabSz="942392"/>
              <a:t>62</a:t>
            </a:fld>
            <a:endParaRPr lang="en-US" sz="900" dirty="0">
              <a:solidFill>
                <a:prstClr val="black"/>
              </a:solidFill>
            </a:endParaRPr>
          </a:p>
        </p:txBody>
      </p:sp>
      <p:sp>
        <p:nvSpPr>
          <p:cNvPr id="79876" name="Rectangle 2"/>
          <p:cNvSpPr>
            <a:spLocks noGrp="1" noRot="1" noChangeAspect="1" noChangeArrowheads="1" noTextEdit="1"/>
          </p:cNvSpPr>
          <p:nvPr>
            <p:ph type="sldImg"/>
          </p:nvPr>
        </p:nvSpPr>
        <p:spPr bwMode="auto">
          <a:xfrm>
            <a:off x="1270000" y="719138"/>
            <a:ext cx="4797425" cy="3598862"/>
          </a:xfrm>
          <a:noFill/>
          <a:ln>
            <a:solidFill>
              <a:srgbClr val="000000"/>
            </a:solidFill>
            <a:miter lim="800000"/>
            <a:headEnd/>
            <a:tailEnd/>
          </a:ln>
        </p:spPr>
      </p:sp>
      <p:sp>
        <p:nvSpPr>
          <p:cNvPr id="79877" name="Rectangle 3"/>
          <p:cNvSpPr>
            <a:spLocks noGrp="1" noChangeArrowheads="1"/>
          </p:cNvSpPr>
          <p:nvPr>
            <p:ph type="body" idx="1"/>
          </p:nvPr>
        </p:nvSpPr>
        <p:spPr>
          <a:xfrm>
            <a:off x="972392" y="4561234"/>
            <a:ext cx="5370444" cy="4320212"/>
          </a:xfrm>
          <a:noFill/>
        </p:spPr>
        <p:txBody>
          <a:bodyPr lIns="94268" tIns="47135" rIns="94268" bIns="47135"/>
          <a:lstStyle/>
          <a:p>
            <a:endParaRPr lang="en-US" dirty="0"/>
          </a:p>
        </p:txBody>
      </p:sp>
    </p:spTree>
    <p:extLst>
      <p:ext uri="{BB962C8B-B14F-4D97-AF65-F5344CB8AC3E}">
        <p14:creationId xmlns:p14="http://schemas.microsoft.com/office/powerpoint/2010/main" val="15777815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algn="r" defTabSz="942392"/>
            <a:fld id="{4A63AF82-228E-4954-8541-886AB2D326D4}" type="slidenum">
              <a:rPr lang="en-US" sz="900">
                <a:solidFill>
                  <a:prstClr val="black"/>
                </a:solidFill>
              </a:rPr>
              <a:pPr algn="r" defTabSz="942392"/>
              <a:t>63</a:t>
            </a:fld>
            <a:endParaRPr lang="en-US" sz="900" dirty="0">
              <a:solidFill>
                <a:prstClr val="black"/>
              </a:solidFill>
            </a:endParaRPr>
          </a:p>
        </p:txBody>
      </p:sp>
      <p:sp>
        <p:nvSpPr>
          <p:cNvPr id="79875"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algn="r" defTabSz="942392"/>
            <a:fld id="{BC73C878-F4E9-4941-96C9-B667A86417B4}" type="slidenum">
              <a:rPr lang="en-US" sz="900">
                <a:solidFill>
                  <a:prstClr val="black"/>
                </a:solidFill>
              </a:rPr>
              <a:pPr algn="r" defTabSz="942392"/>
              <a:t>63</a:t>
            </a:fld>
            <a:endParaRPr lang="en-US" sz="900" dirty="0">
              <a:solidFill>
                <a:prstClr val="black"/>
              </a:solidFill>
            </a:endParaRPr>
          </a:p>
        </p:txBody>
      </p:sp>
      <p:sp>
        <p:nvSpPr>
          <p:cNvPr id="79876" name="Rectangle 2"/>
          <p:cNvSpPr>
            <a:spLocks noGrp="1" noRot="1" noChangeAspect="1" noChangeArrowheads="1" noTextEdit="1"/>
          </p:cNvSpPr>
          <p:nvPr>
            <p:ph type="sldImg"/>
          </p:nvPr>
        </p:nvSpPr>
        <p:spPr bwMode="auto">
          <a:xfrm>
            <a:off x="1270000" y="719138"/>
            <a:ext cx="4797425" cy="3598862"/>
          </a:xfrm>
          <a:noFill/>
          <a:ln>
            <a:solidFill>
              <a:srgbClr val="000000"/>
            </a:solidFill>
            <a:miter lim="800000"/>
            <a:headEnd/>
            <a:tailEnd/>
          </a:ln>
        </p:spPr>
      </p:sp>
      <p:sp>
        <p:nvSpPr>
          <p:cNvPr id="79877" name="Rectangle 3"/>
          <p:cNvSpPr>
            <a:spLocks noGrp="1" noChangeArrowheads="1"/>
          </p:cNvSpPr>
          <p:nvPr>
            <p:ph type="body" idx="1"/>
          </p:nvPr>
        </p:nvSpPr>
        <p:spPr>
          <a:xfrm>
            <a:off x="972392" y="4561234"/>
            <a:ext cx="5370444" cy="4320212"/>
          </a:xfrm>
          <a:noFill/>
        </p:spPr>
        <p:txBody>
          <a:bodyPr lIns="94268" tIns="47135" rIns="94268" bIns="47135"/>
          <a:lstStyle/>
          <a:p>
            <a:endParaRPr lang="en-US" dirty="0"/>
          </a:p>
        </p:txBody>
      </p:sp>
    </p:spTree>
    <p:extLst>
      <p:ext uri="{BB962C8B-B14F-4D97-AF65-F5344CB8AC3E}">
        <p14:creationId xmlns:p14="http://schemas.microsoft.com/office/powerpoint/2010/main" val="37149928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65</a:t>
            </a:fld>
            <a:endParaRPr lang="en-US" sz="800" dirty="0">
              <a:solidFill>
                <a:srgbClr val="EEECE1"/>
              </a:solidFill>
              <a:latin typeface="Arial" charset="0"/>
            </a:endParaRPr>
          </a:p>
        </p:txBody>
      </p:sp>
    </p:spTree>
    <p:extLst>
      <p:ext uri="{BB962C8B-B14F-4D97-AF65-F5344CB8AC3E}">
        <p14:creationId xmlns:p14="http://schemas.microsoft.com/office/powerpoint/2010/main" val="973115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66</a:t>
            </a:fld>
            <a:endParaRPr lang="en-US" sz="800" dirty="0">
              <a:solidFill>
                <a:srgbClr val="EEECE1"/>
              </a:solidFill>
              <a:latin typeface="Arial" charset="0"/>
            </a:endParaRPr>
          </a:p>
        </p:txBody>
      </p:sp>
    </p:spTree>
    <p:extLst>
      <p:ext uri="{BB962C8B-B14F-4D97-AF65-F5344CB8AC3E}">
        <p14:creationId xmlns:p14="http://schemas.microsoft.com/office/powerpoint/2010/main" val="644897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r>
              <a:rPr lang="en-US" sz="800">
                <a:solidFill>
                  <a:schemeClr val="bg2"/>
                </a:solidFill>
              </a:rPr>
              <a:t>Page </a:t>
            </a:r>
            <a:fld id="{631115FC-FCCC-412E-8B45-85A3F482063D}" type="slidenum">
              <a:rPr lang="en-US" sz="800">
                <a:solidFill>
                  <a:schemeClr val="bg2"/>
                </a:solidFill>
              </a:rPr>
              <a:pPr/>
              <a:t>6</a:t>
            </a:fld>
            <a:endParaRPr lang="en-US" sz="800" dirty="0">
              <a:solidFill>
                <a:schemeClr val="bg2"/>
              </a:solidFill>
            </a:endParaRPr>
          </a:p>
        </p:txBody>
      </p:sp>
    </p:spTree>
    <p:extLst>
      <p:ext uri="{BB962C8B-B14F-4D97-AF65-F5344CB8AC3E}">
        <p14:creationId xmlns:p14="http://schemas.microsoft.com/office/powerpoint/2010/main" val="3434342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67</a:t>
            </a:fld>
            <a:endParaRPr lang="en-US" sz="800" dirty="0">
              <a:solidFill>
                <a:srgbClr val="EEECE1"/>
              </a:solidFill>
              <a:latin typeface="Arial" charset="0"/>
            </a:endParaRPr>
          </a:p>
        </p:txBody>
      </p:sp>
    </p:spTree>
    <p:extLst>
      <p:ext uri="{BB962C8B-B14F-4D97-AF65-F5344CB8AC3E}">
        <p14:creationId xmlns:p14="http://schemas.microsoft.com/office/powerpoint/2010/main" val="7816596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68</a:t>
            </a:fld>
            <a:endParaRPr lang="en-US" sz="800" dirty="0">
              <a:solidFill>
                <a:srgbClr val="EEECE1"/>
              </a:solidFill>
              <a:latin typeface="Arial" charset="0"/>
            </a:endParaRPr>
          </a:p>
        </p:txBody>
      </p:sp>
    </p:spTree>
    <p:extLst>
      <p:ext uri="{BB962C8B-B14F-4D97-AF65-F5344CB8AC3E}">
        <p14:creationId xmlns:p14="http://schemas.microsoft.com/office/powerpoint/2010/main" val="19198969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Arial" charset="0"/>
                <a:ea typeface="+mn-ea"/>
                <a:cs typeface="+mn-cs"/>
              </a:rPr>
              <a:t>Page </a:t>
            </a:r>
            <a:fld id="{EB2A1D5E-3E3E-4243-8F4D-438EEB905D24}" type="slidenum">
              <a:rPr kumimoji="0" lang="en-US" sz="800" b="0" i="0" u="none" strike="noStrike" kern="1200" cap="none" spc="0" normalizeH="0" baseline="0" noProof="0">
                <a:ln>
                  <a:noFill/>
                </a:ln>
                <a:solidFill>
                  <a:srgbClr val="EEECE1"/>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800" b="0" i="0" u="none" strike="noStrike" kern="1200" cap="none" spc="0" normalizeH="0" baseline="0" noProof="0" dirty="0">
              <a:ln>
                <a:noFill/>
              </a:ln>
              <a:solidFill>
                <a:srgbClr val="EEECE1"/>
              </a:solidFill>
              <a:effectLst/>
              <a:uLnTx/>
              <a:uFillTx/>
              <a:latin typeface="Arial" charset="0"/>
              <a:ea typeface="+mn-ea"/>
              <a:cs typeface="+mn-cs"/>
            </a:endParaRPr>
          </a:p>
        </p:txBody>
      </p:sp>
    </p:spTree>
    <p:extLst>
      <p:ext uri="{BB962C8B-B14F-4D97-AF65-F5344CB8AC3E}">
        <p14:creationId xmlns:p14="http://schemas.microsoft.com/office/powerpoint/2010/main" val="14740626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Arial" charset="0"/>
                <a:ea typeface="+mn-ea"/>
                <a:cs typeface="+mn-cs"/>
              </a:rPr>
              <a:t>Page </a:t>
            </a:r>
            <a:fld id="{EB2A1D5E-3E3E-4243-8F4D-438EEB905D24}" type="slidenum">
              <a:rPr kumimoji="0" lang="en-US" sz="800" b="0" i="0" u="none" strike="noStrike" kern="1200" cap="none" spc="0" normalizeH="0" baseline="0" noProof="0">
                <a:ln>
                  <a:noFill/>
                </a:ln>
                <a:solidFill>
                  <a:srgbClr val="EEECE1"/>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800" b="0" i="0" u="none" strike="noStrike" kern="1200" cap="none" spc="0" normalizeH="0" baseline="0" noProof="0" dirty="0">
              <a:ln>
                <a:noFill/>
              </a:ln>
              <a:solidFill>
                <a:srgbClr val="EEECE1"/>
              </a:solidFill>
              <a:effectLst/>
              <a:uLnTx/>
              <a:uFillTx/>
              <a:latin typeface="Arial" charset="0"/>
              <a:ea typeface="+mn-ea"/>
              <a:cs typeface="+mn-cs"/>
            </a:endParaRPr>
          </a:p>
        </p:txBody>
      </p:sp>
    </p:spTree>
    <p:extLst>
      <p:ext uri="{BB962C8B-B14F-4D97-AF65-F5344CB8AC3E}">
        <p14:creationId xmlns:p14="http://schemas.microsoft.com/office/powerpoint/2010/main" val="36936206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71</a:t>
            </a:fld>
            <a:endParaRPr lang="en-US" sz="800" dirty="0">
              <a:solidFill>
                <a:srgbClr val="EEECE1"/>
              </a:solidFill>
              <a:latin typeface="Arial" charset="0"/>
            </a:endParaRPr>
          </a:p>
        </p:txBody>
      </p:sp>
    </p:spTree>
    <p:extLst>
      <p:ext uri="{BB962C8B-B14F-4D97-AF65-F5344CB8AC3E}">
        <p14:creationId xmlns:p14="http://schemas.microsoft.com/office/powerpoint/2010/main" val="15894292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Arial" charset="0"/>
                <a:ea typeface="+mn-ea"/>
                <a:cs typeface="+mn-cs"/>
              </a:rPr>
              <a:t>Page </a:t>
            </a:r>
            <a:fld id="{EB2A1D5E-3E3E-4243-8F4D-438EEB905D24}" type="slidenum">
              <a:rPr kumimoji="0" lang="en-US" sz="800" b="0" i="0" u="none" strike="noStrike" kern="1200" cap="none" spc="0" normalizeH="0" baseline="0" noProof="0">
                <a:ln>
                  <a:noFill/>
                </a:ln>
                <a:solidFill>
                  <a:srgbClr val="EEECE1"/>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800" b="0" i="0" u="none" strike="noStrike" kern="1200" cap="none" spc="0" normalizeH="0" baseline="0" noProof="0" dirty="0">
              <a:ln>
                <a:noFill/>
              </a:ln>
              <a:solidFill>
                <a:srgbClr val="EEECE1"/>
              </a:solidFill>
              <a:effectLst/>
              <a:uLnTx/>
              <a:uFillTx/>
              <a:latin typeface="Arial" charset="0"/>
              <a:ea typeface="+mn-ea"/>
              <a:cs typeface="+mn-cs"/>
            </a:endParaRPr>
          </a:p>
        </p:txBody>
      </p:sp>
    </p:spTree>
    <p:extLst>
      <p:ext uri="{BB962C8B-B14F-4D97-AF65-F5344CB8AC3E}">
        <p14:creationId xmlns:p14="http://schemas.microsoft.com/office/powerpoint/2010/main" val="38334503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73</a:t>
            </a:fld>
            <a:endParaRPr lang="en-US" sz="800" dirty="0">
              <a:solidFill>
                <a:srgbClr val="EEECE1"/>
              </a:solidFill>
              <a:latin typeface="Arial" charset="0"/>
            </a:endParaRPr>
          </a:p>
        </p:txBody>
      </p:sp>
    </p:spTree>
    <p:extLst>
      <p:ext uri="{BB962C8B-B14F-4D97-AF65-F5344CB8AC3E}">
        <p14:creationId xmlns:p14="http://schemas.microsoft.com/office/powerpoint/2010/main" val="397784486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74</a:t>
            </a:fld>
            <a:endParaRPr lang="en-US" sz="800" dirty="0">
              <a:solidFill>
                <a:srgbClr val="EEECE1"/>
              </a:solidFill>
              <a:latin typeface="Arial" charset="0"/>
            </a:endParaRPr>
          </a:p>
        </p:txBody>
      </p:sp>
    </p:spTree>
    <p:extLst>
      <p:ext uri="{BB962C8B-B14F-4D97-AF65-F5344CB8AC3E}">
        <p14:creationId xmlns:p14="http://schemas.microsoft.com/office/powerpoint/2010/main" val="116985117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marL="0" marR="0" lvl="0" indent="0" algn="r" defTabSz="942392" rtl="0" eaLnBrk="1" fontAlgn="auto" latinLnBrk="0" hangingPunct="1">
              <a:lnSpc>
                <a:spcPct val="100000"/>
              </a:lnSpc>
              <a:spcBef>
                <a:spcPts val="0"/>
              </a:spcBef>
              <a:spcAft>
                <a:spcPts val="0"/>
              </a:spcAft>
              <a:buClrTx/>
              <a:buSzTx/>
              <a:buFontTx/>
              <a:buNone/>
              <a:tabLst/>
              <a:defRPr/>
            </a:pPr>
            <a:fld id="{4A63AF82-228E-4954-8541-886AB2D326D4}" type="slidenum">
              <a:rPr kumimoji="0" lang="en-US" sz="900" b="0" i="0" u="none" strike="noStrike" kern="1200" cap="none" spc="0" normalizeH="0" baseline="0" noProof="0">
                <a:ln>
                  <a:noFill/>
                </a:ln>
                <a:solidFill>
                  <a:prstClr val="black"/>
                </a:solidFill>
                <a:effectLst/>
                <a:uLnTx/>
                <a:uFillTx/>
                <a:latin typeface="Arial"/>
                <a:ea typeface="+mn-ea"/>
                <a:cs typeface="+mn-cs"/>
              </a:rPr>
              <a:pPr marL="0" marR="0" lvl="0" indent="0" algn="r" defTabSz="942392" rtl="0" eaLnBrk="1" fontAlgn="auto" latinLnBrk="0" hangingPunct="1">
                <a:lnSpc>
                  <a:spcPct val="100000"/>
                </a:lnSpc>
                <a:spcBef>
                  <a:spcPts val="0"/>
                </a:spcBef>
                <a:spcAft>
                  <a:spcPts val="0"/>
                </a:spcAft>
                <a:buClrTx/>
                <a:buSzTx/>
                <a:buFontTx/>
                <a:buNone/>
                <a:tabLst/>
                <a:defRPr/>
              </a:pPr>
              <a:t>75</a:t>
            </a:fld>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79875"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marL="0" marR="0" lvl="0" indent="0" algn="r" defTabSz="942392" rtl="0" eaLnBrk="1" fontAlgn="auto" latinLnBrk="0" hangingPunct="1">
              <a:lnSpc>
                <a:spcPct val="100000"/>
              </a:lnSpc>
              <a:spcBef>
                <a:spcPts val="0"/>
              </a:spcBef>
              <a:spcAft>
                <a:spcPts val="0"/>
              </a:spcAft>
              <a:buClrTx/>
              <a:buSzTx/>
              <a:buFontTx/>
              <a:buNone/>
              <a:tabLst/>
              <a:defRPr/>
            </a:pPr>
            <a:fld id="{BC73C878-F4E9-4941-96C9-B667A86417B4}" type="slidenum">
              <a:rPr kumimoji="0" lang="en-US" sz="900" b="0" i="0" u="none" strike="noStrike" kern="1200" cap="none" spc="0" normalizeH="0" baseline="0" noProof="0">
                <a:ln>
                  <a:noFill/>
                </a:ln>
                <a:solidFill>
                  <a:prstClr val="black"/>
                </a:solidFill>
                <a:effectLst/>
                <a:uLnTx/>
                <a:uFillTx/>
                <a:latin typeface="Arial"/>
                <a:ea typeface="+mn-ea"/>
                <a:cs typeface="+mn-cs"/>
              </a:rPr>
              <a:pPr marL="0" marR="0" lvl="0" indent="0" algn="r" defTabSz="942392" rtl="0" eaLnBrk="1" fontAlgn="auto" latinLnBrk="0" hangingPunct="1">
                <a:lnSpc>
                  <a:spcPct val="100000"/>
                </a:lnSpc>
                <a:spcBef>
                  <a:spcPts val="0"/>
                </a:spcBef>
                <a:spcAft>
                  <a:spcPts val="0"/>
                </a:spcAft>
                <a:buClrTx/>
                <a:buSzTx/>
                <a:buFontTx/>
                <a:buNone/>
                <a:tabLst/>
                <a:defRPr/>
              </a:pPr>
              <a:t>75</a:t>
            </a:fld>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79876" name="Rectangle 2"/>
          <p:cNvSpPr>
            <a:spLocks noGrp="1" noRot="1" noChangeAspect="1" noChangeArrowheads="1" noTextEdit="1"/>
          </p:cNvSpPr>
          <p:nvPr>
            <p:ph type="sldImg"/>
          </p:nvPr>
        </p:nvSpPr>
        <p:spPr bwMode="auto">
          <a:xfrm>
            <a:off x="1270000" y="719138"/>
            <a:ext cx="4797425" cy="3598862"/>
          </a:xfrm>
          <a:noFill/>
          <a:ln>
            <a:solidFill>
              <a:srgbClr val="000000"/>
            </a:solidFill>
            <a:miter lim="800000"/>
            <a:headEnd/>
            <a:tailEnd/>
          </a:ln>
        </p:spPr>
      </p:sp>
      <p:sp>
        <p:nvSpPr>
          <p:cNvPr id="79877" name="Rectangle 3"/>
          <p:cNvSpPr>
            <a:spLocks noGrp="1" noChangeArrowheads="1"/>
          </p:cNvSpPr>
          <p:nvPr>
            <p:ph type="body" idx="1"/>
          </p:nvPr>
        </p:nvSpPr>
        <p:spPr>
          <a:xfrm>
            <a:off x="972392" y="4561234"/>
            <a:ext cx="5370444" cy="4320212"/>
          </a:xfrm>
          <a:noFill/>
        </p:spPr>
        <p:txBody>
          <a:bodyPr lIns="94268" tIns="47135" rIns="94268" bIns="47135"/>
          <a:lstStyle/>
          <a:p>
            <a:endParaRPr lang="en-US" dirty="0"/>
          </a:p>
        </p:txBody>
      </p:sp>
    </p:spTree>
    <p:extLst>
      <p:ext uri="{BB962C8B-B14F-4D97-AF65-F5344CB8AC3E}">
        <p14:creationId xmlns:p14="http://schemas.microsoft.com/office/powerpoint/2010/main" val="42517612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77</a:t>
            </a:fld>
            <a:endParaRPr lang="en-US" sz="800" dirty="0">
              <a:solidFill>
                <a:srgbClr val="EEECE1"/>
              </a:solidFill>
              <a:latin typeface="Arial" charset="0"/>
            </a:endParaRPr>
          </a:p>
        </p:txBody>
      </p:sp>
    </p:spTree>
    <p:extLst>
      <p:ext uri="{BB962C8B-B14F-4D97-AF65-F5344CB8AC3E}">
        <p14:creationId xmlns:p14="http://schemas.microsoft.com/office/powerpoint/2010/main" val="857831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77" eaLnBrk="0" hangingPunct="0">
              <a:defRPr sz="1400" b="1">
                <a:solidFill>
                  <a:schemeClr val="tx1"/>
                </a:solidFill>
                <a:latin typeface="Arial" charset="0"/>
              </a:defRPr>
            </a:lvl1pPr>
            <a:lvl2pPr marL="741777" indent="-285299" defTabSz="931977" eaLnBrk="0" hangingPunct="0">
              <a:defRPr sz="1400" b="1">
                <a:solidFill>
                  <a:schemeClr val="tx1"/>
                </a:solidFill>
                <a:latin typeface="Arial" charset="0"/>
              </a:defRPr>
            </a:lvl2pPr>
            <a:lvl3pPr marL="1141197" indent="-228240" defTabSz="931977" eaLnBrk="0" hangingPunct="0">
              <a:defRPr sz="1400" b="1">
                <a:solidFill>
                  <a:schemeClr val="tx1"/>
                </a:solidFill>
                <a:latin typeface="Arial" charset="0"/>
              </a:defRPr>
            </a:lvl3pPr>
            <a:lvl4pPr marL="1597674" indent="-228240" defTabSz="931977" eaLnBrk="0" hangingPunct="0">
              <a:defRPr sz="1400" b="1">
                <a:solidFill>
                  <a:schemeClr val="tx1"/>
                </a:solidFill>
                <a:latin typeface="Arial" charset="0"/>
              </a:defRPr>
            </a:lvl4pPr>
            <a:lvl5pPr marL="2054153" indent="-228240" defTabSz="931977" eaLnBrk="0" hangingPunct="0">
              <a:defRPr sz="1400" b="1">
                <a:solidFill>
                  <a:schemeClr val="tx1"/>
                </a:solidFill>
                <a:latin typeface="Arial" charset="0"/>
              </a:defRPr>
            </a:lvl5pPr>
            <a:lvl6pPr marL="2510631" indent="-228240" algn="ctr" defTabSz="931977" eaLnBrk="0" fontAlgn="base" hangingPunct="0">
              <a:spcBef>
                <a:spcPct val="50000"/>
              </a:spcBef>
              <a:spcAft>
                <a:spcPct val="0"/>
              </a:spcAft>
              <a:defRPr sz="1400" b="1">
                <a:solidFill>
                  <a:schemeClr val="tx1"/>
                </a:solidFill>
                <a:latin typeface="Arial" charset="0"/>
              </a:defRPr>
            </a:lvl6pPr>
            <a:lvl7pPr marL="2967109" indent="-228240" algn="ctr" defTabSz="931977" eaLnBrk="0" fontAlgn="base" hangingPunct="0">
              <a:spcBef>
                <a:spcPct val="50000"/>
              </a:spcBef>
              <a:spcAft>
                <a:spcPct val="0"/>
              </a:spcAft>
              <a:defRPr sz="1400" b="1">
                <a:solidFill>
                  <a:schemeClr val="tx1"/>
                </a:solidFill>
                <a:latin typeface="Arial" charset="0"/>
              </a:defRPr>
            </a:lvl7pPr>
            <a:lvl8pPr marL="3423589" indent="-228240" algn="ctr" defTabSz="931977" eaLnBrk="0" fontAlgn="base" hangingPunct="0">
              <a:spcBef>
                <a:spcPct val="50000"/>
              </a:spcBef>
              <a:spcAft>
                <a:spcPct val="0"/>
              </a:spcAft>
              <a:defRPr sz="1400" b="1">
                <a:solidFill>
                  <a:schemeClr val="tx1"/>
                </a:solidFill>
                <a:latin typeface="Arial" charset="0"/>
              </a:defRPr>
            </a:lvl8pPr>
            <a:lvl9pPr marL="3880068" indent="-228240" algn="ctr" defTabSz="931977" eaLnBrk="0" fontAlgn="base" hangingPunct="0">
              <a:spcBef>
                <a:spcPct val="50000"/>
              </a:spcBef>
              <a:spcAft>
                <a:spcPct val="0"/>
              </a:spcAft>
              <a:defRPr sz="1400" b="1">
                <a:solidFill>
                  <a:schemeClr val="tx1"/>
                </a:solidFill>
                <a:latin typeface="Arial" charset="0"/>
              </a:defRPr>
            </a:lvl9pPr>
          </a:lstStyle>
          <a:p>
            <a:pPr eaLnBrk="1" hangingPunct="1"/>
            <a:fld id="{1A3151E3-D4A1-4D1E-90D3-F055F866002A}" type="slidenum">
              <a:rPr lang="en-US" sz="1200" b="0">
                <a:solidFill>
                  <a:prstClr val="black"/>
                </a:solidFill>
              </a:rPr>
              <a:pPr eaLnBrk="1" hangingPunct="1"/>
              <a:t>7</a:t>
            </a:fld>
            <a:endParaRPr lang="en-US" sz="1200" b="0" dirty="0">
              <a:solidFill>
                <a:prstClr val="black"/>
              </a:solidFill>
            </a:endParaRPr>
          </a:p>
        </p:txBody>
      </p:sp>
      <p:sp>
        <p:nvSpPr>
          <p:cNvPr id="100355" name="Rectangle 2"/>
          <p:cNvSpPr>
            <a:spLocks noGrp="1" noRot="1" noChangeAspect="1" noChangeArrowheads="1" noTextEdit="1"/>
          </p:cNvSpPr>
          <p:nvPr>
            <p:ph type="sldImg"/>
          </p:nvPr>
        </p:nvSpPr>
        <p:spPr>
          <a:xfrm>
            <a:off x="1185863" y="695325"/>
            <a:ext cx="4648200" cy="3487738"/>
          </a:xfrm>
          <a:ln/>
        </p:spPr>
      </p:sp>
      <p:sp>
        <p:nvSpPr>
          <p:cNvPr id="100356" name="Rectangle 3"/>
          <p:cNvSpPr>
            <a:spLocks noGrp="1" noChangeArrowheads="1"/>
          </p:cNvSpPr>
          <p:nvPr>
            <p:ph type="body" idx="1"/>
          </p:nvPr>
        </p:nvSpPr>
        <p:spPr>
          <a:xfrm>
            <a:off x="935355" y="4416665"/>
            <a:ext cx="5139693" cy="4183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51933300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Arial" charset="0"/>
                <a:ea typeface="+mn-ea"/>
                <a:cs typeface="+mn-cs"/>
              </a:rPr>
              <a:t>Page </a:t>
            </a:r>
            <a:fld id="{EB2A1D5E-3E3E-4243-8F4D-438EEB905D24}" type="slidenum">
              <a:rPr kumimoji="0" lang="en-US" sz="800" b="0" i="0" u="none" strike="noStrike" kern="1200" cap="none" spc="0" normalizeH="0" baseline="0" noProof="0">
                <a:ln>
                  <a:noFill/>
                </a:ln>
                <a:solidFill>
                  <a:srgbClr val="EEECE1"/>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800" b="0" i="0" u="none" strike="noStrike" kern="1200" cap="none" spc="0" normalizeH="0" baseline="0" noProof="0" dirty="0">
              <a:ln>
                <a:noFill/>
              </a:ln>
              <a:solidFill>
                <a:srgbClr val="EEECE1"/>
              </a:solidFill>
              <a:effectLst/>
              <a:uLnTx/>
              <a:uFillTx/>
              <a:latin typeface="Arial" charset="0"/>
              <a:ea typeface="+mn-ea"/>
              <a:cs typeface="+mn-cs"/>
            </a:endParaRPr>
          </a:p>
        </p:txBody>
      </p:sp>
    </p:spTree>
    <p:extLst>
      <p:ext uri="{BB962C8B-B14F-4D97-AF65-F5344CB8AC3E}">
        <p14:creationId xmlns:p14="http://schemas.microsoft.com/office/powerpoint/2010/main" val="3284902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algn="r" defTabSz="942392"/>
            <a:fld id="{4A63AF82-228E-4954-8541-886AB2D326D4}" type="slidenum">
              <a:rPr lang="en-US" sz="900">
                <a:solidFill>
                  <a:prstClr val="black"/>
                </a:solidFill>
              </a:rPr>
              <a:pPr algn="r" defTabSz="942392"/>
              <a:t>79</a:t>
            </a:fld>
            <a:endParaRPr lang="en-US" sz="900" dirty="0">
              <a:solidFill>
                <a:prstClr val="black"/>
              </a:solidFill>
            </a:endParaRPr>
          </a:p>
        </p:txBody>
      </p:sp>
      <p:sp>
        <p:nvSpPr>
          <p:cNvPr id="79875"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algn="r" defTabSz="942392"/>
            <a:fld id="{BC73C878-F4E9-4941-96C9-B667A86417B4}" type="slidenum">
              <a:rPr lang="en-US" sz="900">
                <a:solidFill>
                  <a:prstClr val="black"/>
                </a:solidFill>
              </a:rPr>
              <a:pPr algn="r" defTabSz="942392"/>
              <a:t>79</a:t>
            </a:fld>
            <a:endParaRPr lang="en-US" sz="900" dirty="0">
              <a:solidFill>
                <a:prstClr val="black"/>
              </a:solidFill>
            </a:endParaRPr>
          </a:p>
        </p:txBody>
      </p:sp>
      <p:sp>
        <p:nvSpPr>
          <p:cNvPr id="79876" name="Rectangle 2"/>
          <p:cNvSpPr>
            <a:spLocks noGrp="1" noRot="1" noChangeAspect="1" noChangeArrowheads="1" noTextEdit="1"/>
          </p:cNvSpPr>
          <p:nvPr>
            <p:ph type="sldImg"/>
          </p:nvPr>
        </p:nvSpPr>
        <p:spPr bwMode="auto">
          <a:xfrm>
            <a:off x="1270000" y="719138"/>
            <a:ext cx="4797425" cy="3598862"/>
          </a:xfrm>
          <a:noFill/>
          <a:ln>
            <a:solidFill>
              <a:srgbClr val="000000"/>
            </a:solidFill>
            <a:miter lim="800000"/>
            <a:headEnd/>
            <a:tailEnd/>
          </a:ln>
        </p:spPr>
      </p:sp>
      <p:sp>
        <p:nvSpPr>
          <p:cNvPr id="79877" name="Rectangle 3"/>
          <p:cNvSpPr>
            <a:spLocks noGrp="1" noChangeArrowheads="1"/>
          </p:cNvSpPr>
          <p:nvPr>
            <p:ph type="body" idx="1"/>
          </p:nvPr>
        </p:nvSpPr>
        <p:spPr>
          <a:xfrm>
            <a:off x="972392" y="4561234"/>
            <a:ext cx="5370444" cy="4320212"/>
          </a:xfrm>
          <a:noFill/>
        </p:spPr>
        <p:txBody>
          <a:bodyPr lIns="94268" tIns="47135" rIns="94268" bIns="47135"/>
          <a:lstStyle/>
          <a:p>
            <a:endParaRPr lang="en-US" dirty="0"/>
          </a:p>
        </p:txBody>
      </p:sp>
    </p:spTree>
    <p:extLst>
      <p:ext uri="{BB962C8B-B14F-4D97-AF65-F5344CB8AC3E}">
        <p14:creationId xmlns:p14="http://schemas.microsoft.com/office/powerpoint/2010/main" val="21217395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algn="r" defTabSz="942392"/>
            <a:fld id="{4A63AF82-228E-4954-8541-886AB2D326D4}" type="slidenum">
              <a:rPr lang="en-US" sz="900">
                <a:solidFill>
                  <a:prstClr val="black"/>
                </a:solidFill>
              </a:rPr>
              <a:pPr algn="r" defTabSz="942392"/>
              <a:t>80</a:t>
            </a:fld>
            <a:endParaRPr lang="en-US" sz="900" dirty="0">
              <a:solidFill>
                <a:prstClr val="black"/>
              </a:solidFill>
            </a:endParaRPr>
          </a:p>
        </p:txBody>
      </p:sp>
      <p:sp>
        <p:nvSpPr>
          <p:cNvPr id="79875"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algn="r" defTabSz="942392"/>
            <a:fld id="{BC73C878-F4E9-4941-96C9-B667A86417B4}" type="slidenum">
              <a:rPr lang="en-US" sz="900">
                <a:solidFill>
                  <a:prstClr val="black"/>
                </a:solidFill>
              </a:rPr>
              <a:pPr algn="r" defTabSz="942392"/>
              <a:t>80</a:t>
            </a:fld>
            <a:endParaRPr lang="en-US" sz="900" dirty="0">
              <a:solidFill>
                <a:prstClr val="black"/>
              </a:solidFill>
            </a:endParaRPr>
          </a:p>
        </p:txBody>
      </p:sp>
      <p:sp>
        <p:nvSpPr>
          <p:cNvPr id="79876" name="Rectangle 2"/>
          <p:cNvSpPr>
            <a:spLocks noGrp="1" noRot="1" noChangeAspect="1" noChangeArrowheads="1" noTextEdit="1"/>
          </p:cNvSpPr>
          <p:nvPr>
            <p:ph type="sldImg"/>
          </p:nvPr>
        </p:nvSpPr>
        <p:spPr bwMode="auto">
          <a:xfrm>
            <a:off x="1270000" y="719138"/>
            <a:ext cx="4797425" cy="3598862"/>
          </a:xfrm>
          <a:noFill/>
          <a:ln>
            <a:solidFill>
              <a:srgbClr val="000000"/>
            </a:solidFill>
            <a:miter lim="800000"/>
            <a:headEnd/>
            <a:tailEnd/>
          </a:ln>
        </p:spPr>
      </p:sp>
      <p:sp>
        <p:nvSpPr>
          <p:cNvPr id="79877" name="Rectangle 3"/>
          <p:cNvSpPr>
            <a:spLocks noGrp="1" noChangeArrowheads="1"/>
          </p:cNvSpPr>
          <p:nvPr>
            <p:ph type="body" idx="1"/>
          </p:nvPr>
        </p:nvSpPr>
        <p:spPr>
          <a:xfrm>
            <a:off x="972392" y="4561234"/>
            <a:ext cx="5370444" cy="4320212"/>
          </a:xfrm>
          <a:noFill/>
        </p:spPr>
        <p:txBody>
          <a:bodyPr lIns="94268" tIns="47135" rIns="94268" bIns="47135"/>
          <a:lstStyle/>
          <a:p>
            <a:endParaRPr lang="en-US" dirty="0"/>
          </a:p>
        </p:txBody>
      </p:sp>
    </p:spTree>
    <p:extLst>
      <p:ext uri="{BB962C8B-B14F-4D97-AF65-F5344CB8AC3E}">
        <p14:creationId xmlns:p14="http://schemas.microsoft.com/office/powerpoint/2010/main" val="16690336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algn="r" defTabSz="942392"/>
            <a:fld id="{4A63AF82-228E-4954-8541-886AB2D326D4}" type="slidenum">
              <a:rPr lang="en-US" sz="900">
                <a:solidFill>
                  <a:prstClr val="black"/>
                </a:solidFill>
              </a:rPr>
              <a:pPr algn="r" defTabSz="942392"/>
              <a:t>81</a:t>
            </a:fld>
            <a:endParaRPr lang="en-US" sz="900" dirty="0">
              <a:solidFill>
                <a:prstClr val="black"/>
              </a:solidFill>
            </a:endParaRPr>
          </a:p>
        </p:txBody>
      </p:sp>
      <p:sp>
        <p:nvSpPr>
          <p:cNvPr id="79875"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algn="r" defTabSz="942392"/>
            <a:fld id="{BC73C878-F4E9-4941-96C9-B667A86417B4}" type="slidenum">
              <a:rPr lang="en-US" sz="900">
                <a:solidFill>
                  <a:prstClr val="black"/>
                </a:solidFill>
              </a:rPr>
              <a:pPr algn="r" defTabSz="942392"/>
              <a:t>81</a:t>
            </a:fld>
            <a:endParaRPr lang="en-US" sz="900" dirty="0">
              <a:solidFill>
                <a:prstClr val="black"/>
              </a:solidFill>
            </a:endParaRPr>
          </a:p>
        </p:txBody>
      </p:sp>
      <p:sp>
        <p:nvSpPr>
          <p:cNvPr id="79876" name="Rectangle 2"/>
          <p:cNvSpPr>
            <a:spLocks noGrp="1" noRot="1" noChangeAspect="1" noChangeArrowheads="1" noTextEdit="1"/>
          </p:cNvSpPr>
          <p:nvPr>
            <p:ph type="sldImg"/>
          </p:nvPr>
        </p:nvSpPr>
        <p:spPr bwMode="auto">
          <a:xfrm>
            <a:off x="1270000" y="719138"/>
            <a:ext cx="4797425" cy="3598862"/>
          </a:xfrm>
          <a:noFill/>
          <a:ln>
            <a:solidFill>
              <a:srgbClr val="000000"/>
            </a:solidFill>
            <a:miter lim="800000"/>
            <a:headEnd/>
            <a:tailEnd/>
          </a:ln>
        </p:spPr>
      </p:sp>
      <p:sp>
        <p:nvSpPr>
          <p:cNvPr id="79877" name="Rectangle 3"/>
          <p:cNvSpPr>
            <a:spLocks noGrp="1" noChangeArrowheads="1"/>
          </p:cNvSpPr>
          <p:nvPr>
            <p:ph type="body" idx="1"/>
          </p:nvPr>
        </p:nvSpPr>
        <p:spPr>
          <a:xfrm>
            <a:off x="972392" y="4561234"/>
            <a:ext cx="5370444" cy="4320212"/>
          </a:xfrm>
          <a:noFill/>
        </p:spPr>
        <p:txBody>
          <a:bodyPr lIns="94268" tIns="47135" rIns="94268" bIns="47135"/>
          <a:lstStyle/>
          <a:p>
            <a:endParaRPr lang="en-US" dirty="0"/>
          </a:p>
        </p:txBody>
      </p:sp>
    </p:spTree>
    <p:extLst>
      <p:ext uri="{BB962C8B-B14F-4D97-AF65-F5344CB8AC3E}">
        <p14:creationId xmlns:p14="http://schemas.microsoft.com/office/powerpoint/2010/main" val="89045987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algn="r" defTabSz="942392"/>
            <a:fld id="{4A63AF82-228E-4954-8541-886AB2D326D4}" type="slidenum">
              <a:rPr lang="en-US" sz="900">
                <a:solidFill>
                  <a:prstClr val="black"/>
                </a:solidFill>
              </a:rPr>
              <a:pPr algn="r" defTabSz="942392"/>
              <a:t>82</a:t>
            </a:fld>
            <a:endParaRPr lang="en-US" sz="900" dirty="0">
              <a:solidFill>
                <a:prstClr val="black"/>
              </a:solidFill>
            </a:endParaRPr>
          </a:p>
        </p:txBody>
      </p:sp>
      <p:sp>
        <p:nvSpPr>
          <p:cNvPr id="79875"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algn="r" defTabSz="942392"/>
            <a:fld id="{BC73C878-F4E9-4941-96C9-B667A86417B4}" type="slidenum">
              <a:rPr lang="en-US" sz="900">
                <a:solidFill>
                  <a:prstClr val="black"/>
                </a:solidFill>
              </a:rPr>
              <a:pPr algn="r" defTabSz="942392"/>
              <a:t>82</a:t>
            </a:fld>
            <a:endParaRPr lang="en-US" sz="900" dirty="0">
              <a:solidFill>
                <a:prstClr val="black"/>
              </a:solidFill>
            </a:endParaRPr>
          </a:p>
        </p:txBody>
      </p:sp>
      <p:sp>
        <p:nvSpPr>
          <p:cNvPr id="79876" name="Rectangle 2"/>
          <p:cNvSpPr>
            <a:spLocks noGrp="1" noRot="1" noChangeAspect="1" noChangeArrowheads="1" noTextEdit="1"/>
          </p:cNvSpPr>
          <p:nvPr>
            <p:ph type="sldImg"/>
          </p:nvPr>
        </p:nvSpPr>
        <p:spPr bwMode="auto">
          <a:xfrm>
            <a:off x="1270000" y="719138"/>
            <a:ext cx="4797425" cy="3598862"/>
          </a:xfrm>
          <a:noFill/>
          <a:ln>
            <a:solidFill>
              <a:srgbClr val="000000"/>
            </a:solidFill>
            <a:miter lim="800000"/>
            <a:headEnd/>
            <a:tailEnd/>
          </a:ln>
        </p:spPr>
      </p:sp>
      <p:sp>
        <p:nvSpPr>
          <p:cNvPr id="79877" name="Rectangle 3"/>
          <p:cNvSpPr>
            <a:spLocks noGrp="1" noChangeArrowheads="1"/>
          </p:cNvSpPr>
          <p:nvPr>
            <p:ph type="body" idx="1"/>
          </p:nvPr>
        </p:nvSpPr>
        <p:spPr>
          <a:xfrm>
            <a:off x="972392" y="4561234"/>
            <a:ext cx="5370444" cy="4320212"/>
          </a:xfrm>
          <a:noFill/>
        </p:spPr>
        <p:txBody>
          <a:bodyPr lIns="94268" tIns="47135" rIns="94268" bIns="47135"/>
          <a:lstStyle/>
          <a:p>
            <a:endParaRPr lang="en-US" dirty="0"/>
          </a:p>
        </p:txBody>
      </p:sp>
    </p:spTree>
    <p:extLst>
      <p:ext uri="{BB962C8B-B14F-4D97-AF65-F5344CB8AC3E}">
        <p14:creationId xmlns:p14="http://schemas.microsoft.com/office/powerpoint/2010/main" val="21327238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28580"/>
                </a:solidFill>
                <a:effectLst/>
                <a:uLnTx/>
                <a:uFillTx/>
                <a:latin typeface="Arial"/>
                <a:ea typeface="+mn-ea"/>
                <a:cs typeface="+mn-cs"/>
              </a:rPr>
              <a:t>Page </a:t>
            </a:r>
            <a:fld id="{631115FC-FCCC-412E-8B45-85A3F482063D}" type="slidenum">
              <a:rPr kumimoji="0" lang="en-US" sz="800" b="0" i="0" u="none" strike="noStrike" kern="1200" cap="none" spc="0" normalizeH="0" baseline="0" noProof="0">
                <a:ln>
                  <a:noFill/>
                </a:ln>
                <a:solidFill>
                  <a:srgbClr val="92858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800" b="0" i="0" u="none" strike="noStrike" kern="1200" cap="none" spc="0" normalizeH="0" baseline="0" noProof="0" dirty="0">
              <a:ln>
                <a:noFill/>
              </a:ln>
              <a:solidFill>
                <a:srgbClr val="928580"/>
              </a:solidFill>
              <a:effectLst/>
              <a:uLnTx/>
              <a:uFillTx/>
              <a:latin typeface="Arial"/>
              <a:ea typeface="+mn-ea"/>
              <a:cs typeface="+mn-cs"/>
            </a:endParaRPr>
          </a:p>
        </p:txBody>
      </p:sp>
    </p:spTree>
    <p:extLst>
      <p:ext uri="{BB962C8B-B14F-4D97-AF65-F5344CB8AC3E}">
        <p14:creationId xmlns:p14="http://schemas.microsoft.com/office/powerpoint/2010/main" val="21206984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28580"/>
                </a:solidFill>
                <a:effectLst/>
                <a:uLnTx/>
                <a:uFillTx/>
                <a:latin typeface="Arial"/>
                <a:ea typeface="+mn-ea"/>
                <a:cs typeface="+mn-cs"/>
              </a:rPr>
              <a:t>Page </a:t>
            </a:r>
            <a:fld id="{631115FC-FCCC-412E-8B45-85A3F482063D}" type="slidenum">
              <a:rPr kumimoji="0" lang="en-US" sz="800" b="0" i="0" u="none" strike="noStrike" kern="1200" cap="none" spc="0" normalizeH="0" baseline="0" noProof="0">
                <a:ln>
                  <a:noFill/>
                </a:ln>
                <a:solidFill>
                  <a:srgbClr val="92858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800" b="0" i="0" u="none" strike="noStrike" kern="1200" cap="none" spc="0" normalizeH="0" baseline="0" noProof="0" dirty="0">
              <a:ln>
                <a:noFill/>
              </a:ln>
              <a:solidFill>
                <a:srgbClr val="928580"/>
              </a:solidFill>
              <a:effectLst/>
              <a:uLnTx/>
              <a:uFillTx/>
              <a:latin typeface="Arial"/>
              <a:ea typeface="+mn-ea"/>
              <a:cs typeface="+mn-cs"/>
            </a:endParaRPr>
          </a:p>
        </p:txBody>
      </p:sp>
    </p:spTree>
    <p:extLst>
      <p:ext uri="{BB962C8B-B14F-4D97-AF65-F5344CB8AC3E}">
        <p14:creationId xmlns:p14="http://schemas.microsoft.com/office/powerpoint/2010/main" val="250365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28580"/>
                </a:solidFill>
                <a:effectLst/>
                <a:uLnTx/>
                <a:uFillTx/>
                <a:latin typeface="Arial"/>
                <a:ea typeface="+mn-ea"/>
                <a:cs typeface="+mn-cs"/>
              </a:rPr>
              <a:t>Page </a:t>
            </a:r>
            <a:fld id="{631115FC-FCCC-412E-8B45-85A3F482063D}" type="slidenum">
              <a:rPr kumimoji="0" lang="en-US" sz="800" b="0" i="0" u="none" strike="noStrike" kern="1200" cap="none" spc="0" normalizeH="0" baseline="0" noProof="0">
                <a:ln>
                  <a:noFill/>
                </a:ln>
                <a:solidFill>
                  <a:srgbClr val="92858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800" b="0" i="0" u="none" strike="noStrike" kern="1200" cap="none" spc="0" normalizeH="0" baseline="0" noProof="0" dirty="0">
              <a:ln>
                <a:noFill/>
              </a:ln>
              <a:solidFill>
                <a:srgbClr val="928580"/>
              </a:solidFill>
              <a:effectLst/>
              <a:uLnTx/>
              <a:uFillTx/>
              <a:latin typeface="Arial"/>
              <a:ea typeface="+mn-ea"/>
              <a:cs typeface="+mn-cs"/>
            </a:endParaRPr>
          </a:p>
        </p:txBody>
      </p:sp>
    </p:spTree>
    <p:extLst>
      <p:ext uri="{BB962C8B-B14F-4D97-AF65-F5344CB8AC3E}">
        <p14:creationId xmlns:p14="http://schemas.microsoft.com/office/powerpoint/2010/main" val="201316067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28580"/>
                </a:solidFill>
                <a:effectLst/>
                <a:uLnTx/>
                <a:uFillTx/>
                <a:latin typeface="Arial"/>
                <a:ea typeface="+mn-ea"/>
                <a:cs typeface="+mn-cs"/>
              </a:rPr>
              <a:t>Page </a:t>
            </a:r>
            <a:fld id="{631115FC-FCCC-412E-8B45-85A3F482063D}" type="slidenum">
              <a:rPr kumimoji="0" lang="en-US" sz="800" b="0" i="0" u="none" strike="noStrike" kern="1200" cap="none" spc="0" normalizeH="0" baseline="0" noProof="0">
                <a:ln>
                  <a:noFill/>
                </a:ln>
                <a:solidFill>
                  <a:srgbClr val="92858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800" b="0" i="0" u="none" strike="noStrike" kern="1200" cap="none" spc="0" normalizeH="0" baseline="0" noProof="0" dirty="0">
              <a:ln>
                <a:noFill/>
              </a:ln>
              <a:solidFill>
                <a:srgbClr val="928580"/>
              </a:solidFill>
              <a:effectLst/>
              <a:uLnTx/>
              <a:uFillTx/>
              <a:latin typeface="Arial"/>
              <a:ea typeface="+mn-ea"/>
              <a:cs typeface="+mn-cs"/>
            </a:endParaRPr>
          </a:p>
        </p:txBody>
      </p:sp>
    </p:spTree>
    <p:extLst>
      <p:ext uri="{BB962C8B-B14F-4D97-AF65-F5344CB8AC3E}">
        <p14:creationId xmlns:p14="http://schemas.microsoft.com/office/powerpoint/2010/main" val="78663088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928580"/>
                </a:solidFill>
                <a:effectLst/>
                <a:uLnTx/>
                <a:uFillTx/>
                <a:latin typeface="Arial"/>
                <a:ea typeface="+mn-ea"/>
                <a:cs typeface="+mn-cs"/>
              </a:rPr>
              <a:t>Page </a:t>
            </a:r>
            <a:fld id="{631115FC-FCCC-412E-8B45-85A3F482063D}" type="slidenum">
              <a:rPr kumimoji="0" lang="en-US" sz="800" b="0" i="0" u="none" strike="noStrike" kern="1200" cap="none" spc="0" normalizeH="0" baseline="0" noProof="0">
                <a:ln>
                  <a:noFill/>
                </a:ln>
                <a:solidFill>
                  <a:srgbClr val="92858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800" b="0" i="0" u="none" strike="noStrike" kern="1200" cap="none" spc="0" normalizeH="0" baseline="0" noProof="0" dirty="0">
              <a:ln>
                <a:noFill/>
              </a:ln>
              <a:solidFill>
                <a:srgbClr val="928580"/>
              </a:solidFill>
              <a:effectLst/>
              <a:uLnTx/>
              <a:uFillTx/>
              <a:latin typeface="Arial"/>
              <a:ea typeface="+mn-ea"/>
              <a:cs typeface="+mn-cs"/>
            </a:endParaRPr>
          </a:p>
        </p:txBody>
      </p:sp>
    </p:spTree>
    <p:extLst>
      <p:ext uri="{BB962C8B-B14F-4D97-AF65-F5344CB8AC3E}">
        <p14:creationId xmlns:p14="http://schemas.microsoft.com/office/powerpoint/2010/main" val="369045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77" eaLnBrk="0" hangingPunct="0">
              <a:defRPr sz="1400" b="1">
                <a:solidFill>
                  <a:schemeClr val="tx1"/>
                </a:solidFill>
                <a:latin typeface="Arial" charset="0"/>
              </a:defRPr>
            </a:lvl1pPr>
            <a:lvl2pPr marL="741777" indent="-285299" defTabSz="931977" eaLnBrk="0" hangingPunct="0">
              <a:defRPr sz="1400" b="1">
                <a:solidFill>
                  <a:schemeClr val="tx1"/>
                </a:solidFill>
                <a:latin typeface="Arial" charset="0"/>
              </a:defRPr>
            </a:lvl2pPr>
            <a:lvl3pPr marL="1141197" indent="-228240" defTabSz="931977" eaLnBrk="0" hangingPunct="0">
              <a:defRPr sz="1400" b="1">
                <a:solidFill>
                  <a:schemeClr val="tx1"/>
                </a:solidFill>
                <a:latin typeface="Arial" charset="0"/>
              </a:defRPr>
            </a:lvl3pPr>
            <a:lvl4pPr marL="1597674" indent="-228240" defTabSz="931977" eaLnBrk="0" hangingPunct="0">
              <a:defRPr sz="1400" b="1">
                <a:solidFill>
                  <a:schemeClr val="tx1"/>
                </a:solidFill>
                <a:latin typeface="Arial" charset="0"/>
              </a:defRPr>
            </a:lvl4pPr>
            <a:lvl5pPr marL="2054153" indent="-228240" defTabSz="931977" eaLnBrk="0" hangingPunct="0">
              <a:defRPr sz="1400" b="1">
                <a:solidFill>
                  <a:schemeClr val="tx1"/>
                </a:solidFill>
                <a:latin typeface="Arial" charset="0"/>
              </a:defRPr>
            </a:lvl5pPr>
            <a:lvl6pPr marL="2510631" indent="-228240" algn="ctr" defTabSz="931977" eaLnBrk="0" fontAlgn="base" hangingPunct="0">
              <a:spcBef>
                <a:spcPct val="50000"/>
              </a:spcBef>
              <a:spcAft>
                <a:spcPct val="0"/>
              </a:spcAft>
              <a:defRPr sz="1400" b="1">
                <a:solidFill>
                  <a:schemeClr val="tx1"/>
                </a:solidFill>
                <a:latin typeface="Arial" charset="0"/>
              </a:defRPr>
            </a:lvl6pPr>
            <a:lvl7pPr marL="2967109" indent="-228240" algn="ctr" defTabSz="931977" eaLnBrk="0" fontAlgn="base" hangingPunct="0">
              <a:spcBef>
                <a:spcPct val="50000"/>
              </a:spcBef>
              <a:spcAft>
                <a:spcPct val="0"/>
              </a:spcAft>
              <a:defRPr sz="1400" b="1">
                <a:solidFill>
                  <a:schemeClr val="tx1"/>
                </a:solidFill>
                <a:latin typeface="Arial" charset="0"/>
              </a:defRPr>
            </a:lvl7pPr>
            <a:lvl8pPr marL="3423589" indent="-228240" algn="ctr" defTabSz="931977" eaLnBrk="0" fontAlgn="base" hangingPunct="0">
              <a:spcBef>
                <a:spcPct val="50000"/>
              </a:spcBef>
              <a:spcAft>
                <a:spcPct val="0"/>
              </a:spcAft>
              <a:defRPr sz="1400" b="1">
                <a:solidFill>
                  <a:schemeClr val="tx1"/>
                </a:solidFill>
                <a:latin typeface="Arial" charset="0"/>
              </a:defRPr>
            </a:lvl8pPr>
            <a:lvl9pPr marL="3880068" indent="-228240" algn="ctr" defTabSz="931977" eaLnBrk="0" fontAlgn="base" hangingPunct="0">
              <a:spcBef>
                <a:spcPct val="50000"/>
              </a:spcBef>
              <a:spcAft>
                <a:spcPct val="0"/>
              </a:spcAft>
              <a:defRPr sz="1400" b="1">
                <a:solidFill>
                  <a:schemeClr val="tx1"/>
                </a:solidFill>
                <a:latin typeface="Arial" charset="0"/>
              </a:defRPr>
            </a:lvl9pPr>
          </a:lstStyle>
          <a:p>
            <a:pPr eaLnBrk="1" hangingPunct="1"/>
            <a:fld id="{1A3151E3-D4A1-4D1E-90D3-F055F866002A}" type="slidenum">
              <a:rPr lang="en-US" sz="1200" b="0">
                <a:solidFill>
                  <a:prstClr val="black"/>
                </a:solidFill>
              </a:rPr>
              <a:pPr eaLnBrk="1" hangingPunct="1"/>
              <a:t>8</a:t>
            </a:fld>
            <a:endParaRPr lang="en-US" sz="1200" b="0" dirty="0">
              <a:solidFill>
                <a:prstClr val="black"/>
              </a:solidFill>
            </a:endParaRPr>
          </a:p>
        </p:txBody>
      </p:sp>
      <p:sp>
        <p:nvSpPr>
          <p:cNvPr id="100355" name="Rectangle 2"/>
          <p:cNvSpPr>
            <a:spLocks noGrp="1" noRot="1" noChangeAspect="1" noChangeArrowheads="1" noTextEdit="1"/>
          </p:cNvSpPr>
          <p:nvPr>
            <p:ph type="sldImg"/>
          </p:nvPr>
        </p:nvSpPr>
        <p:spPr>
          <a:xfrm>
            <a:off x="1185863" y="695325"/>
            <a:ext cx="4648200" cy="3487738"/>
          </a:xfrm>
          <a:ln/>
        </p:spPr>
      </p:sp>
      <p:sp>
        <p:nvSpPr>
          <p:cNvPr id="100356" name="Rectangle 3"/>
          <p:cNvSpPr>
            <a:spLocks noGrp="1" noChangeArrowheads="1"/>
          </p:cNvSpPr>
          <p:nvPr>
            <p:ph type="body" idx="1"/>
          </p:nvPr>
        </p:nvSpPr>
        <p:spPr>
          <a:xfrm>
            <a:off x="935355" y="4416665"/>
            <a:ext cx="5139693" cy="4183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1733994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marL="0" marR="0" lvl="0" indent="0" algn="r" defTabSz="942392" rtl="0" eaLnBrk="1" fontAlgn="auto" latinLnBrk="0" hangingPunct="1">
              <a:lnSpc>
                <a:spcPct val="100000"/>
              </a:lnSpc>
              <a:spcBef>
                <a:spcPts val="0"/>
              </a:spcBef>
              <a:spcAft>
                <a:spcPts val="0"/>
              </a:spcAft>
              <a:buClrTx/>
              <a:buSzTx/>
              <a:buFontTx/>
              <a:buNone/>
              <a:tabLst/>
              <a:defRPr/>
            </a:pPr>
            <a:fld id="{4A63AF82-228E-4954-8541-886AB2D326D4}" type="slidenum">
              <a:rPr kumimoji="0" lang="en-US" sz="900" b="0" i="0" u="none" strike="noStrike" kern="1200" cap="none" spc="0" normalizeH="0" baseline="0" noProof="0">
                <a:ln>
                  <a:noFill/>
                </a:ln>
                <a:solidFill>
                  <a:prstClr val="black"/>
                </a:solidFill>
                <a:effectLst/>
                <a:uLnTx/>
                <a:uFillTx/>
                <a:latin typeface="Arial"/>
                <a:ea typeface="+mn-ea"/>
                <a:cs typeface="+mn-cs"/>
              </a:rPr>
              <a:pPr marL="0" marR="0" lvl="0" indent="0" algn="r" defTabSz="942392" rtl="0" eaLnBrk="1" fontAlgn="auto" latinLnBrk="0" hangingPunct="1">
                <a:lnSpc>
                  <a:spcPct val="100000"/>
                </a:lnSpc>
                <a:spcBef>
                  <a:spcPts val="0"/>
                </a:spcBef>
                <a:spcAft>
                  <a:spcPts val="0"/>
                </a:spcAft>
                <a:buClrTx/>
                <a:buSzTx/>
                <a:buFontTx/>
                <a:buNone/>
                <a:tabLst/>
                <a:defRPr/>
              </a:pPr>
              <a:t>98</a:t>
            </a:fld>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79875"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marL="0" marR="0" lvl="0" indent="0" algn="r" defTabSz="942392" rtl="0" eaLnBrk="1" fontAlgn="auto" latinLnBrk="0" hangingPunct="1">
              <a:lnSpc>
                <a:spcPct val="100000"/>
              </a:lnSpc>
              <a:spcBef>
                <a:spcPts val="0"/>
              </a:spcBef>
              <a:spcAft>
                <a:spcPts val="0"/>
              </a:spcAft>
              <a:buClrTx/>
              <a:buSzTx/>
              <a:buFontTx/>
              <a:buNone/>
              <a:tabLst/>
              <a:defRPr/>
            </a:pPr>
            <a:fld id="{BC73C878-F4E9-4941-96C9-B667A86417B4}" type="slidenum">
              <a:rPr kumimoji="0" lang="en-US" sz="900" b="0" i="0" u="none" strike="noStrike" kern="1200" cap="none" spc="0" normalizeH="0" baseline="0" noProof="0">
                <a:ln>
                  <a:noFill/>
                </a:ln>
                <a:solidFill>
                  <a:prstClr val="black"/>
                </a:solidFill>
                <a:effectLst/>
                <a:uLnTx/>
                <a:uFillTx/>
                <a:latin typeface="Arial"/>
                <a:ea typeface="+mn-ea"/>
                <a:cs typeface="+mn-cs"/>
              </a:rPr>
              <a:pPr marL="0" marR="0" lvl="0" indent="0" algn="r" defTabSz="942392" rtl="0" eaLnBrk="1" fontAlgn="auto" latinLnBrk="0" hangingPunct="1">
                <a:lnSpc>
                  <a:spcPct val="100000"/>
                </a:lnSpc>
                <a:spcBef>
                  <a:spcPts val="0"/>
                </a:spcBef>
                <a:spcAft>
                  <a:spcPts val="0"/>
                </a:spcAft>
                <a:buClrTx/>
                <a:buSzTx/>
                <a:buFontTx/>
                <a:buNone/>
                <a:tabLst/>
                <a:defRPr/>
              </a:pPr>
              <a:t>98</a:t>
            </a:fld>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79876" name="Rectangle 2"/>
          <p:cNvSpPr>
            <a:spLocks noGrp="1" noRot="1" noChangeAspect="1" noChangeArrowheads="1" noTextEdit="1"/>
          </p:cNvSpPr>
          <p:nvPr>
            <p:ph type="sldImg"/>
          </p:nvPr>
        </p:nvSpPr>
        <p:spPr bwMode="auto">
          <a:xfrm>
            <a:off x="1270000" y="719138"/>
            <a:ext cx="4797425" cy="3598862"/>
          </a:xfrm>
          <a:noFill/>
          <a:ln>
            <a:solidFill>
              <a:srgbClr val="000000"/>
            </a:solidFill>
            <a:miter lim="800000"/>
            <a:headEnd/>
            <a:tailEnd/>
          </a:ln>
        </p:spPr>
      </p:sp>
      <p:sp>
        <p:nvSpPr>
          <p:cNvPr id="79877" name="Rectangle 3"/>
          <p:cNvSpPr>
            <a:spLocks noGrp="1" noChangeArrowheads="1"/>
          </p:cNvSpPr>
          <p:nvPr>
            <p:ph type="body" idx="1"/>
          </p:nvPr>
        </p:nvSpPr>
        <p:spPr>
          <a:xfrm>
            <a:off x="972392" y="4561234"/>
            <a:ext cx="5370444" cy="4320212"/>
          </a:xfrm>
          <a:noFill/>
        </p:spPr>
        <p:txBody>
          <a:bodyPr lIns="94268" tIns="47135" rIns="94268" bIns="47135"/>
          <a:lstStyle/>
          <a:p>
            <a:endParaRPr lang="en-US" dirty="0"/>
          </a:p>
        </p:txBody>
      </p:sp>
    </p:spTree>
    <p:extLst>
      <p:ext uri="{BB962C8B-B14F-4D97-AF65-F5344CB8AC3E}">
        <p14:creationId xmlns:p14="http://schemas.microsoft.com/office/powerpoint/2010/main" val="991399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marL="0" marR="0" lvl="0" indent="0" algn="r" defTabSz="942392" rtl="0" eaLnBrk="1" fontAlgn="auto" latinLnBrk="0" hangingPunct="1">
              <a:lnSpc>
                <a:spcPct val="100000"/>
              </a:lnSpc>
              <a:spcBef>
                <a:spcPts val="0"/>
              </a:spcBef>
              <a:spcAft>
                <a:spcPts val="0"/>
              </a:spcAft>
              <a:buClrTx/>
              <a:buSzTx/>
              <a:buFontTx/>
              <a:buNone/>
              <a:tabLst/>
              <a:defRPr/>
            </a:pPr>
            <a:fld id="{4A63AF82-228E-4954-8541-886AB2D326D4}" type="slidenum">
              <a:rPr kumimoji="0" lang="en-US" sz="900" b="0" i="0" u="none" strike="noStrike" kern="1200" cap="none" spc="0" normalizeH="0" baseline="0" noProof="0">
                <a:ln>
                  <a:noFill/>
                </a:ln>
                <a:solidFill>
                  <a:prstClr val="black"/>
                </a:solidFill>
                <a:effectLst/>
                <a:uLnTx/>
                <a:uFillTx/>
                <a:latin typeface="Arial"/>
                <a:ea typeface="+mn-ea"/>
                <a:cs typeface="+mn-cs"/>
              </a:rPr>
              <a:pPr marL="0" marR="0" lvl="0" indent="0" algn="r" defTabSz="942392" rtl="0" eaLnBrk="1" fontAlgn="auto" latinLnBrk="0" hangingPunct="1">
                <a:lnSpc>
                  <a:spcPct val="100000"/>
                </a:lnSpc>
                <a:spcBef>
                  <a:spcPts val="0"/>
                </a:spcBef>
                <a:spcAft>
                  <a:spcPts val="0"/>
                </a:spcAft>
                <a:buClrTx/>
                <a:buSzTx/>
                <a:buFontTx/>
                <a:buNone/>
                <a:tabLst/>
                <a:defRPr/>
              </a:pPr>
              <a:t>99</a:t>
            </a:fld>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79875" name="Rectangle 7"/>
          <p:cNvSpPr txBox="1">
            <a:spLocks noGrp="1" noChangeArrowheads="1"/>
          </p:cNvSpPr>
          <p:nvPr/>
        </p:nvSpPr>
        <p:spPr bwMode="auto">
          <a:xfrm>
            <a:off x="4149588" y="9120823"/>
            <a:ext cx="3165613" cy="480388"/>
          </a:xfrm>
          <a:prstGeom prst="rect">
            <a:avLst/>
          </a:prstGeom>
          <a:noFill/>
          <a:ln w="9525">
            <a:noFill/>
            <a:miter lim="800000"/>
            <a:headEnd/>
            <a:tailEnd/>
          </a:ln>
        </p:spPr>
        <p:txBody>
          <a:bodyPr lIns="94268" tIns="47135" rIns="94268" bIns="47135" anchor="b"/>
          <a:lstStyle/>
          <a:p>
            <a:pPr marL="0" marR="0" lvl="0" indent="0" algn="r" defTabSz="942392" rtl="0" eaLnBrk="1" fontAlgn="auto" latinLnBrk="0" hangingPunct="1">
              <a:lnSpc>
                <a:spcPct val="100000"/>
              </a:lnSpc>
              <a:spcBef>
                <a:spcPts val="0"/>
              </a:spcBef>
              <a:spcAft>
                <a:spcPts val="0"/>
              </a:spcAft>
              <a:buClrTx/>
              <a:buSzTx/>
              <a:buFontTx/>
              <a:buNone/>
              <a:tabLst/>
              <a:defRPr/>
            </a:pPr>
            <a:fld id="{BC73C878-F4E9-4941-96C9-B667A86417B4}" type="slidenum">
              <a:rPr kumimoji="0" lang="en-US" sz="900" b="0" i="0" u="none" strike="noStrike" kern="1200" cap="none" spc="0" normalizeH="0" baseline="0" noProof="0">
                <a:ln>
                  <a:noFill/>
                </a:ln>
                <a:solidFill>
                  <a:prstClr val="black"/>
                </a:solidFill>
                <a:effectLst/>
                <a:uLnTx/>
                <a:uFillTx/>
                <a:latin typeface="Arial"/>
                <a:ea typeface="+mn-ea"/>
                <a:cs typeface="+mn-cs"/>
              </a:rPr>
              <a:pPr marL="0" marR="0" lvl="0" indent="0" algn="r" defTabSz="942392" rtl="0" eaLnBrk="1" fontAlgn="auto" latinLnBrk="0" hangingPunct="1">
                <a:lnSpc>
                  <a:spcPct val="100000"/>
                </a:lnSpc>
                <a:spcBef>
                  <a:spcPts val="0"/>
                </a:spcBef>
                <a:spcAft>
                  <a:spcPts val="0"/>
                </a:spcAft>
                <a:buClrTx/>
                <a:buSzTx/>
                <a:buFontTx/>
                <a:buNone/>
                <a:tabLst/>
                <a:defRPr/>
              </a:pPr>
              <a:t>99</a:t>
            </a:fld>
            <a:endParaRPr kumimoji="0" lang="en-US" sz="900" b="0" i="0" u="none" strike="noStrike" kern="1200" cap="none" spc="0" normalizeH="0" baseline="0" noProof="0" dirty="0">
              <a:ln>
                <a:noFill/>
              </a:ln>
              <a:solidFill>
                <a:prstClr val="black"/>
              </a:solidFill>
              <a:effectLst/>
              <a:uLnTx/>
              <a:uFillTx/>
              <a:latin typeface="Arial"/>
              <a:ea typeface="+mn-ea"/>
              <a:cs typeface="+mn-cs"/>
            </a:endParaRPr>
          </a:p>
        </p:txBody>
      </p:sp>
      <p:sp>
        <p:nvSpPr>
          <p:cNvPr id="79876" name="Rectangle 2"/>
          <p:cNvSpPr>
            <a:spLocks noGrp="1" noRot="1" noChangeAspect="1" noChangeArrowheads="1" noTextEdit="1"/>
          </p:cNvSpPr>
          <p:nvPr>
            <p:ph type="sldImg"/>
          </p:nvPr>
        </p:nvSpPr>
        <p:spPr bwMode="auto">
          <a:xfrm>
            <a:off x="1270000" y="719138"/>
            <a:ext cx="4797425" cy="3598862"/>
          </a:xfrm>
          <a:noFill/>
          <a:ln>
            <a:solidFill>
              <a:srgbClr val="000000"/>
            </a:solidFill>
            <a:miter lim="800000"/>
            <a:headEnd/>
            <a:tailEnd/>
          </a:ln>
        </p:spPr>
      </p:sp>
      <p:sp>
        <p:nvSpPr>
          <p:cNvPr id="79877" name="Rectangle 3"/>
          <p:cNvSpPr>
            <a:spLocks noGrp="1" noChangeArrowheads="1"/>
          </p:cNvSpPr>
          <p:nvPr>
            <p:ph type="body" idx="1"/>
          </p:nvPr>
        </p:nvSpPr>
        <p:spPr>
          <a:xfrm>
            <a:off x="972392" y="4561234"/>
            <a:ext cx="5370444" cy="4320212"/>
          </a:xfrm>
          <a:noFill/>
        </p:spPr>
        <p:txBody>
          <a:bodyPr lIns="94268" tIns="47135" rIns="94268" bIns="47135"/>
          <a:lstStyle/>
          <a:p>
            <a:endParaRPr lang="en-US" dirty="0"/>
          </a:p>
        </p:txBody>
      </p:sp>
    </p:spTree>
    <p:extLst>
      <p:ext uri="{BB962C8B-B14F-4D97-AF65-F5344CB8AC3E}">
        <p14:creationId xmlns:p14="http://schemas.microsoft.com/office/powerpoint/2010/main" val="8151248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r>
              <a:rPr lang="en-US" sz="800" dirty="0">
                <a:solidFill>
                  <a:srgbClr val="EEECE1"/>
                </a:solidFill>
              </a:rPr>
              <a:t>Page </a:t>
            </a:r>
            <a:fld id="{631115FC-FCCC-412E-8B45-85A3F482063D}" type="slidenum">
              <a:rPr lang="en-US" sz="800">
                <a:solidFill>
                  <a:srgbClr val="EEECE1"/>
                </a:solidFill>
              </a:rPr>
              <a:pPr/>
              <a:t>100</a:t>
            </a:fld>
            <a:endParaRPr lang="en-US" sz="800" dirty="0">
              <a:solidFill>
                <a:srgbClr val="EEECE1"/>
              </a:solidFill>
            </a:endParaRPr>
          </a:p>
        </p:txBody>
      </p:sp>
    </p:spTree>
    <p:extLst>
      <p:ext uri="{BB962C8B-B14F-4D97-AF65-F5344CB8AC3E}">
        <p14:creationId xmlns:p14="http://schemas.microsoft.com/office/powerpoint/2010/main" val="323776517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102</a:t>
            </a:fld>
            <a:endParaRPr lang="en-US" sz="800" dirty="0">
              <a:solidFill>
                <a:srgbClr val="EEECE1"/>
              </a:solidFill>
              <a:latin typeface="Arial" charset="0"/>
            </a:endParaRPr>
          </a:p>
        </p:txBody>
      </p:sp>
    </p:spTree>
    <p:extLst>
      <p:ext uri="{BB962C8B-B14F-4D97-AF65-F5344CB8AC3E}">
        <p14:creationId xmlns:p14="http://schemas.microsoft.com/office/powerpoint/2010/main" val="121306073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103</a:t>
            </a:fld>
            <a:endParaRPr lang="en-US" sz="800" dirty="0">
              <a:solidFill>
                <a:srgbClr val="EEECE1"/>
              </a:solidFill>
              <a:latin typeface="Arial" charset="0"/>
            </a:endParaRPr>
          </a:p>
        </p:txBody>
      </p:sp>
    </p:spTree>
    <p:extLst>
      <p:ext uri="{BB962C8B-B14F-4D97-AF65-F5344CB8AC3E}">
        <p14:creationId xmlns:p14="http://schemas.microsoft.com/office/powerpoint/2010/main" val="207280174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r>
              <a:rPr lang="en-US" sz="800" dirty="0">
                <a:solidFill>
                  <a:srgbClr val="EEECE1"/>
                </a:solidFill>
                <a:latin typeface="Arial" charset="0"/>
              </a:rPr>
              <a:t>Page </a:t>
            </a:r>
            <a:fld id="{EB2A1D5E-3E3E-4243-8F4D-438EEB905D24}" type="slidenum">
              <a:rPr lang="en-US" sz="800">
                <a:solidFill>
                  <a:srgbClr val="EEECE1"/>
                </a:solidFill>
                <a:latin typeface="Arial" charset="0"/>
              </a:rPr>
              <a:pPr/>
              <a:t>104</a:t>
            </a:fld>
            <a:endParaRPr lang="en-US" sz="800" dirty="0">
              <a:solidFill>
                <a:srgbClr val="EEECE1"/>
              </a:solidFill>
              <a:latin typeface="Arial" charset="0"/>
            </a:endParaRPr>
          </a:p>
        </p:txBody>
      </p:sp>
    </p:spTree>
    <p:extLst>
      <p:ext uri="{BB962C8B-B14F-4D97-AF65-F5344CB8AC3E}">
        <p14:creationId xmlns:p14="http://schemas.microsoft.com/office/powerpoint/2010/main" val="22241578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Folienbildplatzhalter 1"/>
          <p:cNvSpPr>
            <a:spLocks noGrp="1" noRot="1" noChangeAspect="1" noTextEdit="1"/>
          </p:cNvSpPr>
          <p:nvPr>
            <p:ph type="sldImg"/>
          </p:nvPr>
        </p:nvSpPr>
        <p:spPr bwMode="auto">
          <a:noFill/>
          <a:ln>
            <a:solidFill>
              <a:srgbClr val="000000"/>
            </a:solidFill>
            <a:miter lim="800000"/>
            <a:headEnd/>
            <a:tailEnd/>
          </a:ln>
        </p:spPr>
      </p:sp>
      <p:sp>
        <p:nvSpPr>
          <p:cNvPr id="76803" name="Notizenplatzhalter 2"/>
          <p:cNvSpPr>
            <a:spLocks noGrp="1"/>
          </p:cNvSpPr>
          <p:nvPr>
            <p:ph type="body" idx="1"/>
          </p:nvPr>
        </p:nvSpPr>
        <p:spPr>
          <a:noFill/>
        </p:spPr>
        <p:txBody>
          <a:bodyPr/>
          <a:lstStyle/>
          <a:p>
            <a:endParaRPr lang="en-US" dirty="0"/>
          </a:p>
        </p:txBody>
      </p:sp>
      <p:sp>
        <p:nvSpPr>
          <p:cNvPr id="76804" name="Foliennummernplatzhalter 3"/>
          <p:cNvSpPr>
            <a:spLocks noGrp="1"/>
          </p:cNvSpPr>
          <p:nvPr>
            <p:ph type="sldNum" sz="quarter" idx="5"/>
          </p:nvPr>
        </p:nvSpPr>
        <p:spPr>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EEECE1"/>
                </a:solidFill>
                <a:effectLst/>
                <a:uLnTx/>
                <a:uFillTx/>
                <a:latin typeface="Arial" charset="0"/>
                <a:ea typeface="+mn-ea"/>
                <a:cs typeface="+mn-cs"/>
              </a:rPr>
              <a:t>Page </a:t>
            </a:r>
            <a:fld id="{EB2A1D5E-3E3E-4243-8F4D-438EEB905D24}" type="slidenum">
              <a:rPr kumimoji="0" lang="en-US" sz="800" b="0" i="0" u="none" strike="noStrike" kern="1200" cap="none" spc="0" normalizeH="0" baseline="0" noProof="0">
                <a:ln>
                  <a:noFill/>
                </a:ln>
                <a:solidFill>
                  <a:srgbClr val="EEECE1"/>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800" b="0" i="0" u="none" strike="noStrike" kern="1200" cap="none" spc="0" normalizeH="0" baseline="0" noProof="0" dirty="0">
              <a:ln>
                <a:noFill/>
              </a:ln>
              <a:solidFill>
                <a:srgbClr val="EEECE1"/>
              </a:solidFill>
              <a:effectLst/>
              <a:uLnTx/>
              <a:uFillTx/>
              <a:latin typeface="Arial" charset="0"/>
              <a:ea typeface="+mn-ea"/>
              <a:cs typeface="+mn-cs"/>
            </a:endParaRPr>
          </a:p>
        </p:txBody>
      </p:sp>
    </p:spTree>
    <p:extLst>
      <p:ext uri="{BB962C8B-B14F-4D97-AF65-F5344CB8AC3E}">
        <p14:creationId xmlns:p14="http://schemas.microsoft.com/office/powerpoint/2010/main" val="3495064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977" eaLnBrk="0" hangingPunct="0">
              <a:defRPr sz="1400" b="1">
                <a:solidFill>
                  <a:schemeClr val="tx1"/>
                </a:solidFill>
                <a:latin typeface="Arial" charset="0"/>
              </a:defRPr>
            </a:lvl1pPr>
            <a:lvl2pPr marL="741777" indent="-285299" defTabSz="931977" eaLnBrk="0" hangingPunct="0">
              <a:defRPr sz="1400" b="1">
                <a:solidFill>
                  <a:schemeClr val="tx1"/>
                </a:solidFill>
                <a:latin typeface="Arial" charset="0"/>
              </a:defRPr>
            </a:lvl2pPr>
            <a:lvl3pPr marL="1141197" indent="-228240" defTabSz="931977" eaLnBrk="0" hangingPunct="0">
              <a:defRPr sz="1400" b="1">
                <a:solidFill>
                  <a:schemeClr val="tx1"/>
                </a:solidFill>
                <a:latin typeface="Arial" charset="0"/>
              </a:defRPr>
            </a:lvl3pPr>
            <a:lvl4pPr marL="1597674" indent="-228240" defTabSz="931977" eaLnBrk="0" hangingPunct="0">
              <a:defRPr sz="1400" b="1">
                <a:solidFill>
                  <a:schemeClr val="tx1"/>
                </a:solidFill>
                <a:latin typeface="Arial" charset="0"/>
              </a:defRPr>
            </a:lvl4pPr>
            <a:lvl5pPr marL="2054153" indent="-228240" defTabSz="931977" eaLnBrk="0" hangingPunct="0">
              <a:defRPr sz="1400" b="1">
                <a:solidFill>
                  <a:schemeClr val="tx1"/>
                </a:solidFill>
                <a:latin typeface="Arial" charset="0"/>
              </a:defRPr>
            </a:lvl5pPr>
            <a:lvl6pPr marL="2510631" indent="-228240" algn="ctr" defTabSz="931977" eaLnBrk="0" fontAlgn="base" hangingPunct="0">
              <a:spcBef>
                <a:spcPct val="50000"/>
              </a:spcBef>
              <a:spcAft>
                <a:spcPct val="0"/>
              </a:spcAft>
              <a:defRPr sz="1400" b="1">
                <a:solidFill>
                  <a:schemeClr val="tx1"/>
                </a:solidFill>
                <a:latin typeface="Arial" charset="0"/>
              </a:defRPr>
            </a:lvl6pPr>
            <a:lvl7pPr marL="2967109" indent="-228240" algn="ctr" defTabSz="931977" eaLnBrk="0" fontAlgn="base" hangingPunct="0">
              <a:spcBef>
                <a:spcPct val="50000"/>
              </a:spcBef>
              <a:spcAft>
                <a:spcPct val="0"/>
              </a:spcAft>
              <a:defRPr sz="1400" b="1">
                <a:solidFill>
                  <a:schemeClr val="tx1"/>
                </a:solidFill>
                <a:latin typeface="Arial" charset="0"/>
              </a:defRPr>
            </a:lvl7pPr>
            <a:lvl8pPr marL="3423589" indent="-228240" algn="ctr" defTabSz="931977" eaLnBrk="0" fontAlgn="base" hangingPunct="0">
              <a:spcBef>
                <a:spcPct val="50000"/>
              </a:spcBef>
              <a:spcAft>
                <a:spcPct val="0"/>
              </a:spcAft>
              <a:defRPr sz="1400" b="1">
                <a:solidFill>
                  <a:schemeClr val="tx1"/>
                </a:solidFill>
                <a:latin typeface="Arial" charset="0"/>
              </a:defRPr>
            </a:lvl8pPr>
            <a:lvl9pPr marL="3880068" indent="-228240" algn="ctr" defTabSz="931977" eaLnBrk="0" fontAlgn="base" hangingPunct="0">
              <a:spcBef>
                <a:spcPct val="50000"/>
              </a:spcBef>
              <a:spcAft>
                <a:spcPct val="0"/>
              </a:spcAft>
              <a:defRPr sz="1400" b="1">
                <a:solidFill>
                  <a:schemeClr val="tx1"/>
                </a:solidFill>
                <a:latin typeface="Arial" charset="0"/>
              </a:defRPr>
            </a:lvl9pPr>
          </a:lstStyle>
          <a:p>
            <a:pPr eaLnBrk="1" hangingPunct="1"/>
            <a:fld id="{1A3151E3-D4A1-4D1E-90D3-F055F866002A}" type="slidenum">
              <a:rPr lang="en-US" sz="1200" b="0">
                <a:solidFill>
                  <a:prstClr val="black"/>
                </a:solidFill>
              </a:rPr>
              <a:pPr eaLnBrk="1" hangingPunct="1"/>
              <a:t>9</a:t>
            </a:fld>
            <a:endParaRPr lang="en-US" sz="1200" b="0" dirty="0">
              <a:solidFill>
                <a:prstClr val="black"/>
              </a:solidFill>
            </a:endParaRPr>
          </a:p>
        </p:txBody>
      </p:sp>
      <p:sp>
        <p:nvSpPr>
          <p:cNvPr id="100355" name="Rectangle 2"/>
          <p:cNvSpPr>
            <a:spLocks noGrp="1" noRot="1" noChangeAspect="1" noChangeArrowheads="1" noTextEdit="1"/>
          </p:cNvSpPr>
          <p:nvPr>
            <p:ph type="sldImg"/>
          </p:nvPr>
        </p:nvSpPr>
        <p:spPr>
          <a:xfrm>
            <a:off x="1185863" y="695325"/>
            <a:ext cx="4648200" cy="3487738"/>
          </a:xfrm>
          <a:ln/>
        </p:spPr>
      </p:sp>
      <p:sp>
        <p:nvSpPr>
          <p:cNvPr id="100356" name="Rectangle 3"/>
          <p:cNvSpPr>
            <a:spLocks noGrp="1" noChangeArrowheads="1"/>
          </p:cNvSpPr>
          <p:nvPr>
            <p:ph type="body" idx="1"/>
          </p:nvPr>
        </p:nvSpPr>
        <p:spPr>
          <a:xfrm>
            <a:off x="935355" y="4416665"/>
            <a:ext cx="5139693" cy="41835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4007992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528" y="2205038"/>
            <a:ext cx="8496943" cy="1584002"/>
          </a:xfrm>
        </p:spPr>
        <p:txBody>
          <a:bodyPr anchor="b"/>
          <a:lstStyle>
            <a:lvl1pPr>
              <a:defRPr sz="3800" cap="all" baseline="0">
                <a:solidFill>
                  <a:schemeClr val="accent2"/>
                </a:solidFill>
                <a:latin typeface="Arial" pitchFamily="34" charset="0"/>
              </a:defRPr>
            </a:lvl1pPr>
          </a:lstStyle>
          <a:p>
            <a:r>
              <a:rPr lang="en-US" dirty="0"/>
              <a:t>Click to add text</a:t>
            </a:r>
          </a:p>
        </p:txBody>
      </p:sp>
      <p:sp>
        <p:nvSpPr>
          <p:cNvPr id="3" name="Subtitle 2"/>
          <p:cNvSpPr>
            <a:spLocks noGrp="1"/>
          </p:cNvSpPr>
          <p:nvPr>
            <p:ph type="subTitle" idx="1" hasCustomPrompt="1"/>
          </p:nvPr>
        </p:nvSpPr>
        <p:spPr bwMode="gray">
          <a:xfrm>
            <a:off x="323529" y="3861048"/>
            <a:ext cx="8496944" cy="1439615"/>
          </a:xfrm>
        </p:spPr>
        <p:txBody>
          <a:bodyPr/>
          <a:lstStyle>
            <a:lvl1pPr marL="0" indent="0" algn="l">
              <a:spcBef>
                <a:spcPts val="300"/>
              </a:spcBef>
              <a:spcAft>
                <a:spcPts val="0"/>
              </a:spcAft>
              <a:buNone/>
              <a:defRPr sz="2000">
                <a:solidFill>
                  <a:schemeClr val="accent2"/>
                </a:solidFill>
                <a:latin typeface="Arial" pitchFamily="34" charset="0"/>
              </a:defRPr>
            </a:lvl1pPr>
            <a:lvl2pPr marL="0" indent="0" algn="l">
              <a:spcBef>
                <a:spcPts val="300"/>
              </a:spcBef>
              <a:spcAft>
                <a:spcPts val="0"/>
              </a:spcAft>
              <a:buNone/>
              <a:defRPr sz="2000">
                <a:solidFill>
                  <a:schemeClr val="tx2"/>
                </a:solidFill>
              </a:defRPr>
            </a:lvl2pPr>
            <a:lvl3pPr marL="0" indent="0" algn="l">
              <a:spcBef>
                <a:spcPts val="300"/>
              </a:spcBef>
              <a:spcAft>
                <a:spcPts val="0"/>
              </a:spcAft>
              <a:buNone/>
              <a:defRPr sz="2000">
                <a:solidFill>
                  <a:schemeClr val="tx2"/>
                </a:solidFill>
              </a:defRPr>
            </a:lvl3pPr>
            <a:lvl4pPr marL="0" indent="0" algn="l">
              <a:spcBef>
                <a:spcPts val="300"/>
              </a:spcBef>
              <a:spcAft>
                <a:spcPts val="0"/>
              </a:spcAft>
              <a:buNone/>
              <a:defRPr sz="2000">
                <a:solidFill>
                  <a:schemeClr val="tx2"/>
                </a:solidFill>
              </a:defRPr>
            </a:lvl4pPr>
            <a:lvl5pPr marL="0" indent="0" algn="l">
              <a:spcBef>
                <a:spcPts val="300"/>
              </a:spcBef>
              <a:spcAft>
                <a:spcPts val="0"/>
              </a:spcAft>
              <a:buNone/>
              <a:defRPr sz="2000" b="0">
                <a:solidFill>
                  <a:schemeClr val="tx2"/>
                </a:solidFill>
              </a:defRPr>
            </a:lvl5pPr>
            <a:lvl6pPr marL="0" indent="0" algn="l">
              <a:spcBef>
                <a:spcPts val="300"/>
              </a:spcBef>
              <a:spcAft>
                <a:spcPts val="0"/>
              </a:spcAft>
              <a:buNone/>
              <a:defRPr sz="2000">
                <a:solidFill>
                  <a:schemeClr val="tx2"/>
                </a:solidFill>
              </a:defRPr>
            </a:lvl6pPr>
            <a:lvl7pPr marL="0" indent="0" algn="l">
              <a:spcBef>
                <a:spcPts val="300"/>
              </a:spcBef>
              <a:spcAft>
                <a:spcPts val="0"/>
              </a:spcAft>
              <a:buNone/>
              <a:defRPr sz="2000">
                <a:solidFill>
                  <a:schemeClr val="tx2"/>
                </a:solidFill>
              </a:defRPr>
            </a:lvl7pPr>
            <a:lvl8pPr marL="0" indent="0" algn="l">
              <a:spcBef>
                <a:spcPts val="300"/>
              </a:spcBef>
              <a:spcAft>
                <a:spcPts val="0"/>
              </a:spcAft>
              <a:buNone/>
              <a:defRPr sz="2000">
                <a:solidFill>
                  <a:schemeClr val="tx2"/>
                </a:solidFill>
              </a:defRPr>
            </a:lvl8pPr>
            <a:lvl9pPr marL="0" indent="0" algn="l">
              <a:spcBef>
                <a:spcPts val="300"/>
              </a:spcBef>
              <a:spcAft>
                <a:spcPts val="0"/>
              </a:spcAft>
              <a:buNone/>
              <a:defRPr sz="2000">
                <a:solidFill>
                  <a:schemeClr val="tx2"/>
                </a:solidFill>
              </a:defRPr>
            </a:lvl9pPr>
          </a:lstStyle>
          <a:p>
            <a:r>
              <a:rPr lang="en-US" dirty="0"/>
              <a:t>Click to add text</a:t>
            </a:r>
          </a:p>
        </p:txBody>
      </p:sp>
      <p:sp>
        <p:nvSpPr>
          <p:cNvPr id="11" name="Text Placeholder 10"/>
          <p:cNvSpPr>
            <a:spLocks noGrp="1"/>
          </p:cNvSpPr>
          <p:nvPr>
            <p:ph type="body" sz="quarter" idx="10" hasCustomPrompt="1"/>
          </p:nvPr>
        </p:nvSpPr>
        <p:spPr bwMode="gray">
          <a:xfrm>
            <a:off x="323528" y="6237312"/>
            <a:ext cx="8496944" cy="216024"/>
          </a:xfrm>
        </p:spPr>
        <p:txBody>
          <a:bodyPr tIns="0" anchor="b" anchorCtr="0"/>
          <a:lstStyle>
            <a:lvl1pPr marL="0" indent="0">
              <a:spcBef>
                <a:spcPts val="0"/>
              </a:spcBef>
              <a:spcAft>
                <a:spcPts val="0"/>
              </a:spcAft>
              <a:buFontTx/>
              <a:buNone/>
              <a:defRPr sz="1200">
                <a:solidFill>
                  <a:schemeClr val="bg2"/>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a:t>Click to add text</a:t>
            </a:r>
          </a:p>
        </p:txBody>
      </p:sp>
      <p:sp>
        <p:nvSpPr>
          <p:cNvPr id="4" name="Rechteck 3"/>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spTree>
    <p:extLst>
      <p:ext uri="{BB962C8B-B14F-4D97-AF65-F5344CB8AC3E}">
        <p14:creationId xmlns:p14="http://schemas.microsoft.com/office/powerpoint/2010/main" val="4275122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ure White">
    <p:spTree>
      <p:nvGrpSpPr>
        <p:cNvPr id="1" name=""/>
        <p:cNvGrpSpPr/>
        <p:nvPr/>
      </p:nvGrpSpPr>
      <p:grpSpPr>
        <a:xfrm>
          <a:off x="0" y="0"/>
          <a:ext cx="0" cy="0"/>
          <a:chOff x="0" y="0"/>
          <a:chExt cx="0" cy="0"/>
        </a:xfrm>
      </p:grpSpPr>
      <p:sp>
        <p:nvSpPr>
          <p:cNvPr id="3" name="Rechteck 2"/>
          <p:cNvSpPr/>
          <p:nvPr userDrawn="1"/>
        </p:nvSpPr>
        <p:spPr bwMode="gray">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grpSp>
        <p:nvGrpSpPr>
          <p:cNvPr id="6" name="Gruppieren 5"/>
          <p:cNvGrpSpPr/>
          <p:nvPr/>
        </p:nvGrpSpPr>
        <p:grpSpPr bwMode="gray">
          <a:xfrm>
            <a:off x="-324680" y="908650"/>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9252650" y="908650"/>
            <a:ext cx="216030" cy="5688790"/>
            <a:chOff x="-540710" y="908650"/>
            <a:chExt cx="432060" cy="5688790"/>
          </a:xfrm>
        </p:grpSpPr>
        <p:cxnSp>
          <p:nvCxnSpPr>
            <p:cNvPr id="22" name="Gerade Verbindung 21"/>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userDrawn="1">
            <p:ph type="title" hasCustomPrompt="1"/>
          </p:nvPr>
        </p:nvSpPr>
        <p:spPr bwMode="gray">
          <a:xfrm>
            <a:off x="323528" y="1124680"/>
            <a:ext cx="8496944" cy="2664683"/>
          </a:xfrm>
        </p:spPr>
        <p:txBody>
          <a:bodyPr/>
          <a:lstStyle>
            <a:lvl1pPr>
              <a:defRPr sz="3800" cap="all" baseline="0">
                <a:solidFill>
                  <a:schemeClr val="accent2"/>
                </a:solidFill>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17799040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Contacts with Pictures">
    <p:spTree>
      <p:nvGrpSpPr>
        <p:cNvPr id="1" name=""/>
        <p:cNvGrpSpPr/>
        <p:nvPr/>
      </p:nvGrpSpPr>
      <p:grpSpPr>
        <a:xfrm>
          <a:off x="0" y="0"/>
          <a:ext cx="0" cy="0"/>
          <a:chOff x="0" y="0"/>
          <a:chExt cx="0" cy="0"/>
        </a:xfrm>
      </p:grpSpPr>
      <p:sp>
        <p:nvSpPr>
          <p:cNvPr id="44" name="Picture Placeholder 4"/>
          <p:cNvSpPr>
            <a:spLocks noGrp="1"/>
          </p:cNvSpPr>
          <p:nvPr>
            <p:ph type="pic" sz="quarter" idx="26" hasCustomPrompt="1"/>
          </p:nvPr>
        </p:nvSpPr>
        <p:spPr bwMode="gray">
          <a:xfrm>
            <a:off x="323850" y="2205038"/>
            <a:ext cx="1295400" cy="2016050"/>
          </a:xfrm>
        </p:spPr>
        <p:txBody>
          <a:bodyPr/>
          <a:lstStyle>
            <a:lvl1pPr marL="0" indent="0">
              <a:buNone/>
              <a:defRPr>
                <a:latin typeface="Arial" pitchFamily="34" charset="0"/>
              </a:defRPr>
            </a:lvl1pPr>
          </a:lstStyle>
          <a:p>
            <a:r>
              <a:rPr lang="de-DE" dirty="0"/>
              <a:t>Picture</a:t>
            </a:r>
            <a:endParaRPr lang="en-US" dirty="0"/>
          </a:p>
        </p:txBody>
      </p:sp>
      <p:sp>
        <p:nvSpPr>
          <p:cNvPr id="45" name="Picture Placeholder 4"/>
          <p:cNvSpPr>
            <a:spLocks noGrp="1"/>
          </p:cNvSpPr>
          <p:nvPr>
            <p:ph type="pic" sz="quarter" idx="27" hasCustomPrompt="1"/>
          </p:nvPr>
        </p:nvSpPr>
        <p:spPr bwMode="gray">
          <a:xfrm>
            <a:off x="4645025" y="2205038"/>
            <a:ext cx="1295400" cy="2016050"/>
          </a:xfrm>
        </p:spPr>
        <p:txBody>
          <a:bodyPr/>
          <a:lstStyle>
            <a:lvl1pPr marL="0" indent="0">
              <a:buNone/>
              <a:defRPr>
                <a:latin typeface="Arial" pitchFamily="34" charset="0"/>
              </a:defRPr>
            </a:lvl1pPr>
          </a:lstStyle>
          <a:p>
            <a:r>
              <a:rPr lang="de-DE" dirty="0"/>
              <a:t>Picture</a:t>
            </a:r>
            <a:endParaRPr lang="en-US" dirty="0"/>
          </a:p>
        </p:txBody>
      </p:sp>
      <p:sp>
        <p:nvSpPr>
          <p:cNvPr id="46" name="Text Placeholder 3"/>
          <p:cNvSpPr>
            <a:spLocks noGrp="1"/>
          </p:cNvSpPr>
          <p:nvPr>
            <p:ph type="body" sz="quarter" idx="28" hasCustomPrompt="1"/>
          </p:nvPr>
        </p:nvSpPr>
        <p:spPr bwMode="gray">
          <a:xfrm>
            <a:off x="1763609" y="3573016"/>
            <a:ext cx="2736953" cy="216023"/>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[phone number]</a:t>
            </a:r>
          </a:p>
        </p:txBody>
      </p:sp>
      <p:sp>
        <p:nvSpPr>
          <p:cNvPr id="47" name="Text Placeholder 3"/>
          <p:cNvSpPr>
            <a:spLocks noGrp="1"/>
          </p:cNvSpPr>
          <p:nvPr>
            <p:ph type="body" sz="quarter" idx="29" hasCustomPrompt="1"/>
          </p:nvPr>
        </p:nvSpPr>
        <p:spPr bwMode="gray">
          <a:xfrm>
            <a:off x="1763688" y="3140968"/>
            <a:ext cx="273687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48" name="Text Placeholder 3"/>
          <p:cNvSpPr>
            <a:spLocks noGrp="1"/>
          </p:cNvSpPr>
          <p:nvPr>
            <p:ph type="body" sz="quarter" idx="30" hasCustomPrompt="1"/>
          </p:nvPr>
        </p:nvSpPr>
        <p:spPr bwMode="gray">
          <a:xfrm>
            <a:off x="1763688" y="2205038"/>
            <a:ext cx="2736304"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49" name="Text Placeholder 3"/>
          <p:cNvSpPr>
            <a:spLocks noGrp="1"/>
          </p:cNvSpPr>
          <p:nvPr>
            <p:ph type="body" sz="quarter" idx="31" hasCustomPrompt="1"/>
          </p:nvPr>
        </p:nvSpPr>
        <p:spPr bwMode="gray">
          <a:xfrm>
            <a:off x="1763687" y="3789040"/>
            <a:ext cx="2736875"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50" name="Text Placeholder 3"/>
          <p:cNvSpPr>
            <a:spLocks noGrp="1"/>
          </p:cNvSpPr>
          <p:nvPr>
            <p:ph type="body" sz="quarter" idx="32" hasCustomPrompt="1"/>
          </p:nvPr>
        </p:nvSpPr>
        <p:spPr bwMode="gray">
          <a:xfrm>
            <a:off x="1763767" y="4005064"/>
            <a:ext cx="2736226"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51" name="Text Placeholder 3"/>
          <p:cNvSpPr>
            <a:spLocks noGrp="1"/>
          </p:cNvSpPr>
          <p:nvPr>
            <p:ph type="body" sz="quarter" idx="33" hasCustomPrompt="1"/>
          </p:nvPr>
        </p:nvSpPr>
        <p:spPr bwMode="gray">
          <a:xfrm>
            <a:off x="6084168" y="3573017"/>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52" name="Text Placeholder 3"/>
          <p:cNvSpPr>
            <a:spLocks noGrp="1"/>
          </p:cNvSpPr>
          <p:nvPr>
            <p:ph type="body" sz="quarter" idx="34" hasCustomPrompt="1"/>
          </p:nvPr>
        </p:nvSpPr>
        <p:spPr bwMode="gray">
          <a:xfrm>
            <a:off x="6084168" y="3140968"/>
            <a:ext cx="2736304" cy="21676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53" name="Text Placeholder 3"/>
          <p:cNvSpPr>
            <a:spLocks noGrp="1"/>
          </p:cNvSpPr>
          <p:nvPr>
            <p:ph type="body" sz="quarter" idx="35" hasCustomPrompt="1"/>
          </p:nvPr>
        </p:nvSpPr>
        <p:spPr bwMode="gray">
          <a:xfrm>
            <a:off x="6084168" y="2205038"/>
            <a:ext cx="2736304"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54" name="Text Placeholder 3"/>
          <p:cNvSpPr>
            <a:spLocks noGrp="1"/>
          </p:cNvSpPr>
          <p:nvPr>
            <p:ph type="body" sz="quarter" idx="36" hasCustomPrompt="1"/>
          </p:nvPr>
        </p:nvSpPr>
        <p:spPr bwMode="gray">
          <a:xfrm>
            <a:off x="6084168" y="3789040"/>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55" name="Text Placeholder 3"/>
          <p:cNvSpPr>
            <a:spLocks noGrp="1"/>
          </p:cNvSpPr>
          <p:nvPr>
            <p:ph type="body" sz="quarter" idx="37" hasCustomPrompt="1"/>
          </p:nvPr>
        </p:nvSpPr>
        <p:spPr bwMode="gray">
          <a:xfrm>
            <a:off x="6084168" y="4005064"/>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56" name="Picture Placeholder 4"/>
          <p:cNvSpPr>
            <a:spLocks noGrp="1"/>
          </p:cNvSpPr>
          <p:nvPr>
            <p:ph type="pic" sz="quarter" idx="38" hasCustomPrompt="1"/>
          </p:nvPr>
        </p:nvSpPr>
        <p:spPr bwMode="gray">
          <a:xfrm>
            <a:off x="323528" y="4365625"/>
            <a:ext cx="1295400" cy="2015703"/>
          </a:xfrm>
        </p:spPr>
        <p:txBody>
          <a:bodyPr/>
          <a:lstStyle>
            <a:lvl1pPr marL="0" indent="0">
              <a:buNone/>
              <a:defRPr>
                <a:latin typeface="Arial" pitchFamily="34" charset="0"/>
              </a:defRPr>
            </a:lvl1pPr>
          </a:lstStyle>
          <a:p>
            <a:r>
              <a:rPr lang="de-DE" dirty="0"/>
              <a:t>Picture</a:t>
            </a:r>
            <a:endParaRPr lang="en-US" dirty="0"/>
          </a:p>
        </p:txBody>
      </p:sp>
      <p:sp>
        <p:nvSpPr>
          <p:cNvPr id="57" name="Picture Placeholder 4"/>
          <p:cNvSpPr>
            <a:spLocks noGrp="1"/>
          </p:cNvSpPr>
          <p:nvPr>
            <p:ph type="pic" sz="quarter" idx="39" hasCustomPrompt="1"/>
          </p:nvPr>
        </p:nvSpPr>
        <p:spPr bwMode="gray">
          <a:xfrm>
            <a:off x="4644703" y="4365625"/>
            <a:ext cx="1295400" cy="2015703"/>
          </a:xfrm>
        </p:spPr>
        <p:txBody>
          <a:bodyPr/>
          <a:lstStyle>
            <a:lvl1pPr marL="0" indent="0">
              <a:buNone/>
              <a:defRPr>
                <a:latin typeface="Arial" pitchFamily="34" charset="0"/>
              </a:defRPr>
            </a:lvl1pPr>
          </a:lstStyle>
          <a:p>
            <a:r>
              <a:rPr lang="de-DE" dirty="0"/>
              <a:t>Picture</a:t>
            </a:r>
            <a:endParaRPr lang="en-US" dirty="0"/>
          </a:p>
        </p:txBody>
      </p:sp>
      <p:sp>
        <p:nvSpPr>
          <p:cNvPr id="58" name="Text Placeholder 3"/>
          <p:cNvSpPr>
            <a:spLocks noGrp="1"/>
          </p:cNvSpPr>
          <p:nvPr>
            <p:ph type="body" sz="quarter" idx="40" hasCustomPrompt="1"/>
          </p:nvPr>
        </p:nvSpPr>
        <p:spPr bwMode="gray">
          <a:xfrm>
            <a:off x="1763688" y="5733733"/>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59" name="Text Placeholder 3"/>
          <p:cNvSpPr>
            <a:spLocks noGrp="1"/>
          </p:cNvSpPr>
          <p:nvPr>
            <p:ph type="body" sz="quarter" idx="41" hasCustomPrompt="1"/>
          </p:nvPr>
        </p:nvSpPr>
        <p:spPr bwMode="gray">
          <a:xfrm>
            <a:off x="1763688" y="5301209"/>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60" name="Text Placeholder 3"/>
          <p:cNvSpPr>
            <a:spLocks noGrp="1"/>
          </p:cNvSpPr>
          <p:nvPr>
            <p:ph type="body" sz="quarter" idx="42" hasCustomPrompt="1"/>
          </p:nvPr>
        </p:nvSpPr>
        <p:spPr bwMode="gray">
          <a:xfrm>
            <a:off x="1763688" y="4365625"/>
            <a:ext cx="2736304"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61" name="Text Placeholder 3"/>
          <p:cNvSpPr>
            <a:spLocks noGrp="1"/>
          </p:cNvSpPr>
          <p:nvPr>
            <p:ph type="body" sz="quarter" idx="43" hasCustomPrompt="1"/>
          </p:nvPr>
        </p:nvSpPr>
        <p:spPr bwMode="gray">
          <a:xfrm>
            <a:off x="1763688" y="5949236"/>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62" name="Text Placeholder 3"/>
          <p:cNvSpPr>
            <a:spLocks noGrp="1"/>
          </p:cNvSpPr>
          <p:nvPr>
            <p:ph type="body" sz="quarter" idx="44" hasCustomPrompt="1"/>
          </p:nvPr>
        </p:nvSpPr>
        <p:spPr bwMode="gray">
          <a:xfrm>
            <a:off x="1763688" y="6164739"/>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63" name="Text Placeholder 3"/>
          <p:cNvSpPr>
            <a:spLocks noGrp="1"/>
          </p:cNvSpPr>
          <p:nvPr>
            <p:ph type="body" sz="quarter" idx="45" hasCustomPrompt="1"/>
          </p:nvPr>
        </p:nvSpPr>
        <p:spPr bwMode="gray">
          <a:xfrm>
            <a:off x="6084168" y="5733743"/>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64" name="Text Placeholder 3"/>
          <p:cNvSpPr>
            <a:spLocks noGrp="1"/>
          </p:cNvSpPr>
          <p:nvPr>
            <p:ph type="body" sz="quarter" idx="46" hasCustomPrompt="1"/>
          </p:nvPr>
        </p:nvSpPr>
        <p:spPr bwMode="gray">
          <a:xfrm>
            <a:off x="6084168" y="5301209"/>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65" name="Text Placeholder 3"/>
          <p:cNvSpPr>
            <a:spLocks noGrp="1"/>
          </p:cNvSpPr>
          <p:nvPr>
            <p:ph type="body" sz="quarter" idx="47" hasCustomPrompt="1"/>
          </p:nvPr>
        </p:nvSpPr>
        <p:spPr bwMode="gray">
          <a:xfrm>
            <a:off x="6084168" y="4365625"/>
            <a:ext cx="2736304"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66" name="Text Placeholder 3"/>
          <p:cNvSpPr>
            <a:spLocks noGrp="1"/>
          </p:cNvSpPr>
          <p:nvPr>
            <p:ph type="body" sz="quarter" idx="48" hasCustomPrompt="1"/>
          </p:nvPr>
        </p:nvSpPr>
        <p:spPr bwMode="gray">
          <a:xfrm>
            <a:off x="6084168" y="5949246"/>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67" name="Text Placeholder 3"/>
          <p:cNvSpPr>
            <a:spLocks noGrp="1"/>
          </p:cNvSpPr>
          <p:nvPr>
            <p:ph type="body" sz="quarter" idx="49" hasCustomPrompt="1"/>
          </p:nvPr>
        </p:nvSpPr>
        <p:spPr bwMode="gray">
          <a:xfrm>
            <a:off x="6084168" y="6164749"/>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3" name="Title 2"/>
          <p:cNvSpPr>
            <a:spLocks noGrp="1"/>
          </p:cNvSpPr>
          <p:nvPr>
            <p:ph type="title" hasCustomPrompt="1"/>
          </p:nvPr>
        </p:nvSpPr>
        <p:spPr bwMode="gray"/>
        <p:txBody>
          <a:bodyPr/>
          <a:lstStyle>
            <a:lvl1pPr>
              <a:defRPr>
                <a:latin typeface="Arial" pitchFamily="34" charset="0"/>
              </a:defRPr>
            </a:lvl1pPr>
          </a:lstStyle>
          <a:p>
            <a:r>
              <a:rPr kumimoji="0" lang="en-US" sz="2000" b="0" i="0" u="none" strike="noStrike" kern="1200" cap="none" spc="0" normalizeH="0" baseline="0" noProof="0" dirty="0">
                <a:ln>
                  <a:noFill/>
                </a:ln>
                <a:solidFill>
                  <a:srgbClr val="000000"/>
                </a:solidFill>
                <a:effectLst/>
                <a:uLnTx/>
                <a:uFillTx/>
                <a:latin typeface="Arial" pitchFamily="34" charset="0"/>
                <a:ea typeface="+mj-ea"/>
                <a:cs typeface="+mj-cs"/>
              </a:rPr>
              <a:t>Click to add text</a:t>
            </a:r>
            <a:endParaRPr lang="en-GB" dirty="0"/>
          </a:p>
        </p:txBody>
      </p:sp>
    </p:spTree>
    <p:extLst>
      <p:ext uri="{BB962C8B-B14F-4D97-AF65-F5344CB8AC3E}">
        <p14:creationId xmlns:p14="http://schemas.microsoft.com/office/powerpoint/2010/main" val="236990760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528" y="2205038"/>
            <a:ext cx="8496943" cy="1584002"/>
          </a:xfrm>
        </p:spPr>
        <p:txBody>
          <a:bodyPr anchor="b"/>
          <a:lstStyle>
            <a:lvl1pPr>
              <a:defRPr sz="3800" cap="all" baseline="0">
                <a:solidFill>
                  <a:schemeClr val="tx2"/>
                </a:solidFill>
                <a:latin typeface="Arial" pitchFamily="34" charset="0"/>
              </a:defRPr>
            </a:lvl1pPr>
          </a:lstStyle>
          <a:p>
            <a:r>
              <a:rPr lang="en-US" dirty="0"/>
              <a:t>Click to add text</a:t>
            </a:r>
          </a:p>
        </p:txBody>
      </p:sp>
      <p:sp>
        <p:nvSpPr>
          <p:cNvPr id="3" name="Subtitle 2"/>
          <p:cNvSpPr>
            <a:spLocks noGrp="1"/>
          </p:cNvSpPr>
          <p:nvPr>
            <p:ph type="subTitle" idx="1" hasCustomPrompt="1"/>
          </p:nvPr>
        </p:nvSpPr>
        <p:spPr bwMode="gray">
          <a:xfrm>
            <a:off x="323529" y="3861048"/>
            <a:ext cx="8496944" cy="1439615"/>
          </a:xfrm>
        </p:spPr>
        <p:txBody>
          <a:bodyPr/>
          <a:lstStyle>
            <a:lvl1pPr marL="0" indent="0" algn="l">
              <a:spcBef>
                <a:spcPts val="300"/>
              </a:spcBef>
              <a:spcAft>
                <a:spcPts val="0"/>
              </a:spcAft>
              <a:buNone/>
              <a:defRPr sz="2000">
                <a:solidFill>
                  <a:schemeClr val="tx2"/>
                </a:solidFill>
                <a:latin typeface="Arial" pitchFamily="34" charset="0"/>
                <a:cs typeface="Arial" pitchFamily="34" charset="0"/>
              </a:defRPr>
            </a:lvl1pPr>
            <a:lvl2pPr marL="0" indent="0" algn="l">
              <a:spcBef>
                <a:spcPts val="300"/>
              </a:spcBef>
              <a:spcAft>
                <a:spcPts val="0"/>
              </a:spcAft>
              <a:buNone/>
              <a:defRPr sz="2000">
                <a:solidFill>
                  <a:schemeClr val="tx2"/>
                </a:solidFill>
              </a:defRPr>
            </a:lvl2pPr>
            <a:lvl3pPr marL="0" indent="0" algn="l">
              <a:spcBef>
                <a:spcPts val="300"/>
              </a:spcBef>
              <a:spcAft>
                <a:spcPts val="0"/>
              </a:spcAft>
              <a:buNone/>
              <a:defRPr sz="2000">
                <a:solidFill>
                  <a:schemeClr val="tx2"/>
                </a:solidFill>
              </a:defRPr>
            </a:lvl3pPr>
            <a:lvl4pPr marL="0" indent="0" algn="l">
              <a:spcBef>
                <a:spcPts val="300"/>
              </a:spcBef>
              <a:spcAft>
                <a:spcPts val="0"/>
              </a:spcAft>
              <a:buNone/>
              <a:defRPr sz="2000">
                <a:solidFill>
                  <a:schemeClr val="tx2"/>
                </a:solidFill>
              </a:defRPr>
            </a:lvl4pPr>
            <a:lvl5pPr marL="0" indent="0" algn="l">
              <a:spcBef>
                <a:spcPts val="300"/>
              </a:spcBef>
              <a:spcAft>
                <a:spcPts val="0"/>
              </a:spcAft>
              <a:buNone/>
              <a:defRPr sz="2000" b="0">
                <a:solidFill>
                  <a:schemeClr val="tx2"/>
                </a:solidFill>
              </a:defRPr>
            </a:lvl5pPr>
            <a:lvl6pPr marL="0" indent="0" algn="l">
              <a:spcBef>
                <a:spcPts val="300"/>
              </a:spcBef>
              <a:spcAft>
                <a:spcPts val="0"/>
              </a:spcAft>
              <a:buNone/>
              <a:defRPr sz="2000">
                <a:solidFill>
                  <a:schemeClr val="tx2"/>
                </a:solidFill>
              </a:defRPr>
            </a:lvl6pPr>
            <a:lvl7pPr marL="0" indent="0" algn="l">
              <a:spcBef>
                <a:spcPts val="300"/>
              </a:spcBef>
              <a:spcAft>
                <a:spcPts val="0"/>
              </a:spcAft>
              <a:buNone/>
              <a:defRPr sz="2000">
                <a:solidFill>
                  <a:schemeClr val="tx2"/>
                </a:solidFill>
              </a:defRPr>
            </a:lvl7pPr>
            <a:lvl8pPr marL="0" indent="0" algn="l">
              <a:spcBef>
                <a:spcPts val="300"/>
              </a:spcBef>
              <a:spcAft>
                <a:spcPts val="0"/>
              </a:spcAft>
              <a:buNone/>
              <a:defRPr sz="2000">
                <a:solidFill>
                  <a:schemeClr val="tx2"/>
                </a:solidFill>
              </a:defRPr>
            </a:lvl8pPr>
            <a:lvl9pPr marL="0" indent="0" algn="l">
              <a:spcBef>
                <a:spcPts val="300"/>
              </a:spcBef>
              <a:spcAft>
                <a:spcPts val="0"/>
              </a:spcAft>
              <a:buNone/>
              <a:defRPr sz="2000">
                <a:solidFill>
                  <a:schemeClr val="tx2"/>
                </a:solidFill>
              </a:defRPr>
            </a:lvl9pPr>
          </a:lstStyle>
          <a:p>
            <a:r>
              <a:rPr lang="en-US" dirty="0"/>
              <a:t>Click to add text</a:t>
            </a:r>
          </a:p>
        </p:txBody>
      </p:sp>
      <p:sp>
        <p:nvSpPr>
          <p:cNvPr id="11" name="Text Placeholder 10"/>
          <p:cNvSpPr>
            <a:spLocks noGrp="1"/>
          </p:cNvSpPr>
          <p:nvPr>
            <p:ph type="body" sz="quarter" idx="10" hasCustomPrompt="1"/>
          </p:nvPr>
        </p:nvSpPr>
        <p:spPr bwMode="gray">
          <a:xfrm>
            <a:off x="323528" y="6237312"/>
            <a:ext cx="8496944" cy="216024"/>
          </a:xfrm>
        </p:spPr>
        <p:txBody>
          <a:bodyPr tIns="0" anchor="b" anchorCtr="0"/>
          <a:lstStyle>
            <a:lvl1pPr marL="0" indent="0">
              <a:spcBef>
                <a:spcPts val="0"/>
              </a:spcBef>
              <a:spcAft>
                <a:spcPts val="0"/>
              </a:spcAft>
              <a:buFontTx/>
              <a:buNone/>
              <a:defRPr sz="1200">
                <a:solidFill>
                  <a:schemeClr val="bg2"/>
                </a:solidFill>
                <a:latin typeface="Arial" pitchFamily="34" charset="0"/>
                <a:cs typeface="Arial" pitchFamily="34" charset="0"/>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a:t>Click to add text</a:t>
            </a:r>
          </a:p>
        </p:txBody>
      </p:sp>
      <p:sp>
        <p:nvSpPr>
          <p:cNvPr id="4" name="Rechteck 3"/>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spTree>
    <p:extLst>
      <p:ext uri="{BB962C8B-B14F-4D97-AF65-F5344CB8AC3E}">
        <p14:creationId xmlns:p14="http://schemas.microsoft.com/office/powerpoint/2010/main" val="32850249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01088589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e Black">
    <p:spTree>
      <p:nvGrpSpPr>
        <p:cNvPr id="1" name=""/>
        <p:cNvGrpSpPr/>
        <p:nvPr/>
      </p:nvGrpSpPr>
      <p:grpSpPr>
        <a:xfrm>
          <a:off x="0" y="0"/>
          <a:ext cx="0" cy="0"/>
          <a:chOff x="0" y="0"/>
          <a:chExt cx="0" cy="0"/>
        </a:xfrm>
      </p:grpSpPr>
      <p:sp>
        <p:nvSpPr>
          <p:cNvPr id="64" name="Rechteck 63"/>
          <p:cNvSpPr/>
          <p:nvPr userDrawn="1"/>
        </p:nvSpPr>
        <p:spPr bwMode="gray">
          <a:xfrm>
            <a:off x="0" y="0"/>
            <a:ext cx="9144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grpSp>
        <p:nvGrpSpPr>
          <p:cNvPr id="4" name="Gruppieren 3"/>
          <p:cNvGrpSpPr/>
          <p:nvPr userDrawn="1"/>
        </p:nvGrpSpPr>
        <p:grpSpPr bwMode="gray">
          <a:xfrm>
            <a:off x="-324680" y="-315520"/>
            <a:ext cx="9793360" cy="7489040"/>
            <a:chOff x="-324680" y="-315520"/>
            <a:chExt cx="9793360" cy="7489040"/>
          </a:xfrm>
        </p:grpSpPr>
        <p:grpSp>
          <p:nvGrpSpPr>
            <p:cNvPr id="6" name="Gruppieren 5"/>
            <p:cNvGrpSpPr/>
            <p:nvPr/>
          </p:nvGrpSpPr>
          <p:grpSpPr bwMode="gray">
            <a:xfrm>
              <a:off x="-324680" y="908650"/>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9252650" y="908650"/>
              <a:ext cx="216030" cy="5688790"/>
              <a:chOff x="-540710" y="908650"/>
              <a:chExt cx="432060" cy="5688790"/>
            </a:xfrm>
          </p:grpSpPr>
          <p:cxnSp>
            <p:nvCxnSpPr>
              <p:cNvPr id="22" name="Gerade Verbindung 21"/>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hasCustomPrompt="1"/>
          </p:nvPr>
        </p:nvSpPr>
        <p:spPr bwMode="gray">
          <a:xfrm>
            <a:off x="323850" y="1123950"/>
            <a:ext cx="8496622" cy="2665413"/>
          </a:xfrm>
        </p:spPr>
        <p:txBody>
          <a:bodyPr/>
          <a:lstStyle>
            <a:lvl1pPr>
              <a:defRPr sz="3800" cap="all" baseline="0">
                <a:solidFill>
                  <a:schemeClr val="bg1"/>
                </a:solidFill>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1575055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acts with Pictures">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bwMode="gray">
          <a:xfrm>
            <a:off x="324000" y="3284538"/>
            <a:ext cx="1296144" cy="2016722"/>
          </a:xfrm>
        </p:spPr>
        <p:txBody>
          <a:bodyPr/>
          <a:lstStyle>
            <a:lvl1pPr marL="0" indent="0">
              <a:buNone/>
              <a:defRPr/>
            </a:lvl1pPr>
          </a:lstStyle>
          <a:p>
            <a:r>
              <a:rPr lang="de-DE" dirty="0"/>
              <a:t>Picture</a:t>
            </a:r>
            <a:endParaRPr lang="en-US" dirty="0"/>
          </a:p>
        </p:txBody>
      </p:sp>
      <p:sp>
        <p:nvSpPr>
          <p:cNvPr id="13" name="Picture Placeholder 4"/>
          <p:cNvSpPr>
            <a:spLocks noGrp="1"/>
          </p:cNvSpPr>
          <p:nvPr>
            <p:ph type="pic" sz="quarter" idx="16" hasCustomPrompt="1"/>
          </p:nvPr>
        </p:nvSpPr>
        <p:spPr bwMode="gray">
          <a:xfrm>
            <a:off x="4644009" y="3284538"/>
            <a:ext cx="1296144" cy="2016722"/>
          </a:xfrm>
        </p:spPr>
        <p:txBody>
          <a:bodyPr/>
          <a:lstStyle>
            <a:lvl1pPr marL="0" indent="0">
              <a:buNone/>
              <a:defRPr/>
            </a:lvl1pPr>
          </a:lstStyle>
          <a:p>
            <a:r>
              <a:rPr lang="de-DE" dirty="0"/>
              <a:t>Picture</a:t>
            </a:r>
            <a:endParaRPr lang="en-US" dirty="0"/>
          </a:p>
        </p:txBody>
      </p:sp>
      <p:sp>
        <p:nvSpPr>
          <p:cNvPr id="14" name="Text Placeholder 3"/>
          <p:cNvSpPr>
            <a:spLocks noGrp="1"/>
          </p:cNvSpPr>
          <p:nvPr>
            <p:ph type="body" sz="quarter" idx="18" hasCustomPrompt="1"/>
          </p:nvPr>
        </p:nvSpPr>
        <p:spPr bwMode="gray">
          <a:xfrm>
            <a:off x="1763689" y="465318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15" name="Text Placeholder 3"/>
          <p:cNvSpPr>
            <a:spLocks noGrp="1"/>
          </p:cNvSpPr>
          <p:nvPr>
            <p:ph type="body" sz="quarter" idx="19" hasCustomPrompt="1"/>
          </p:nvPr>
        </p:nvSpPr>
        <p:spPr bwMode="gray">
          <a:xfrm>
            <a:off x="1763688" y="422114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16" name="Text Placeholder 3"/>
          <p:cNvSpPr>
            <a:spLocks noGrp="1"/>
          </p:cNvSpPr>
          <p:nvPr>
            <p:ph type="body" sz="quarter" idx="20" hasCustomPrompt="1"/>
          </p:nvPr>
        </p:nvSpPr>
        <p:spPr bwMode="gray">
          <a:xfrm>
            <a:off x="1763688" y="3284539"/>
            <a:ext cx="2736304" cy="936602"/>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22" name="Text Placeholder 3"/>
          <p:cNvSpPr>
            <a:spLocks noGrp="1"/>
          </p:cNvSpPr>
          <p:nvPr>
            <p:ph type="body" sz="quarter" idx="26" hasCustomPrompt="1"/>
          </p:nvPr>
        </p:nvSpPr>
        <p:spPr bwMode="gray">
          <a:xfrm>
            <a:off x="1763688" y="486921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23" name="Text Placeholder 3"/>
          <p:cNvSpPr>
            <a:spLocks noGrp="1"/>
          </p:cNvSpPr>
          <p:nvPr>
            <p:ph type="body" sz="quarter" idx="27" hasCustomPrompt="1"/>
          </p:nvPr>
        </p:nvSpPr>
        <p:spPr bwMode="gray">
          <a:xfrm>
            <a:off x="1763767" y="508523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24" name="Text Placeholder 3"/>
          <p:cNvSpPr>
            <a:spLocks noGrp="1"/>
          </p:cNvSpPr>
          <p:nvPr>
            <p:ph type="body" sz="quarter" idx="28" hasCustomPrompt="1"/>
          </p:nvPr>
        </p:nvSpPr>
        <p:spPr bwMode="gray">
          <a:xfrm>
            <a:off x="6084168" y="4653189"/>
            <a:ext cx="2736304" cy="216023"/>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25" name="Text Placeholder 3"/>
          <p:cNvSpPr>
            <a:spLocks noGrp="1"/>
          </p:cNvSpPr>
          <p:nvPr>
            <p:ph type="body" sz="quarter" idx="29" hasCustomPrompt="1"/>
          </p:nvPr>
        </p:nvSpPr>
        <p:spPr bwMode="gray">
          <a:xfrm>
            <a:off x="6084168" y="422114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26" name="Text Placeholder 3"/>
          <p:cNvSpPr>
            <a:spLocks noGrp="1"/>
          </p:cNvSpPr>
          <p:nvPr>
            <p:ph type="body" sz="quarter" idx="30" hasCustomPrompt="1"/>
          </p:nvPr>
        </p:nvSpPr>
        <p:spPr bwMode="gray">
          <a:xfrm>
            <a:off x="6084168" y="3284538"/>
            <a:ext cx="2736304" cy="936603"/>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27" name="Text Placeholder 3"/>
          <p:cNvSpPr>
            <a:spLocks noGrp="1"/>
          </p:cNvSpPr>
          <p:nvPr>
            <p:ph type="body" sz="quarter" idx="31" hasCustomPrompt="1"/>
          </p:nvPr>
        </p:nvSpPr>
        <p:spPr bwMode="gray">
          <a:xfrm>
            <a:off x="6084168" y="486921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28" name="Text Placeholder 3"/>
          <p:cNvSpPr>
            <a:spLocks noGrp="1"/>
          </p:cNvSpPr>
          <p:nvPr>
            <p:ph type="body" sz="quarter" idx="32" hasCustomPrompt="1"/>
          </p:nvPr>
        </p:nvSpPr>
        <p:spPr bwMode="gray">
          <a:xfrm>
            <a:off x="6084168" y="5085236"/>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4" name="Title 3"/>
          <p:cNvSpPr>
            <a:spLocks noGrp="1"/>
          </p:cNvSpPr>
          <p:nvPr>
            <p:ph type="title" hasCustomPrompt="1"/>
          </p:nvPr>
        </p:nvSpPr>
        <p:spPr bwMode="gray"/>
        <p:txBody>
          <a:bodyPr/>
          <a:lstStyle>
            <a:lvl1pPr>
              <a:defRPr/>
            </a:lvl1pPr>
          </a:lstStyle>
          <a:p>
            <a:r>
              <a:rPr lang="en-US" dirty="0"/>
              <a:t>Click to add text</a:t>
            </a:r>
            <a:endParaRPr lang="en-GB" dirty="0"/>
          </a:p>
        </p:txBody>
      </p:sp>
    </p:spTree>
    <p:extLst>
      <p:ext uri="{BB962C8B-B14F-4D97-AF65-F5344CB8AC3E}">
        <p14:creationId xmlns:p14="http://schemas.microsoft.com/office/powerpoint/2010/main" val="40223587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ntacts with Pictures">
    <p:spTree>
      <p:nvGrpSpPr>
        <p:cNvPr id="1" name=""/>
        <p:cNvGrpSpPr/>
        <p:nvPr/>
      </p:nvGrpSpPr>
      <p:grpSpPr>
        <a:xfrm>
          <a:off x="0" y="0"/>
          <a:ext cx="0" cy="0"/>
          <a:chOff x="0" y="0"/>
          <a:chExt cx="0" cy="0"/>
        </a:xfrm>
      </p:grpSpPr>
      <p:sp>
        <p:nvSpPr>
          <p:cNvPr id="44" name="Picture Placeholder 4"/>
          <p:cNvSpPr>
            <a:spLocks noGrp="1"/>
          </p:cNvSpPr>
          <p:nvPr>
            <p:ph type="pic" sz="quarter" idx="26" hasCustomPrompt="1"/>
          </p:nvPr>
        </p:nvSpPr>
        <p:spPr bwMode="gray">
          <a:xfrm>
            <a:off x="323850" y="2205038"/>
            <a:ext cx="1295400" cy="2016050"/>
          </a:xfrm>
        </p:spPr>
        <p:txBody>
          <a:bodyPr/>
          <a:lstStyle>
            <a:lvl1pPr marL="0" indent="0">
              <a:buNone/>
              <a:defRPr>
                <a:latin typeface="Arial" pitchFamily="34" charset="0"/>
              </a:defRPr>
            </a:lvl1pPr>
          </a:lstStyle>
          <a:p>
            <a:r>
              <a:rPr lang="de-DE" dirty="0"/>
              <a:t>Picture</a:t>
            </a:r>
            <a:endParaRPr lang="en-US" dirty="0"/>
          </a:p>
        </p:txBody>
      </p:sp>
      <p:sp>
        <p:nvSpPr>
          <p:cNvPr id="45" name="Picture Placeholder 4"/>
          <p:cNvSpPr>
            <a:spLocks noGrp="1"/>
          </p:cNvSpPr>
          <p:nvPr>
            <p:ph type="pic" sz="quarter" idx="27" hasCustomPrompt="1"/>
          </p:nvPr>
        </p:nvSpPr>
        <p:spPr bwMode="gray">
          <a:xfrm>
            <a:off x="4645025" y="2205038"/>
            <a:ext cx="1295400" cy="2016050"/>
          </a:xfrm>
        </p:spPr>
        <p:txBody>
          <a:bodyPr/>
          <a:lstStyle>
            <a:lvl1pPr marL="0" indent="0">
              <a:buNone/>
              <a:defRPr>
                <a:latin typeface="Arial" pitchFamily="34" charset="0"/>
              </a:defRPr>
            </a:lvl1pPr>
          </a:lstStyle>
          <a:p>
            <a:r>
              <a:rPr lang="de-DE" dirty="0"/>
              <a:t>Picture</a:t>
            </a:r>
            <a:endParaRPr lang="en-US" dirty="0"/>
          </a:p>
        </p:txBody>
      </p:sp>
      <p:sp>
        <p:nvSpPr>
          <p:cNvPr id="46" name="Text Placeholder 3"/>
          <p:cNvSpPr>
            <a:spLocks noGrp="1"/>
          </p:cNvSpPr>
          <p:nvPr>
            <p:ph type="body" sz="quarter" idx="28" hasCustomPrompt="1"/>
          </p:nvPr>
        </p:nvSpPr>
        <p:spPr bwMode="gray">
          <a:xfrm>
            <a:off x="1763609" y="3573016"/>
            <a:ext cx="2736953" cy="216023"/>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[phone number]</a:t>
            </a:r>
          </a:p>
        </p:txBody>
      </p:sp>
      <p:sp>
        <p:nvSpPr>
          <p:cNvPr id="47" name="Text Placeholder 3"/>
          <p:cNvSpPr>
            <a:spLocks noGrp="1"/>
          </p:cNvSpPr>
          <p:nvPr>
            <p:ph type="body" sz="quarter" idx="29" hasCustomPrompt="1"/>
          </p:nvPr>
        </p:nvSpPr>
        <p:spPr bwMode="gray">
          <a:xfrm>
            <a:off x="1763688" y="3140968"/>
            <a:ext cx="273687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48" name="Text Placeholder 3"/>
          <p:cNvSpPr>
            <a:spLocks noGrp="1"/>
          </p:cNvSpPr>
          <p:nvPr>
            <p:ph type="body" sz="quarter" idx="30" hasCustomPrompt="1"/>
          </p:nvPr>
        </p:nvSpPr>
        <p:spPr bwMode="gray">
          <a:xfrm>
            <a:off x="1763688" y="2205038"/>
            <a:ext cx="2736304"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49" name="Text Placeholder 3"/>
          <p:cNvSpPr>
            <a:spLocks noGrp="1"/>
          </p:cNvSpPr>
          <p:nvPr>
            <p:ph type="body" sz="quarter" idx="31" hasCustomPrompt="1"/>
          </p:nvPr>
        </p:nvSpPr>
        <p:spPr bwMode="gray">
          <a:xfrm>
            <a:off x="1763687" y="3789040"/>
            <a:ext cx="2736875"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50" name="Text Placeholder 3"/>
          <p:cNvSpPr>
            <a:spLocks noGrp="1"/>
          </p:cNvSpPr>
          <p:nvPr>
            <p:ph type="body" sz="quarter" idx="32" hasCustomPrompt="1"/>
          </p:nvPr>
        </p:nvSpPr>
        <p:spPr bwMode="gray">
          <a:xfrm>
            <a:off x="1763767" y="4005064"/>
            <a:ext cx="2736226"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51" name="Text Placeholder 3"/>
          <p:cNvSpPr>
            <a:spLocks noGrp="1"/>
          </p:cNvSpPr>
          <p:nvPr>
            <p:ph type="body" sz="quarter" idx="33" hasCustomPrompt="1"/>
          </p:nvPr>
        </p:nvSpPr>
        <p:spPr bwMode="gray">
          <a:xfrm>
            <a:off x="6084168" y="3573017"/>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52" name="Text Placeholder 3"/>
          <p:cNvSpPr>
            <a:spLocks noGrp="1"/>
          </p:cNvSpPr>
          <p:nvPr>
            <p:ph type="body" sz="quarter" idx="34" hasCustomPrompt="1"/>
          </p:nvPr>
        </p:nvSpPr>
        <p:spPr bwMode="gray">
          <a:xfrm>
            <a:off x="6084168" y="3140968"/>
            <a:ext cx="2736304" cy="21676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53" name="Text Placeholder 3"/>
          <p:cNvSpPr>
            <a:spLocks noGrp="1"/>
          </p:cNvSpPr>
          <p:nvPr>
            <p:ph type="body" sz="quarter" idx="35" hasCustomPrompt="1"/>
          </p:nvPr>
        </p:nvSpPr>
        <p:spPr bwMode="gray">
          <a:xfrm>
            <a:off x="6084168" y="2205038"/>
            <a:ext cx="2736304"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54" name="Text Placeholder 3"/>
          <p:cNvSpPr>
            <a:spLocks noGrp="1"/>
          </p:cNvSpPr>
          <p:nvPr>
            <p:ph type="body" sz="quarter" idx="36" hasCustomPrompt="1"/>
          </p:nvPr>
        </p:nvSpPr>
        <p:spPr bwMode="gray">
          <a:xfrm>
            <a:off x="6084168" y="3789040"/>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55" name="Text Placeholder 3"/>
          <p:cNvSpPr>
            <a:spLocks noGrp="1"/>
          </p:cNvSpPr>
          <p:nvPr>
            <p:ph type="body" sz="quarter" idx="37" hasCustomPrompt="1"/>
          </p:nvPr>
        </p:nvSpPr>
        <p:spPr bwMode="gray">
          <a:xfrm>
            <a:off x="6084168" y="4005064"/>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56" name="Picture Placeholder 4"/>
          <p:cNvSpPr>
            <a:spLocks noGrp="1"/>
          </p:cNvSpPr>
          <p:nvPr>
            <p:ph type="pic" sz="quarter" idx="38" hasCustomPrompt="1"/>
          </p:nvPr>
        </p:nvSpPr>
        <p:spPr bwMode="gray">
          <a:xfrm>
            <a:off x="323528" y="4365625"/>
            <a:ext cx="1295400" cy="2015703"/>
          </a:xfrm>
        </p:spPr>
        <p:txBody>
          <a:bodyPr/>
          <a:lstStyle>
            <a:lvl1pPr marL="0" indent="0">
              <a:buNone/>
              <a:defRPr>
                <a:latin typeface="Arial" pitchFamily="34" charset="0"/>
              </a:defRPr>
            </a:lvl1pPr>
          </a:lstStyle>
          <a:p>
            <a:r>
              <a:rPr lang="de-DE" dirty="0"/>
              <a:t>Picture</a:t>
            </a:r>
            <a:endParaRPr lang="en-US" dirty="0"/>
          </a:p>
        </p:txBody>
      </p:sp>
      <p:sp>
        <p:nvSpPr>
          <p:cNvPr id="57" name="Picture Placeholder 4"/>
          <p:cNvSpPr>
            <a:spLocks noGrp="1"/>
          </p:cNvSpPr>
          <p:nvPr>
            <p:ph type="pic" sz="quarter" idx="39" hasCustomPrompt="1"/>
          </p:nvPr>
        </p:nvSpPr>
        <p:spPr bwMode="gray">
          <a:xfrm>
            <a:off x="4644703" y="4365625"/>
            <a:ext cx="1295400" cy="2015703"/>
          </a:xfrm>
        </p:spPr>
        <p:txBody>
          <a:bodyPr/>
          <a:lstStyle>
            <a:lvl1pPr marL="0" indent="0">
              <a:buNone/>
              <a:defRPr>
                <a:latin typeface="Arial" pitchFamily="34" charset="0"/>
              </a:defRPr>
            </a:lvl1pPr>
          </a:lstStyle>
          <a:p>
            <a:r>
              <a:rPr lang="de-DE" dirty="0"/>
              <a:t>Picture</a:t>
            </a:r>
            <a:endParaRPr lang="en-US" dirty="0"/>
          </a:p>
        </p:txBody>
      </p:sp>
      <p:sp>
        <p:nvSpPr>
          <p:cNvPr id="58" name="Text Placeholder 3"/>
          <p:cNvSpPr>
            <a:spLocks noGrp="1"/>
          </p:cNvSpPr>
          <p:nvPr>
            <p:ph type="body" sz="quarter" idx="40" hasCustomPrompt="1"/>
          </p:nvPr>
        </p:nvSpPr>
        <p:spPr bwMode="gray">
          <a:xfrm>
            <a:off x="1763688" y="5733733"/>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59" name="Text Placeholder 3"/>
          <p:cNvSpPr>
            <a:spLocks noGrp="1"/>
          </p:cNvSpPr>
          <p:nvPr>
            <p:ph type="body" sz="quarter" idx="41" hasCustomPrompt="1"/>
          </p:nvPr>
        </p:nvSpPr>
        <p:spPr bwMode="gray">
          <a:xfrm>
            <a:off x="1763688" y="5301209"/>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60" name="Text Placeholder 3"/>
          <p:cNvSpPr>
            <a:spLocks noGrp="1"/>
          </p:cNvSpPr>
          <p:nvPr>
            <p:ph type="body" sz="quarter" idx="42" hasCustomPrompt="1"/>
          </p:nvPr>
        </p:nvSpPr>
        <p:spPr bwMode="gray">
          <a:xfrm>
            <a:off x="1763688" y="4365625"/>
            <a:ext cx="2736304"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61" name="Text Placeholder 3"/>
          <p:cNvSpPr>
            <a:spLocks noGrp="1"/>
          </p:cNvSpPr>
          <p:nvPr>
            <p:ph type="body" sz="quarter" idx="43" hasCustomPrompt="1"/>
          </p:nvPr>
        </p:nvSpPr>
        <p:spPr bwMode="gray">
          <a:xfrm>
            <a:off x="1763688" y="5949236"/>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62" name="Text Placeholder 3"/>
          <p:cNvSpPr>
            <a:spLocks noGrp="1"/>
          </p:cNvSpPr>
          <p:nvPr>
            <p:ph type="body" sz="quarter" idx="44" hasCustomPrompt="1"/>
          </p:nvPr>
        </p:nvSpPr>
        <p:spPr bwMode="gray">
          <a:xfrm>
            <a:off x="1763688" y="6164739"/>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63" name="Text Placeholder 3"/>
          <p:cNvSpPr>
            <a:spLocks noGrp="1"/>
          </p:cNvSpPr>
          <p:nvPr>
            <p:ph type="body" sz="quarter" idx="45" hasCustomPrompt="1"/>
          </p:nvPr>
        </p:nvSpPr>
        <p:spPr bwMode="gray">
          <a:xfrm>
            <a:off x="6084168" y="5733743"/>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64" name="Text Placeholder 3"/>
          <p:cNvSpPr>
            <a:spLocks noGrp="1"/>
          </p:cNvSpPr>
          <p:nvPr>
            <p:ph type="body" sz="quarter" idx="46" hasCustomPrompt="1"/>
          </p:nvPr>
        </p:nvSpPr>
        <p:spPr bwMode="gray">
          <a:xfrm>
            <a:off x="6084168" y="5301209"/>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65" name="Text Placeholder 3"/>
          <p:cNvSpPr>
            <a:spLocks noGrp="1"/>
          </p:cNvSpPr>
          <p:nvPr>
            <p:ph type="body" sz="quarter" idx="47" hasCustomPrompt="1"/>
          </p:nvPr>
        </p:nvSpPr>
        <p:spPr bwMode="gray">
          <a:xfrm>
            <a:off x="6084168" y="4365625"/>
            <a:ext cx="2736304"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66" name="Text Placeholder 3"/>
          <p:cNvSpPr>
            <a:spLocks noGrp="1"/>
          </p:cNvSpPr>
          <p:nvPr>
            <p:ph type="body" sz="quarter" idx="48" hasCustomPrompt="1"/>
          </p:nvPr>
        </p:nvSpPr>
        <p:spPr bwMode="gray">
          <a:xfrm>
            <a:off x="6084168" y="5949246"/>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67" name="Text Placeholder 3"/>
          <p:cNvSpPr>
            <a:spLocks noGrp="1"/>
          </p:cNvSpPr>
          <p:nvPr>
            <p:ph type="body" sz="quarter" idx="49" hasCustomPrompt="1"/>
          </p:nvPr>
        </p:nvSpPr>
        <p:spPr bwMode="gray">
          <a:xfrm>
            <a:off x="6084168" y="6164749"/>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3" name="Title 2"/>
          <p:cNvSpPr>
            <a:spLocks noGrp="1"/>
          </p:cNvSpPr>
          <p:nvPr>
            <p:ph type="title" hasCustomPrompt="1"/>
          </p:nvPr>
        </p:nvSpPr>
        <p:spPr bwMode="gray"/>
        <p:txBody>
          <a:bodyPr/>
          <a:lstStyle>
            <a:lvl1pPr>
              <a:defRPr>
                <a:latin typeface="Arial" pitchFamily="34" charset="0"/>
              </a:defRPr>
            </a:lvl1pPr>
          </a:lstStyle>
          <a:p>
            <a:r>
              <a:rPr kumimoji="0" lang="en-US" sz="2000" b="0" i="0" u="none" strike="noStrike" kern="1200" cap="none" spc="0" normalizeH="0" baseline="0" noProof="0" dirty="0">
                <a:ln>
                  <a:noFill/>
                </a:ln>
                <a:solidFill>
                  <a:srgbClr val="000000"/>
                </a:solidFill>
                <a:effectLst/>
                <a:uLnTx/>
                <a:uFillTx/>
                <a:latin typeface="Arial" pitchFamily="34" charset="0"/>
                <a:ea typeface="+mj-ea"/>
                <a:cs typeface="+mj-cs"/>
              </a:rPr>
              <a:t>Click to add text</a:t>
            </a:r>
            <a:endParaRPr lang="en-GB" dirty="0"/>
          </a:p>
        </p:txBody>
      </p:sp>
    </p:spTree>
    <p:extLst>
      <p:ext uri="{BB962C8B-B14F-4D97-AF65-F5344CB8AC3E}">
        <p14:creationId xmlns:p14="http://schemas.microsoft.com/office/powerpoint/2010/main" val="2887614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528" y="2205038"/>
            <a:ext cx="8496943" cy="1584002"/>
          </a:xfrm>
        </p:spPr>
        <p:txBody>
          <a:bodyPr anchor="b"/>
          <a:lstStyle>
            <a:lvl1pPr>
              <a:defRPr sz="3800" cap="all" baseline="0">
                <a:solidFill>
                  <a:schemeClr val="tx2"/>
                </a:solidFill>
                <a:latin typeface="Arial" pitchFamily="34" charset="0"/>
              </a:defRPr>
            </a:lvl1pPr>
          </a:lstStyle>
          <a:p>
            <a:r>
              <a:rPr lang="en-US" dirty="0"/>
              <a:t>Click to add text</a:t>
            </a:r>
          </a:p>
        </p:txBody>
      </p:sp>
      <p:sp>
        <p:nvSpPr>
          <p:cNvPr id="3" name="Subtitle 2"/>
          <p:cNvSpPr>
            <a:spLocks noGrp="1"/>
          </p:cNvSpPr>
          <p:nvPr>
            <p:ph type="subTitle" idx="1" hasCustomPrompt="1"/>
          </p:nvPr>
        </p:nvSpPr>
        <p:spPr bwMode="gray">
          <a:xfrm>
            <a:off x="323529" y="3861048"/>
            <a:ext cx="8496944" cy="1439615"/>
          </a:xfrm>
        </p:spPr>
        <p:txBody>
          <a:bodyPr/>
          <a:lstStyle>
            <a:lvl1pPr marL="0" indent="0" algn="l">
              <a:spcBef>
                <a:spcPts val="300"/>
              </a:spcBef>
              <a:spcAft>
                <a:spcPts val="0"/>
              </a:spcAft>
              <a:buNone/>
              <a:defRPr sz="2000">
                <a:solidFill>
                  <a:schemeClr val="tx2"/>
                </a:solidFill>
                <a:latin typeface="Arial" pitchFamily="34" charset="0"/>
                <a:cs typeface="Arial" pitchFamily="34" charset="0"/>
              </a:defRPr>
            </a:lvl1pPr>
            <a:lvl2pPr marL="0" indent="0" algn="l">
              <a:spcBef>
                <a:spcPts val="300"/>
              </a:spcBef>
              <a:spcAft>
                <a:spcPts val="0"/>
              </a:spcAft>
              <a:buNone/>
              <a:defRPr sz="2000">
                <a:solidFill>
                  <a:schemeClr val="tx2"/>
                </a:solidFill>
              </a:defRPr>
            </a:lvl2pPr>
            <a:lvl3pPr marL="0" indent="0" algn="l">
              <a:spcBef>
                <a:spcPts val="300"/>
              </a:spcBef>
              <a:spcAft>
                <a:spcPts val="0"/>
              </a:spcAft>
              <a:buNone/>
              <a:defRPr sz="2000">
                <a:solidFill>
                  <a:schemeClr val="tx2"/>
                </a:solidFill>
              </a:defRPr>
            </a:lvl3pPr>
            <a:lvl4pPr marL="0" indent="0" algn="l">
              <a:spcBef>
                <a:spcPts val="300"/>
              </a:spcBef>
              <a:spcAft>
                <a:spcPts val="0"/>
              </a:spcAft>
              <a:buNone/>
              <a:defRPr sz="2000">
                <a:solidFill>
                  <a:schemeClr val="tx2"/>
                </a:solidFill>
              </a:defRPr>
            </a:lvl4pPr>
            <a:lvl5pPr marL="0" indent="0" algn="l">
              <a:spcBef>
                <a:spcPts val="300"/>
              </a:spcBef>
              <a:spcAft>
                <a:spcPts val="0"/>
              </a:spcAft>
              <a:buNone/>
              <a:defRPr sz="2000" b="0">
                <a:solidFill>
                  <a:schemeClr val="tx2"/>
                </a:solidFill>
              </a:defRPr>
            </a:lvl5pPr>
            <a:lvl6pPr marL="0" indent="0" algn="l">
              <a:spcBef>
                <a:spcPts val="300"/>
              </a:spcBef>
              <a:spcAft>
                <a:spcPts val="0"/>
              </a:spcAft>
              <a:buNone/>
              <a:defRPr sz="2000">
                <a:solidFill>
                  <a:schemeClr val="tx2"/>
                </a:solidFill>
              </a:defRPr>
            </a:lvl6pPr>
            <a:lvl7pPr marL="0" indent="0" algn="l">
              <a:spcBef>
                <a:spcPts val="300"/>
              </a:spcBef>
              <a:spcAft>
                <a:spcPts val="0"/>
              </a:spcAft>
              <a:buNone/>
              <a:defRPr sz="2000">
                <a:solidFill>
                  <a:schemeClr val="tx2"/>
                </a:solidFill>
              </a:defRPr>
            </a:lvl7pPr>
            <a:lvl8pPr marL="0" indent="0" algn="l">
              <a:spcBef>
                <a:spcPts val="300"/>
              </a:spcBef>
              <a:spcAft>
                <a:spcPts val="0"/>
              </a:spcAft>
              <a:buNone/>
              <a:defRPr sz="2000">
                <a:solidFill>
                  <a:schemeClr val="tx2"/>
                </a:solidFill>
              </a:defRPr>
            </a:lvl8pPr>
            <a:lvl9pPr marL="0" indent="0" algn="l">
              <a:spcBef>
                <a:spcPts val="300"/>
              </a:spcBef>
              <a:spcAft>
                <a:spcPts val="0"/>
              </a:spcAft>
              <a:buNone/>
              <a:defRPr sz="2000">
                <a:solidFill>
                  <a:schemeClr val="tx2"/>
                </a:solidFill>
              </a:defRPr>
            </a:lvl9pPr>
          </a:lstStyle>
          <a:p>
            <a:r>
              <a:rPr lang="en-US" dirty="0"/>
              <a:t>Click to add text</a:t>
            </a:r>
          </a:p>
        </p:txBody>
      </p:sp>
      <p:sp>
        <p:nvSpPr>
          <p:cNvPr id="11" name="Text Placeholder 10"/>
          <p:cNvSpPr>
            <a:spLocks noGrp="1"/>
          </p:cNvSpPr>
          <p:nvPr>
            <p:ph type="body" sz="quarter" idx="10" hasCustomPrompt="1"/>
          </p:nvPr>
        </p:nvSpPr>
        <p:spPr bwMode="gray">
          <a:xfrm>
            <a:off x="323528" y="6237312"/>
            <a:ext cx="8496944" cy="216024"/>
          </a:xfrm>
        </p:spPr>
        <p:txBody>
          <a:bodyPr tIns="0" anchor="b" anchorCtr="0"/>
          <a:lstStyle>
            <a:lvl1pPr marL="0" indent="0">
              <a:spcBef>
                <a:spcPts val="0"/>
              </a:spcBef>
              <a:spcAft>
                <a:spcPts val="0"/>
              </a:spcAft>
              <a:buFontTx/>
              <a:buNone/>
              <a:defRPr sz="1200">
                <a:solidFill>
                  <a:schemeClr val="bg2"/>
                </a:solidFill>
                <a:latin typeface="Arial" pitchFamily="34" charset="0"/>
                <a:cs typeface="Arial" pitchFamily="34" charset="0"/>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a:t>Click to add text</a:t>
            </a:r>
          </a:p>
        </p:txBody>
      </p:sp>
      <p:sp>
        <p:nvSpPr>
          <p:cNvPr id="4" name="Rechteck 3"/>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spTree>
    <p:extLst>
      <p:ext uri="{BB962C8B-B14F-4D97-AF65-F5344CB8AC3E}">
        <p14:creationId xmlns:p14="http://schemas.microsoft.com/office/powerpoint/2010/main" val="1007018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82517236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528" y="2205038"/>
            <a:ext cx="8496943" cy="1584002"/>
          </a:xfrm>
        </p:spPr>
        <p:txBody>
          <a:bodyPr anchor="b"/>
          <a:lstStyle>
            <a:lvl1pPr>
              <a:defRPr sz="3800" cap="all" baseline="0">
                <a:solidFill>
                  <a:schemeClr val="accent2"/>
                </a:solidFill>
                <a:latin typeface="Arial" pitchFamily="34" charset="0"/>
              </a:defRPr>
            </a:lvl1pPr>
          </a:lstStyle>
          <a:p>
            <a:r>
              <a:rPr lang="en-US" dirty="0"/>
              <a:t>Click to add text</a:t>
            </a:r>
          </a:p>
        </p:txBody>
      </p:sp>
      <p:sp>
        <p:nvSpPr>
          <p:cNvPr id="3" name="Subtitle 2"/>
          <p:cNvSpPr>
            <a:spLocks noGrp="1"/>
          </p:cNvSpPr>
          <p:nvPr>
            <p:ph type="subTitle" idx="1" hasCustomPrompt="1"/>
          </p:nvPr>
        </p:nvSpPr>
        <p:spPr bwMode="gray">
          <a:xfrm>
            <a:off x="323529" y="3861048"/>
            <a:ext cx="8496944" cy="1439615"/>
          </a:xfrm>
        </p:spPr>
        <p:txBody>
          <a:bodyPr/>
          <a:lstStyle>
            <a:lvl1pPr marL="0" indent="0" algn="l">
              <a:spcBef>
                <a:spcPts val="300"/>
              </a:spcBef>
              <a:spcAft>
                <a:spcPts val="0"/>
              </a:spcAft>
              <a:buNone/>
              <a:defRPr sz="2000">
                <a:solidFill>
                  <a:schemeClr val="accent2"/>
                </a:solidFill>
                <a:latin typeface="Arial" pitchFamily="34" charset="0"/>
              </a:defRPr>
            </a:lvl1pPr>
            <a:lvl2pPr marL="0" indent="0" algn="l">
              <a:spcBef>
                <a:spcPts val="300"/>
              </a:spcBef>
              <a:spcAft>
                <a:spcPts val="0"/>
              </a:spcAft>
              <a:buNone/>
              <a:defRPr sz="2000">
                <a:solidFill>
                  <a:schemeClr val="tx2"/>
                </a:solidFill>
              </a:defRPr>
            </a:lvl2pPr>
            <a:lvl3pPr marL="0" indent="0" algn="l">
              <a:spcBef>
                <a:spcPts val="300"/>
              </a:spcBef>
              <a:spcAft>
                <a:spcPts val="0"/>
              </a:spcAft>
              <a:buNone/>
              <a:defRPr sz="2000">
                <a:solidFill>
                  <a:schemeClr val="tx2"/>
                </a:solidFill>
              </a:defRPr>
            </a:lvl3pPr>
            <a:lvl4pPr marL="0" indent="0" algn="l">
              <a:spcBef>
                <a:spcPts val="300"/>
              </a:spcBef>
              <a:spcAft>
                <a:spcPts val="0"/>
              </a:spcAft>
              <a:buNone/>
              <a:defRPr sz="2000">
                <a:solidFill>
                  <a:schemeClr val="tx2"/>
                </a:solidFill>
              </a:defRPr>
            </a:lvl4pPr>
            <a:lvl5pPr marL="0" indent="0" algn="l">
              <a:spcBef>
                <a:spcPts val="300"/>
              </a:spcBef>
              <a:spcAft>
                <a:spcPts val="0"/>
              </a:spcAft>
              <a:buNone/>
              <a:defRPr sz="2000" b="0">
                <a:solidFill>
                  <a:schemeClr val="tx2"/>
                </a:solidFill>
              </a:defRPr>
            </a:lvl5pPr>
            <a:lvl6pPr marL="0" indent="0" algn="l">
              <a:spcBef>
                <a:spcPts val="300"/>
              </a:spcBef>
              <a:spcAft>
                <a:spcPts val="0"/>
              </a:spcAft>
              <a:buNone/>
              <a:defRPr sz="2000">
                <a:solidFill>
                  <a:schemeClr val="tx2"/>
                </a:solidFill>
              </a:defRPr>
            </a:lvl6pPr>
            <a:lvl7pPr marL="0" indent="0" algn="l">
              <a:spcBef>
                <a:spcPts val="300"/>
              </a:spcBef>
              <a:spcAft>
                <a:spcPts val="0"/>
              </a:spcAft>
              <a:buNone/>
              <a:defRPr sz="2000">
                <a:solidFill>
                  <a:schemeClr val="tx2"/>
                </a:solidFill>
              </a:defRPr>
            </a:lvl7pPr>
            <a:lvl8pPr marL="0" indent="0" algn="l">
              <a:spcBef>
                <a:spcPts val="300"/>
              </a:spcBef>
              <a:spcAft>
                <a:spcPts val="0"/>
              </a:spcAft>
              <a:buNone/>
              <a:defRPr sz="2000">
                <a:solidFill>
                  <a:schemeClr val="tx2"/>
                </a:solidFill>
              </a:defRPr>
            </a:lvl8pPr>
            <a:lvl9pPr marL="0" indent="0" algn="l">
              <a:spcBef>
                <a:spcPts val="300"/>
              </a:spcBef>
              <a:spcAft>
                <a:spcPts val="0"/>
              </a:spcAft>
              <a:buNone/>
              <a:defRPr sz="2000">
                <a:solidFill>
                  <a:schemeClr val="tx2"/>
                </a:solidFill>
              </a:defRPr>
            </a:lvl9pPr>
          </a:lstStyle>
          <a:p>
            <a:r>
              <a:rPr lang="en-US" dirty="0"/>
              <a:t>Click to add text</a:t>
            </a:r>
          </a:p>
        </p:txBody>
      </p:sp>
      <p:sp>
        <p:nvSpPr>
          <p:cNvPr id="11" name="Text Placeholder 10"/>
          <p:cNvSpPr>
            <a:spLocks noGrp="1"/>
          </p:cNvSpPr>
          <p:nvPr>
            <p:ph type="body" sz="quarter" idx="10" hasCustomPrompt="1"/>
          </p:nvPr>
        </p:nvSpPr>
        <p:spPr bwMode="gray">
          <a:xfrm>
            <a:off x="323528" y="6237312"/>
            <a:ext cx="8496944" cy="216024"/>
          </a:xfrm>
        </p:spPr>
        <p:txBody>
          <a:bodyPr tIns="0" anchor="b" anchorCtr="0"/>
          <a:lstStyle>
            <a:lvl1pPr marL="0" indent="0">
              <a:spcBef>
                <a:spcPts val="0"/>
              </a:spcBef>
              <a:spcAft>
                <a:spcPts val="0"/>
              </a:spcAft>
              <a:buFontTx/>
              <a:buNone/>
              <a:defRPr sz="1200">
                <a:solidFill>
                  <a:schemeClr val="bg2"/>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a:t>Click to add text</a:t>
            </a:r>
          </a:p>
        </p:txBody>
      </p:sp>
      <p:sp>
        <p:nvSpPr>
          <p:cNvPr id="4" name="Rechteck 3"/>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spTree>
    <p:extLst>
      <p:ext uri="{BB962C8B-B14F-4D97-AF65-F5344CB8AC3E}">
        <p14:creationId xmlns:p14="http://schemas.microsoft.com/office/powerpoint/2010/main" val="425021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8" name="Picture Placeholder 67"/>
          <p:cNvSpPr>
            <a:spLocks noGrp="1"/>
          </p:cNvSpPr>
          <p:nvPr>
            <p:ph type="pic" sz="quarter" idx="12"/>
          </p:nvPr>
        </p:nvSpPr>
        <p:spPr bwMode="gray">
          <a:xfrm>
            <a:off x="323528" y="1123950"/>
            <a:ext cx="8496944" cy="5473402"/>
          </a:xfrm>
          <a:noFill/>
        </p:spPr>
        <p:txBody>
          <a:bodyPr/>
          <a:lstStyle>
            <a:lvl1pPr marL="0" indent="0">
              <a:buNone/>
              <a:defRPr>
                <a:latin typeface="Arial" pitchFamily="34" charset="0"/>
              </a:defRPr>
            </a:lvl1pPr>
          </a:lstStyle>
          <a:p>
            <a:r>
              <a:rPr lang="en-US" dirty="0"/>
              <a:t>Click icon to add picture</a:t>
            </a:r>
            <a:endParaRPr lang="en-GB" dirty="0"/>
          </a:p>
        </p:txBody>
      </p:sp>
      <p:sp>
        <p:nvSpPr>
          <p:cNvPr id="2" name="Title 1"/>
          <p:cNvSpPr>
            <a:spLocks noGrp="1"/>
          </p:cNvSpPr>
          <p:nvPr>
            <p:ph type="ctrTitle"/>
          </p:nvPr>
        </p:nvSpPr>
        <p:spPr bwMode="gray">
          <a:xfrm>
            <a:off x="467544" y="2420888"/>
            <a:ext cx="8208912" cy="1368152"/>
          </a:xfrm>
        </p:spPr>
        <p:txBody>
          <a:bodyPr anchor="b"/>
          <a:lstStyle>
            <a:lvl1pPr>
              <a:defRPr sz="4000" cap="all" baseline="0">
                <a:solidFill>
                  <a:schemeClr val="bg1"/>
                </a:solidFill>
                <a:latin typeface="Arial"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bwMode="gray">
          <a:xfrm>
            <a:off x="467543" y="3861048"/>
            <a:ext cx="8208913" cy="1512168"/>
          </a:xfrm>
        </p:spPr>
        <p:txBody>
          <a:bodyPr/>
          <a:lstStyle>
            <a:lvl1pPr marL="0" indent="0" algn="l">
              <a:spcBef>
                <a:spcPts val="300"/>
              </a:spcBef>
              <a:spcAft>
                <a:spcPts val="0"/>
              </a:spcAft>
              <a:buNone/>
              <a:defRPr sz="2000">
                <a:solidFill>
                  <a:schemeClr val="bg1"/>
                </a:solidFill>
                <a:latin typeface="Arial" pitchFamily="34" charset="0"/>
              </a:defRPr>
            </a:lvl1pPr>
            <a:lvl2pPr marL="0" indent="0" algn="l">
              <a:spcBef>
                <a:spcPts val="300"/>
              </a:spcBef>
              <a:spcAft>
                <a:spcPts val="0"/>
              </a:spcAft>
              <a:buNone/>
              <a:defRPr sz="2000">
                <a:solidFill>
                  <a:schemeClr val="bg1"/>
                </a:solidFill>
              </a:defRPr>
            </a:lvl2pPr>
            <a:lvl3pPr marL="0" indent="0" algn="l">
              <a:spcBef>
                <a:spcPts val="300"/>
              </a:spcBef>
              <a:spcAft>
                <a:spcPts val="0"/>
              </a:spcAft>
              <a:buNone/>
              <a:defRPr sz="2000">
                <a:solidFill>
                  <a:schemeClr val="bg1"/>
                </a:solidFill>
              </a:defRPr>
            </a:lvl3pPr>
            <a:lvl4pPr marL="0" indent="0" algn="l">
              <a:spcBef>
                <a:spcPts val="300"/>
              </a:spcBef>
              <a:spcAft>
                <a:spcPts val="0"/>
              </a:spcAft>
              <a:buNone/>
              <a:defRPr sz="2000">
                <a:solidFill>
                  <a:schemeClr val="bg1"/>
                </a:solidFill>
              </a:defRPr>
            </a:lvl4pPr>
            <a:lvl5pPr marL="0" indent="0" algn="l">
              <a:spcBef>
                <a:spcPts val="300"/>
              </a:spcBef>
              <a:spcAft>
                <a:spcPts val="0"/>
              </a:spcAft>
              <a:buNone/>
              <a:defRPr sz="2000">
                <a:solidFill>
                  <a:schemeClr val="bg1"/>
                </a:solidFill>
              </a:defRPr>
            </a:lvl5pPr>
            <a:lvl6pPr marL="0" indent="0" algn="l">
              <a:spcBef>
                <a:spcPts val="300"/>
              </a:spcBef>
              <a:spcAft>
                <a:spcPts val="0"/>
              </a:spcAft>
              <a:buNone/>
              <a:defRPr sz="2000">
                <a:solidFill>
                  <a:schemeClr val="bg1"/>
                </a:solidFill>
              </a:defRPr>
            </a:lvl6pPr>
            <a:lvl7pPr marL="0" indent="0" algn="l">
              <a:spcBef>
                <a:spcPts val="300"/>
              </a:spcBef>
              <a:spcAft>
                <a:spcPts val="0"/>
              </a:spcAft>
              <a:buNone/>
              <a:defRPr sz="2000">
                <a:solidFill>
                  <a:schemeClr val="bg1"/>
                </a:solidFill>
              </a:defRPr>
            </a:lvl7pPr>
            <a:lvl8pPr marL="0" indent="0" algn="l">
              <a:spcBef>
                <a:spcPts val="300"/>
              </a:spcBef>
              <a:spcAft>
                <a:spcPts val="0"/>
              </a:spcAft>
              <a:buNone/>
              <a:defRPr sz="2000">
                <a:solidFill>
                  <a:schemeClr val="bg1"/>
                </a:solidFill>
              </a:defRPr>
            </a:lvl8pPr>
            <a:lvl9pPr marL="0" indent="0" algn="l">
              <a:spcBef>
                <a:spcPts val="300"/>
              </a:spcBef>
              <a:spcAft>
                <a:spcPts val="0"/>
              </a:spcAft>
              <a:buNone/>
              <a:defRPr sz="2000">
                <a:solidFill>
                  <a:schemeClr val="bg1"/>
                </a:solidFill>
              </a:defRPr>
            </a:lvl9pPr>
          </a:lstStyle>
          <a:p>
            <a:r>
              <a:rPr lang="en-US" dirty="0"/>
              <a:t>Click to edit Master subtitle style</a:t>
            </a:r>
          </a:p>
          <a:p>
            <a:endParaRPr lang="en-US" dirty="0"/>
          </a:p>
        </p:txBody>
      </p:sp>
      <p:grpSp>
        <p:nvGrpSpPr>
          <p:cNvPr id="10" name="Gruppieren 9"/>
          <p:cNvGrpSpPr/>
          <p:nvPr userDrawn="1"/>
        </p:nvGrpSpPr>
        <p:grpSpPr bwMode="gray">
          <a:xfrm>
            <a:off x="-324550" y="908650"/>
            <a:ext cx="216030" cy="5688790"/>
            <a:chOff x="-540710" y="908650"/>
            <a:chExt cx="432060" cy="5688790"/>
          </a:xfrm>
        </p:grpSpPr>
        <p:cxnSp>
          <p:nvCxnSpPr>
            <p:cNvPr id="11" name="Gerade Verbindung 10"/>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uppieren 15"/>
          <p:cNvGrpSpPr/>
          <p:nvPr userDrawn="1"/>
        </p:nvGrpSpPr>
        <p:grpSpPr bwMode="gray">
          <a:xfrm>
            <a:off x="323850" y="-315520"/>
            <a:ext cx="8496740" cy="216030"/>
            <a:chOff x="323850" y="-531550"/>
            <a:chExt cx="8496740" cy="432060"/>
          </a:xfrm>
        </p:grpSpPr>
        <p:cxnSp>
          <p:nvCxnSpPr>
            <p:cNvPr id="17" name="Gerade Verbindung 1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userDrawn="1"/>
        </p:nvGrpSpPr>
        <p:grpSpPr bwMode="gray">
          <a:xfrm>
            <a:off x="323410" y="6957490"/>
            <a:ext cx="8496740" cy="216030"/>
            <a:chOff x="323850" y="-531550"/>
            <a:chExt cx="8496740" cy="432060"/>
          </a:xfrm>
        </p:grpSpPr>
        <p:cxnSp>
          <p:nvCxnSpPr>
            <p:cNvPr id="30" name="Gerade Verbindung 29"/>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uppieren 41"/>
          <p:cNvGrpSpPr/>
          <p:nvPr userDrawn="1"/>
        </p:nvGrpSpPr>
        <p:grpSpPr bwMode="gray">
          <a:xfrm>
            <a:off x="9252650" y="908650"/>
            <a:ext cx="216030" cy="5688790"/>
            <a:chOff x="-540710" y="908650"/>
            <a:chExt cx="432060" cy="5688790"/>
          </a:xfrm>
        </p:grpSpPr>
        <p:cxnSp>
          <p:nvCxnSpPr>
            <p:cNvPr id="43" name="Gerade Verbindung 42"/>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Rechteck 55"/>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sp>
        <p:nvSpPr>
          <p:cNvPr id="58" name="Text Placeholder 10"/>
          <p:cNvSpPr>
            <a:spLocks noGrp="1"/>
          </p:cNvSpPr>
          <p:nvPr>
            <p:ph type="body" sz="quarter" idx="10" hasCustomPrompt="1"/>
          </p:nvPr>
        </p:nvSpPr>
        <p:spPr bwMode="gray">
          <a:xfrm>
            <a:off x="467430" y="6237312"/>
            <a:ext cx="8209140" cy="216024"/>
          </a:xfrm>
        </p:spPr>
        <p:txBody>
          <a:bodyPr tIns="0" anchor="b" anchorCtr="0"/>
          <a:lstStyle>
            <a:lvl1pPr marL="0" indent="0">
              <a:spcBef>
                <a:spcPts val="0"/>
              </a:spcBef>
              <a:spcAft>
                <a:spcPts val="0"/>
              </a:spcAft>
              <a:buFontTx/>
              <a:buNone/>
              <a:defRPr sz="1200">
                <a:solidFill>
                  <a:schemeClr val="bg1"/>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a:t>Click to add text</a:t>
            </a:r>
          </a:p>
        </p:txBody>
      </p:sp>
    </p:spTree>
    <p:extLst>
      <p:ext uri="{BB962C8B-B14F-4D97-AF65-F5344CB8AC3E}">
        <p14:creationId xmlns:p14="http://schemas.microsoft.com/office/powerpoint/2010/main" val="1594406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323528" y="1052736"/>
            <a:ext cx="8496944" cy="5328592"/>
          </a:xfrm>
        </p:spPr>
        <p:txBody>
          <a:bodyPr/>
          <a:lstStyle>
            <a:lvl1pPr marL="360000" indent="-360000">
              <a:spcBef>
                <a:spcPts val="1200"/>
              </a:spcBef>
              <a:spcAft>
                <a:spcPts val="0"/>
              </a:spcAft>
              <a:buClr>
                <a:schemeClr val="accent2"/>
              </a:buClr>
              <a:buFont typeface="+mj-lt"/>
              <a:buAutoNum type="arabicPeriod"/>
              <a:defRPr sz="1800">
                <a:latin typeface="Arial" pitchFamily="34" charset="0"/>
              </a:defRPr>
            </a:lvl1pPr>
            <a:lvl2pPr marL="360000" indent="0">
              <a:spcBef>
                <a:spcPts val="300"/>
              </a:spcBef>
              <a:spcAft>
                <a:spcPts val="1200"/>
              </a:spcAft>
              <a:buClr>
                <a:schemeClr val="bg2"/>
              </a:buClr>
              <a:buFont typeface="+mj-lt"/>
              <a:buNone/>
              <a:defRPr sz="1800">
                <a:solidFill>
                  <a:schemeClr val="tx1"/>
                </a:solidFill>
                <a:latin typeface="Arial" pitchFamily="34" charset="0"/>
              </a:defRPr>
            </a:lvl2pPr>
            <a:lvl3pPr marL="360000" indent="0">
              <a:spcAft>
                <a:spcPts val="1200"/>
              </a:spcAft>
              <a:buFontTx/>
              <a:buNone/>
              <a:defRPr sz="1800">
                <a:solidFill>
                  <a:schemeClr val="bg2"/>
                </a:solidFill>
                <a:latin typeface="Arial" pitchFamily="34" charset="0"/>
              </a:defRPr>
            </a:lvl3pPr>
            <a:lvl4pPr marL="360000" indent="0">
              <a:spcAft>
                <a:spcPts val="1200"/>
              </a:spcAft>
              <a:buFontTx/>
              <a:buNone/>
              <a:defRPr sz="1800">
                <a:solidFill>
                  <a:schemeClr val="bg2"/>
                </a:solidFill>
              </a:defRPr>
            </a:lvl4pPr>
            <a:lvl5pPr marL="360000" indent="0">
              <a:spcAft>
                <a:spcPts val="1200"/>
              </a:spcAft>
              <a:buFontTx/>
              <a:buNone/>
              <a:defRPr sz="1800" b="0">
                <a:solidFill>
                  <a:schemeClr val="bg2"/>
                </a:solidFill>
              </a:defRPr>
            </a:lvl5pPr>
            <a:lvl6pPr marL="360000" indent="0">
              <a:spcAft>
                <a:spcPts val="1200"/>
              </a:spcAft>
              <a:buFontTx/>
              <a:buNone/>
              <a:defRPr sz="1800">
                <a:solidFill>
                  <a:schemeClr val="bg2"/>
                </a:solidFill>
              </a:defRPr>
            </a:lvl6pPr>
            <a:lvl7pPr marL="360000" indent="0">
              <a:spcAft>
                <a:spcPts val="1200"/>
              </a:spcAft>
              <a:buFontTx/>
              <a:buNone/>
              <a:defRPr sz="1800">
                <a:solidFill>
                  <a:schemeClr val="bg2"/>
                </a:solidFill>
              </a:defRPr>
            </a:lvl7pPr>
            <a:lvl8pPr marL="360000" indent="0">
              <a:spcAft>
                <a:spcPts val="1200"/>
              </a:spcAft>
              <a:buFontTx/>
              <a:buNone/>
              <a:defRPr sz="1800">
                <a:solidFill>
                  <a:schemeClr val="bg2"/>
                </a:solidFill>
              </a:defRPr>
            </a:lvl8pPr>
            <a:lvl9pPr marL="360000" indent="0">
              <a:spcAft>
                <a:spcPts val="1200"/>
              </a:spcAft>
              <a:buFontTx/>
              <a:buNone/>
              <a:defRPr sz="1800">
                <a:solidFill>
                  <a:schemeClr val="bg2"/>
                </a:solidFill>
              </a:defRPr>
            </a:lvl9pPr>
          </a:lstStyle>
          <a:p>
            <a:pPr lvl="0"/>
            <a:r>
              <a:rPr lang="en-US" dirty="0"/>
              <a:t>Click to add text</a:t>
            </a:r>
          </a:p>
          <a:p>
            <a:pPr lvl="1"/>
            <a:r>
              <a:rPr lang="en-US" dirty="0"/>
              <a:t>Second level</a:t>
            </a:r>
          </a:p>
          <a:p>
            <a:pPr lvl="2"/>
            <a:endParaRPr lang="en-US" dirty="0"/>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a:t>Click to add text</a:t>
            </a:r>
            <a:endParaRPr lang="en-GB" dirty="0"/>
          </a:p>
        </p:txBody>
      </p:sp>
      <p:sp>
        <p:nvSpPr>
          <p:cNvPr id="6" name="Foliennummernplatzhalter 5"/>
          <p:cNvSpPr>
            <a:spLocks noGrp="1"/>
          </p:cNvSpPr>
          <p:nvPr>
            <p:ph type="sldNum" sz="quarter" idx="4"/>
          </p:nvPr>
        </p:nvSpPr>
        <p:spPr>
          <a:xfrm>
            <a:off x="7522024" y="6597352"/>
            <a:ext cx="1298448" cy="146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de-DE" sz="800" smtClean="0">
                <a:solidFill>
                  <a:schemeClr val="bg2"/>
                </a:solidFill>
                <a:latin typeface="Arial" pitchFamily="34" charset="0"/>
              </a:defRPr>
            </a:lvl1pPr>
          </a:lstStyle>
          <a:p>
            <a:pPr algn="r"/>
            <a:fld id="{1BDBE1E8-50F2-49BA-A952-1CC1DEAA5FBD}" type="slidenum">
              <a:rPr lang="en-US">
                <a:solidFill>
                  <a:srgbClr val="928580"/>
                </a:solidFill>
              </a:rPr>
              <a:pPr algn="r"/>
              <a:t>‹#›</a:t>
            </a:fld>
            <a:endParaRPr lang="en-US" dirty="0">
              <a:solidFill>
                <a:srgbClr val="928580"/>
              </a:solidFill>
            </a:endParaRPr>
          </a:p>
        </p:txBody>
      </p:sp>
    </p:spTree>
    <p:extLst>
      <p:ext uri="{BB962C8B-B14F-4D97-AF65-F5344CB8AC3E}">
        <p14:creationId xmlns:p14="http://schemas.microsoft.com/office/powerpoint/2010/main" val="3052209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for presentation">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0" y="2205038"/>
            <a:ext cx="9144000" cy="2447924"/>
          </a:xfrm>
          <a:gradFill>
            <a:gsLst>
              <a:gs pos="2000">
                <a:schemeClr val="accent1"/>
              </a:gs>
              <a:gs pos="100000">
                <a:schemeClr val="accent2"/>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bg1"/>
                </a:solidFill>
                <a:latin typeface="Arial" pitchFamily="34" charset="0"/>
                <a:ea typeface="+mn-ea"/>
                <a:cs typeface="+mn-cs"/>
              </a:defRPr>
            </a:lvl1pPr>
          </a:lstStyle>
          <a:p>
            <a:pPr lvl="0"/>
            <a:r>
              <a:rPr lang="en-US" dirty="0"/>
              <a:t>Click to add text</a:t>
            </a:r>
          </a:p>
        </p:txBody>
      </p:sp>
      <p:grpSp>
        <p:nvGrpSpPr>
          <p:cNvPr id="5" name="Gruppieren 4"/>
          <p:cNvGrpSpPr/>
          <p:nvPr userDrawn="1"/>
        </p:nvGrpSpPr>
        <p:grpSpPr bwMode="gray">
          <a:xfrm>
            <a:off x="-324680" y="908650"/>
            <a:ext cx="216030" cy="5688790"/>
            <a:chOff x="-540710" y="908650"/>
            <a:chExt cx="432060" cy="5688790"/>
          </a:xfrm>
        </p:grpSpPr>
        <p:cxnSp>
          <p:nvCxnSpPr>
            <p:cNvPr id="6"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39"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hteck 2"/>
          <p:cNvSpPr/>
          <p:nvPr userDrawn="1"/>
        </p:nvSpPr>
        <p:spPr bwMode="gray">
          <a:xfrm>
            <a:off x="0" y="0"/>
            <a:ext cx="9144000" cy="213285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Tree>
    <p:extLst>
      <p:ext uri="{BB962C8B-B14F-4D97-AF65-F5344CB8AC3E}">
        <p14:creationId xmlns:p14="http://schemas.microsoft.com/office/powerpoint/2010/main" val="623786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8" name="Picture Placeholder 67"/>
          <p:cNvSpPr>
            <a:spLocks noGrp="1"/>
          </p:cNvSpPr>
          <p:nvPr>
            <p:ph type="pic" sz="quarter" idx="12"/>
          </p:nvPr>
        </p:nvSpPr>
        <p:spPr bwMode="gray">
          <a:xfrm>
            <a:off x="323528" y="1123950"/>
            <a:ext cx="8496944" cy="5473402"/>
          </a:xfrm>
          <a:noFill/>
        </p:spPr>
        <p:txBody>
          <a:bodyPr/>
          <a:lstStyle>
            <a:lvl1pPr marL="0" indent="0">
              <a:buNone/>
              <a:defRPr>
                <a:latin typeface="Arial" pitchFamily="34" charset="0"/>
              </a:defRPr>
            </a:lvl1pPr>
          </a:lstStyle>
          <a:p>
            <a:r>
              <a:rPr lang="en-US" dirty="0"/>
              <a:t>Click icon to add picture</a:t>
            </a:r>
            <a:endParaRPr lang="en-GB" dirty="0"/>
          </a:p>
        </p:txBody>
      </p:sp>
      <p:sp>
        <p:nvSpPr>
          <p:cNvPr id="2" name="Title 1"/>
          <p:cNvSpPr>
            <a:spLocks noGrp="1"/>
          </p:cNvSpPr>
          <p:nvPr>
            <p:ph type="ctrTitle"/>
          </p:nvPr>
        </p:nvSpPr>
        <p:spPr bwMode="gray">
          <a:xfrm>
            <a:off x="467544" y="2420888"/>
            <a:ext cx="8208912" cy="1368152"/>
          </a:xfrm>
        </p:spPr>
        <p:txBody>
          <a:bodyPr anchor="b"/>
          <a:lstStyle>
            <a:lvl1pPr>
              <a:defRPr sz="4000" cap="all" baseline="0">
                <a:solidFill>
                  <a:schemeClr val="bg1"/>
                </a:solidFill>
                <a:latin typeface="Arial"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bwMode="gray">
          <a:xfrm>
            <a:off x="467543" y="3861048"/>
            <a:ext cx="8208913" cy="1512168"/>
          </a:xfrm>
        </p:spPr>
        <p:txBody>
          <a:bodyPr/>
          <a:lstStyle>
            <a:lvl1pPr marL="0" indent="0" algn="l">
              <a:spcBef>
                <a:spcPts val="300"/>
              </a:spcBef>
              <a:spcAft>
                <a:spcPts val="0"/>
              </a:spcAft>
              <a:buNone/>
              <a:defRPr sz="2000">
                <a:solidFill>
                  <a:schemeClr val="bg1"/>
                </a:solidFill>
                <a:latin typeface="Arial" pitchFamily="34" charset="0"/>
              </a:defRPr>
            </a:lvl1pPr>
            <a:lvl2pPr marL="0" indent="0" algn="l">
              <a:spcBef>
                <a:spcPts val="300"/>
              </a:spcBef>
              <a:spcAft>
                <a:spcPts val="0"/>
              </a:spcAft>
              <a:buNone/>
              <a:defRPr sz="2000">
                <a:solidFill>
                  <a:schemeClr val="bg1"/>
                </a:solidFill>
              </a:defRPr>
            </a:lvl2pPr>
            <a:lvl3pPr marL="0" indent="0" algn="l">
              <a:spcBef>
                <a:spcPts val="300"/>
              </a:spcBef>
              <a:spcAft>
                <a:spcPts val="0"/>
              </a:spcAft>
              <a:buNone/>
              <a:defRPr sz="2000">
                <a:solidFill>
                  <a:schemeClr val="bg1"/>
                </a:solidFill>
              </a:defRPr>
            </a:lvl3pPr>
            <a:lvl4pPr marL="0" indent="0" algn="l">
              <a:spcBef>
                <a:spcPts val="300"/>
              </a:spcBef>
              <a:spcAft>
                <a:spcPts val="0"/>
              </a:spcAft>
              <a:buNone/>
              <a:defRPr sz="2000">
                <a:solidFill>
                  <a:schemeClr val="bg1"/>
                </a:solidFill>
              </a:defRPr>
            </a:lvl4pPr>
            <a:lvl5pPr marL="0" indent="0" algn="l">
              <a:spcBef>
                <a:spcPts val="300"/>
              </a:spcBef>
              <a:spcAft>
                <a:spcPts val="0"/>
              </a:spcAft>
              <a:buNone/>
              <a:defRPr sz="2000">
                <a:solidFill>
                  <a:schemeClr val="bg1"/>
                </a:solidFill>
              </a:defRPr>
            </a:lvl5pPr>
            <a:lvl6pPr marL="0" indent="0" algn="l">
              <a:spcBef>
                <a:spcPts val="300"/>
              </a:spcBef>
              <a:spcAft>
                <a:spcPts val="0"/>
              </a:spcAft>
              <a:buNone/>
              <a:defRPr sz="2000">
                <a:solidFill>
                  <a:schemeClr val="bg1"/>
                </a:solidFill>
              </a:defRPr>
            </a:lvl6pPr>
            <a:lvl7pPr marL="0" indent="0" algn="l">
              <a:spcBef>
                <a:spcPts val="300"/>
              </a:spcBef>
              <a:spcAft>
                <a:spcPts val="0"/>
              </a:spcAft>
              <a:buNone/>
              <a:defRPr sz="2000">
                <a:solidFill>
                  <a:schemeClr val="bg1"/>
                </a:solidFill>
              </a:defRPr>
            </a:lvl7pPr>
            <a:lvl8pPr marL="0" indent="0" algn="l">
              <a:spcBef>
                <a:spcPts val="300"/>
              </a:spcBef>
              <a:spcAft>
                <a:spcPts val="0"/>
              </a:spcAft>
              <a:buNone/>
              <a:defRPr sz="2000">
                <a:solidFill>
                  <a:schemeClr val="bg1"/>
                </a:solidFill>
              </a:defRPr>
            </a:lvl8pPr>
            <a:lvl9pPr marL="0" indent="0" algn="l">
              <a:spcBef>
                <a:spcPts val="300"/>
              </a:spcBef>
              <a:spcAft>
                <a:spcPts val="0"/>
              </a:spcAft>
              <a:buNone/>
              <a:defRPr sz="2000">
                <a:solidFill>
                  <a:schemeClr val="bg1"/>
                </a:solidFill>
              </a:defRPr>
            </a:lvl9pPr>
          </a:lstStyle>
          <a:p>
            <a:r>
              <a:rPr lang="en-US" dirty="0"/>
              <a:t>Click to edit Master subtitle style</a:t>
            </a:r>
          </a:p>
          <a:p>
            <a:endParaRPr lang="en-US" dirty="0"/>
          </a:p>
        </p:txBody>
      </p:sp>
      <p:grpSp>
        <p:nvGrpSpPr>
          <p:cNvPr id="10" name="Gruppieren 9"/>
          <p:cNvGrpSpPr/>
          <p:nvPr userDrawn="1"/>
        </p:nvGrpSpPr>
        <p:grpSpPr bwMode="gray">
          <a:xfrm>
            <a:off x="-324550" y="908650"/>
            <a:ext cx="216030" cy="5688790"/>
            <a:chOff x="-540710" y="908650"/>
            <a:chExt cx="432060" cy="5688790"/>
          </a:xfrm>
        </p:grpSpPr>
        <p:cxnSp>
          <p:nvCxnSpPr>
            <p:cNvPr id="11" name="Gerade Verbindung 10"/>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uppieren 15"/>
          <p:cNvGrpSpPr/>
          <p:nvPr userDrawn="1"/>
        </p:nvGrpSpPr>
        <p:grpSpPr bwMode="gray">
          <a:xfrm>
            <a:off x="323850" y="-315520"/>
            <a:ext cx="8496740" cy="216030"/>
            <a:chOff x="323850" y="-531550"/>
            <a:chExt cx="8496740" cy="432060"/>
          </a:xfrm>
        </p:grpSpPr>
        <p:cxnSp>
          <p:nvCxnSpPr>
            <p:cNvPr id="17" name="Gerade Verbindung 1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userDrawn="1"/>
        </p:nvGrpSpPr>
        <p:grpSpPr bwMode="gray">
          <a:xfrm>
            <a:off x="323410" y="6957490"/>
            <a:ext cx="8496740" cy="216030"/>
            <a:chOff x="323850" y="-531550"/>
            <a:chExt cx="8496740" cy="432060"/>
          </a:xfrm>
        </p:grpSpPr>
        <p:cxnSp>
          <p:nvCxnSpPr>
            <p:cNvPr id="30" name="Gerade Verbindung 29"/>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uppieren 41"/>
          <p:cNvGrpSpPr/>
          <p:nvPr userDrawn="1"/>
        </p:nvGrpSpPr>
        <p:grpSpPr bwMode="gray">
          <a:xfrm>
            <a:off x="9252650" y="908650"/>
            <a:ext cx="216030" cy="5688790"/>
            <a:chOff x="-540710" y="908650"/>
            <a:chExt cx="432060" cy="5688790"/>
          </a:xfrm>
        </p:grpSpPr>
        <p:cxnSp>
          <p:nvCxnSpPr>
            <p:cNvPr id="43" name="Gerade Verbindung 42"/>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Rechteck 55"/>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sp>
        <p:nvSpPr>
          <p:cNvPr id="58" name="Text Placeholder 10"/>
          <p:cNvSpPr>
            <a:spLocks noGrp="1"/>
          </p:cNvSpPr>
          <p:nvPr>
            <p:ph type="body" sz="quarter" idx="10" hasCustomPrompt="1"/>
          </p:nvPr>
        </p:nvSpPr>
        <p:spPr bwMode="gray">
          <a:xfrm>
            <a:off x="467430" y="6237312"/>
            <a:ext cx="8209140" cy="216024"/>
          </a:xfrm>
        </p:spPr>
        <p:txBody>
          <a:bodyPr tIns="0" anchor="b" anchorCtr="0"/>
          <a:lstStyle>
            <a:lvl1pPr marL="0" indent="0">
              <a:spcBef>
                <a:spcPts val="0"/>
              </a:spcBef>
              <a:spcAft>
                <a:spcPts val="0"/>
              </a:spcAft>
              <a:buFontTx/>
              <a:buNone/>
              <a:defRPr sz="1200">
                <a:solidFill>
                  <a:schemeClr val="bg1"/>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a:t>Click to add text</a:t>
            </a:r>
          </a:p>
        </p:txBody>
      </p:sp>
    </p:spTree>
    <p:extLst>
      <p:ext uri="{BB962C8B-B14F-4D97-AF65-F5344CB8AC3E}">
        <p14:creationId xmlns:p14="http://schemas.microsoft.com/office/powerpoint/2010/main" val="4088804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for printing documents">
    <p:spTree>
      <p:nvGrpSpPr>
        <p:cNvPr id="1" name=""/>
        <p:cNvGrpSpPr/>
        <p:nvPr/>
      </p:nvGrpSpPr>
      <p:grpSpPr>
        <a:xfrm>
          <a:off x="0" y="0"/>
          <a:ext cx="0" cy="0"/>
          <a:chOff x="0" y="0"/>
          <a:chExt cx="0" cy="0"/>
        </a:xfrm>
      </p:grpSpPr>
      <p:sp>
        <p:nvSpPr>
          <p:cNvPr id="64" name="Rechteck 63"/>
          <p:cNvSpPr/>
          <p:nvPr userDrawn="1"/>
        </p:nvSpPr>
        <p:spPr bwMode="gray">
          <a:xfrm>
            <a:off x="0" y="2636912"/>
            <a:ext cx="9144000" cy="72008"/>
          </a:xfrm>
          <a:prstGeom prst="rect">
            <a:avLst/>
          </a:prstGeom>
          <a:gradFill>
            <a:gsLst>
              <a:gs pos="2000">
                <a:schemeClr val="accent1"/>
              </a:gs>
              <a:gs pos="100000">
                <a:schemeClr val="accent2"/>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
        <p:nvSpPr>
          <p:cNvPr id="8" name="Title 1"/>
          <p:cNvSpPr>
            <a:spLocks noGrp="1"/>
          </p:cNvSpPr>
          <p:nvPr>
            <p:ph type="title" hasCustomPrompt="1"/>
          </p:nvPr>
        </p:nvSpPr>
        <p:spPr bwMode="gray">
          <a:xfrm>
            <a:off x="0" y="2708920"/>
            <a:ext cx="9144000" cy="1440160"/>
          </a:xfrm>
        </p:spPr>
        <p:txBody>
          <a:bodyPr lIns="324000" rIns="324000" bIns="0" anchor="ctr"/>
          <a:lstStyle>
            <a:lvl1pPr>
              <a:defRPr sz="3000">
                <a:solidFill>
                  <a:schemeClr val="tx1"/>
                </a:solidFill>
                <a:latin typeface="Arial" pitchFamily="34" charset="0"/>
              </a:defRPr>
            </a:lvl1pPr>
          </a:lstStyle>
          <a:p>
            <a:pPr lvl="0"/>
            <a:r>
              <a:rPr lang="en-US" dirty="0"/>
              <a:t>Click to add text</a:t>
            </a:r>
          </a:p>
        </p:txBody>
      </p:sp>
      <p:grpSp>
        <p:nvGrpSpPr>
          <p:cNvPr id="5" name="Gruppieren 4"/>
          <p:cNvGrpSpPr/>
          <p:nvPr userDrawn="1"/>
        </p:nvGrpSpPr>
        <p:grpSpPr bwMode="gray">
          <a:xfrm>
            <a:off x="-324680" y="908650"/>
            <a:ext cx="216030" cy="5688790"/>
            <a:chOff x="-540710" y="908650"/>
            <a:chExt cx="432060" cy="5688790"/>
          </a:xfrm>
        </p:grpSpPr>
        <p:cxnSp>
          <p:nvCxnSpPr>
            <p:cNvPr id="6"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39"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Rechteck 66"/>
          <p:cNvSpPr/>
          <p:nvPr userDrawn="1"/>
        </p:nvSpPr>
        <p:spPr bwMode="gray">
          <a:xfrm>
            <a:off x="0" y="4149080"/>
            <a:ext cx="9144000" cy="72008"/>
          </a:xfrm>
          <a:prstGeom prst="rect">
            <a:avLst/>
          </a:prstGeom>
          <a:gradFill>
            <a:gsLst>
              <a:gs pos="2000">
                <a:schemeClr val="accent1"/>
              </a:gs>
              <a:gs pos="100000">
                <a:schemeClr val="accent2"/>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
        <p:nvSpPr>
          <p:cNvPr id="55" name="Rechteck 54"/>
          <p:cNvSpPr/>
          <p:nvPr userDrawn="1"/>
        </p:nvSpPr>
        <p:spPr bwMode="gray">
          <a:xfrm>
            <a:off x="0" y="0"/>
            <a:ext cx="9144000" cy="26369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Tree>
    <p:extLst>
      <p:ext uri="{BB962C8B-B14F-4D97-AF65-F5344CB8AC3E}">
        <p14:creationId xmlns:p14="http://schemas.microsoft.com/office/powerpoint/2010/main" val="36303455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1729059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Content Placeholder 4"/>
          <p:cNvSpPr>
            <a:spLocks noGrp="1"/>
          </p:cNvSpPr>
          <p:nvPr>
            <p:ph sz="quarter" idx="13" hasCustomPrompt="1"/>
          </p:nvPr>
        </p:nvSpPr>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3237332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noProof="0" dirty="0"/>
              <a:t>Click to add text</a:t>
            </a:r>
            <a:endParaRPr lang="en-GB" dirty="0"/>
          </a:p>
        </p:txBody>
      </p:sp>
      <p:sp>
        <p:nvSpPr>
          <p:cNvPr id="8"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13" name="Content Placeholder 4"/>
          <p:cNvSpPr>
            <a:spLocks noGrp="1"/>
          </p:cNvSpPr>
          <p:nvPr>
            <p:ph sz="quarter" idx="13" hasCustomPrompt="1"/>
          </p:nvPr>
        </p:nvSpPr>
        <p:spPr>
          <a:xfrm>
            <a:off x="323528" y="1052736"/>
            <a:ext cx="417703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Content Placeholder 4"/>
          <p:cNvSpPr>
            <a:spLocks noGrp="1"/>
          </p:cNvSpPr>
          <p:nvPr>
            <p:ph sz="quarter" idx="14" hasCustomPrompt="1"/>
          </p:nvPr>
        </p:nvSpPr>
        <p:spPr>
          <a:xfrm>
            <a:off x="4644010" y="1052736"/>
            <a:ext cx="417703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4163210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a:t>Click to add text</a:t>
            </a:r>
            <a:endParaRPr lang="en-GB" dirty="0"/>
          </a:p>
        </p:txBody>
      </p:sp>
      <p:sp>
        <p:nvSpPr>
          <p:cNvPr id="10"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13" name="Content Placeholder 4"/>
          <p:cNvSpPr>
            <a:spLocks noGrp="1"/>
          </p:cNvSpPr>
          <p:nvPr>
            <p:ph sz="quarter" idx="13" hasCustomPrompt="1"/>
          </p:nvPr>
        </p:nvSpPr>
        <p:spPr>
          <a:xfrm>
            <a:off x="323528" y="1052736"/>
            <a:ext cx="273558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Content Placeholder 4"/>
          <p:cNvSpPr>
            <a:spLocks noGrp="1"/>
          </p:cNvSpPr>
          <p:nvPr>
            <p:ph sz="quarter" idx="14" hasCustomPrompt="1"/>
          </p:nvPr>
        </p:nvSpPr>
        <p:spPr>
          <a:xfrm>
            <a:off x="3203810" y="1052670"/>
            <a:ext cx="273558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5" name="Content Placeholder 4"/>
          <p:cNvSpPr>
            <a:spLocks noGrp="1"/>
          </p:cNvSpPr>
          <p:nvPr>
            <p:ph sz="quarter" idx="15" hasCustomPrompt="1"/>
          </p:nvPr>
        </p:nvSpPr>
        <p:spPr>
          <a:xfrm>
            <a:off x="6084210" y="1052604"/>
            <a:ext cx="273558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33059495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re White">
    <p:spTree>
      <p:nvGrpSpPr>
        <p:cNvPr id="1" name=""/>
        <p:cNvGrpSpPr/>
        <p:nvPr/>
      </p:nvGrpSpPr>
      <p:grpSpPr>
        <a:xfrm>
          <a:off x="0" y="0"/>
          <a:ext cx="0" cy="0"/>
          <a:chOff x="0" y="0"/>
          <a:chExt cx="0" cy="0"/>
        </a:xfrm>
      </p:grpSpPr>
      <p:sp>
        <p:nvSpPr>
          <p:cNvPr id="3" name="Rechteck 2"/>
          <p:cNvSpPr/>
          <p:nvPr userDrawn="1"/>
        </p:nvSpPr>
        <p:spPr bwMode="gray">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grpSp>
        <p:nvGrpSpPr>
          <p:cNvPr id="6" name="Gruppieren 5"/>
          <p:cNvGrpSpPr/>
          <p:nvPr/>
        </p:nvGrpSpPr>
        <p:grpSpPr bwMode="gray">
          <a:xfrm>
            <a:off x="-324680" y="908650"/>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9252650" y="908650"/>
            <a:ext cx="216030" cy="5688790"/>
            <a:chOff x="-540710" y="908650"/>
            <a:chExt cx="432060" cy="5688790"/>
          </a:xfrm>
        </p:grpSpPr>
        <p:cxnSp>
          <p:nvCxnSpPr>
            <p:cNvPr id="22" name="Gerade Verbindung 21"/>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userDrawn="1">
            <p:ph type="title" hasCustomPrompt="1"/>
          </p:nvPr>
        </p:nvSpPr>
        <p:spPr bwMode="gray">
          <a:xfrm>
            <a:off x="323528" y="1124680"/>
            <a:ext cx="8496944" cy="2664683"/>
          </a:xfrm>
        </p:spPr>
        <p:txBody>
          <a:bodyPr/>
          <a:lstStyle>
            <a:lvl1pPr>
              <a:defRPr sz="3800" cap="all" baseline="0">
                <a:solidFill>
                  <a:schemeClr val="accent2"/>
                </a:solidFill>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1477092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re Black">
    <p:spTree>
      <p:nvGrpSpPr>
        <p:cNvPr id="1" name=""/>
        <p:cNvGrpSpPr/>
        <p:nvPr/>
      </p:nvGrpSpPr>
      <p:grpSpPr>
        <a:xfrm>
          <a:off x="0" y="0"/>
          <a:ext cx="0" cy="0"/>
          <a:chOff x="0" y="0"/>
          <a:chExt cx="0" cy="0"/>
        </a:xfrm>
      </p:grpSpPr>
      <p:sp>
        <p:nvSpPr>
          <p:cNvPr id="64" name="Rechteck 63"/>
          <p:cNvSpPr/>
          <p:nvPr userDrawn="1"/>
        </p:nvSpPr>
        <p:spPr bwMode="gray">
          <a:xfrm>
            <a:off x="0" y="0"/>
            <a:ext cx="9144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grpSp>
        <p:nvGrpSpPr>
          <p:cNvPr id="4" name="Gruppieren 3"/>
          <p:cNvGrpSpPr/>
          <p:nvPr userDrawn="1"/>
        </p:nvGrpSpPr>
        <p:grpSpPr bwMode="gray">
          <a:xfrm>
            <a:off x="-324680" y="-315520"/>
            <a:ext cx="9793360" cy="7489040"/>
            <a:chOff x="-324680" y="-315520"/>
            <a:chExt cx="9793360" cy="7489040"/>
          </a:xfrm>
        </p:grpSpPr>
        <p:grpSp>
          <p:nvGrpSpPr>
            <p:cNvPr id="6" name="Gruppieren 5"/>
            <p:cNvGrpSpPr/>
            <p:nvPr/>
          </p:nvGrpSpPr>
          <p:grpSpPr bwMode="gray">
            <a:xfrm>
              <a:off x="-324680" y="908650"/>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9252650" y="908650"/>
              <a:ext cx="216030" cy="5688790"/>
              <a:chOff x="-540710" y="908650"/>
              <a:chExt cx="432060" cy="5688790"/>
            </a:xfrm>
          </p:grpSpPr>
          <p:cxnSp>
            <p:nvCxnSpPr>
              <p:cNvPr id="22" name="Gerade Verbindung 21"/>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hasCustomPrompt="1"/>
          </p:nvPr>
        </p:nvSpPr>
        <p:spPr bwMode="gray">
          <a:xfrm>
            <a:off x="323850" y="1123950"/>
            <a:ext cx="8496622" cy="2665413"/>
          </a:xfrm>
        </p:spPr>
        <p:txBody>
          <a:bodyPr/>
          <a:lstStyle>
            <a:lvl1pPr>
              <a:defRPr sz="3800" cap="all" baseline="0">
                <a:solidFill>
                  <a:schemeClr val="bg1"/>
                </a:solidFill>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16573288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acts with Pictures">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bwMode="gray">
          <a:xfrm>
            <a:off x="324000" y="3284538"/>
            <a:ext cx="1296144" cy="2016722"/>
          </a:xfrm>
        </p:spPr>
        <p:txBody>
          <a:bodyPr/>
          <a:lstStyle>
            <a:lvl1pPr marL="0" indent="0">
              <a:buNone/>
              <a:defRPr/>
            </a:lvl1pPr>
          </a:lstStyle>
          <a:p>
            <a:r>
              <a:rPr lang="de-DE" dirty="0"/>
              <a:t>Picture</a:t>
            </a:r>
            <a:endParaRPr lang="en-US" dirty="0"/>
          </a:p>
        </p:txBody>
      </p:sp>
      <p:sp>
        <p:nvSpPr>
          <p:cNvPr id="13" name="Picture Placeholder 4"/>
          <p:cNvSpPr>
            <a:spLocks noGrp="1"/>
          </p:cNvSpPr>
          <p:nvPr>
            <p:ph type="pic" sz="quarter" idx="16" hasCustomPrompt="1"/>
          </p:nvPr>
        </p:nvSpPr>
        <p:spPr bwMode="gray">
          <a:xfrm>
            <a:off x="4644009" y="3284538"/>
            <a:ext cx="1296144" cy="2016722"/>
          </a:xfrm>
        </p:spPr>
        <p:txBody>
          <a:bodyPr/>
          <a:lstStyle>
            <a:lvl1pPr marL="0" indent="0">
              <a:buNone/>
              <a:defRPr/>
            </a:lvl1pPr>
          </a:lstStyle>
          <a:p>
            <a:r>
              <a:rPr lang="de-DE" dirty="0"/>
              <a:t>Picture</a:t>
            </a:r>
            <a:endParaRPr lang="en-US" dirty="0"/>
          </a:p>
        </p:txBody>
      </p:sp>
      <p:sp>
        <p:nvSpPr>
          <p:cNvPr id="14" name="Text Placeholder 3"/>
          <p:cNvSpPr>
            <a:spLocks noGrp="1"/>
          </p:cNvSpPr>
          <p:nvPr>
            <p:ph type="body" sz="quarter" idx="18" hasCustomPrompt="1"/>
          </p:nvPr>
        </p:nvSpPr>
        <p:spPr bwMode="gray">
          <a:xfrm>
            <a:off x="1763689" y="465318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15" name="Text Placeholder 3"/>
          <p:cNvSpPr>
            <a:spLocks noGrp="1"/>
          </p:cNvSpPr>
          <p:nvPr>
            <p:ph type="body" sz="quarter" idx="19" hasCustomPrompt="1"/>
          </p:nvPr>
        </p:nvSpPr>
        <p:spPr bwMode="gray">
          <a:xfrm>
            <a:off x="1763688" y="422114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16" name="Text Placeholder 3"/>
          <p:cNvSpPr>
            <a:spLocks noGrp="1"/>
          </p:cNvSpPr>
          <p:nvPr>
            <p:ph type="body" sz="quarter" idx="20" hasCustomPrompt="1"/>
          </p:nvPr>
        </p:nvSpPr>
        <p:spPr bwMode="gray">
          <a:xfrm>
            <a:off x="1763688" y="3284539"/>
            <a:ext cx="2736304" cy="936602"/>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22" name="Text Placeholder 3"/>
          <p:cNvSpPr>
            <a:spLocks noGrp="1"/>
          </p:cNvSpPr>
          <p:nvPr>
            <p:ph type="body" sz="quarter" idx="26" hasCustomPrompt="1"/>
          </p:nvPr>
        </p:nvSpPr>
        <p:spPr bwMode="gray">
          <a:xfrm>
            <a:off x="1763688" y="486921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23" name="Text Placeholder 3"/>
          <p:cNvSpPr>
            <a:spLocks noGrp="1"/>
          </p:cNvSpPr>
          <p:nvPr>
            <p:ph type="body" sz="quarter" idx="27" hasCustomPrompt="1"/>
          </p:nvPr>
        </p:nvSpPr>
        <p:spPr bwMode="gray">
          <a:xfrm>
            <a:off x="1763767" y="508523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24" name="Text Placeholder 3"/>
          <p:cNvSpPr>
            <a:spLocks noGrp="1"/>
          </p:cNvSpPr>
          <p:nvPr>
            <p:ph type="body" sz="quarter" idx="28" hasCustomPrompt="1"/>
          </p:nvPr>
        </p:nvSpPr>
        <p:spPr bwMode="gray">
          <a:xfrm>
            <a:off x="6084168" y="4653189"/>
            <a:ext cx="2736304" cy="216023"/>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25" name="Text Placeholder 3"/>
          <p:cNvSpPr>
            <a:spLocks noGrp="1"/>
          </p:cNvSpPr>
          <p:nvPr>
            <p:ph type="body" sz="quarter" idx="29" hasCustomPrompt="1"/>
          </p:nvPr>
        </p:nvSpPr>
        <p:spPr bwMode="gray">
          <a:xfrm>
            <a:off x="6084168" y="422114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26" name="Text Placeholder 3"/>
          <p:cNvSpPr>
            <a:spLocks noGrp="1"/>
          </p:cNvSpPr>
          <p:nvPr>
            <p:ph type="body" sz="quarter" idx="30" hasCustomPrompt="1"/>
          </p:nvPr>
        </p:nvSpPr>
        <p:spPr bwMode="gray">
          <a:xfrm>
            <a:off x="6084168" y="3284538"/>
            <a:ext cx="2736304" cy="936603"/>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27" name="Text Placeholder 3"/>
          <p:cNvSpPr>
            <a:spLocks noGrp="1"/>
          </p:cNvSpPr>
          <p:nvPr>
            <p:ph type="body" sz="quarter" idx="31" hasCustomPrompt="1"/>
          </p:nvPr>
        </p:nvSpPr>
        <p:spPr bwMode="gray">
          <a:xfrm>
            <a:off x="6084168" y="486921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28" name="Text Placeholder 3"/>
          <p:cNvSpPr>
            <a:spLocks noGrp="1"/>
          </p:cNvSpPr>
          <p:nvPr>
            <p:ph type="body" sz="quarter" idx="32" hasCustomPrompt="1"/>
          </p:nvPr>
        </p:nvSpPr>
        <p:spPr bwMode="gray">
          <a:xfrm>
            <a:off x="6084168" y="5085236"/>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4" name="Title 3"/>
          <p:cNvSpPr>
            <a:spLocks noGrp="1"/>
          </p:cNvSpPr>
          <p:nvPr>
            <p:ph type="title" hasCustomPrompt="1"/>
          </p:nvPr>
        </p:nvSpPr>
        <p:spPr bwMode="gray"/>
        <p:txBody>
          <a:bodyPr/>
          <a:lstStyle>
            <a:lvl1pPr>
              <a:defRPr/>
            </a:lvl1pPr>
          </a:lstStyle>
          <a:p>
            <a:r>
              <a:rPr lang="en-US" dirty="0"/>
              <a:t>Click to add text</a:t>
            </a:r>
            <a:endParaRPr lang="en-GB" dirty="0"/>
          </a:p>
        </p:txBody>
      </p:sp>
    </p:spTree>
    <p:extLst>
      <p:ext uri="{BB962C8B-B14F-4D97-AF65-F5344CB8AC3E}">
        <p14:creationId xmlns:p14="http://schemas.microsoft.com/office/powerpoint/2010/main" val="34220068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Contacts with Pictures">
    <p:spTree>
      <p:nvGrpSpPr>
        <p:cNvPr id="1" name=""/>
        <p:cNvGrpSpPr/>
        <p:nvPr/>
      </p:nvGrpSpPr>
      <p:grpSpPr>
        <a:xfrm>
          <a:off x="0" y="0"/>
          <a:ext cx="0" cy="0"/>
          <a:chOff x="0" y="0"/>
          <a:chExt cx="0" cy="0"/>
        </a:xfrm>
      </p:grpSpPr>
      <p:sp>
        <p:nvSpPr>
          <p:cNvPr id="44" name="Picture Placeholder 4"/>
          <p:cNvSpPr>
            <a:spLocks noGrp="1"/>
          </p:cNvSpPr>
          <p:nvPr>
            <p:ph type="pic" sz="quarter" idx="26" hasCustomPrompt="1"/>
          </p:nvPr>
        </p:nvSpPr>
        <p:spPr bwMode="gray">
          <a:xfrm>
            <a:off x="323850" y="2205038"/>
            <a:ext cx="1295400" cy="2016050"/>
          </a:xfrm>
        </p:spPr>
        <p:txBody>
          <a:bodyPr/>
          <a:lstStyle>
            <a:lvl1pPr marL="0" indent="0">
              <a:buNone/>
              <a:defRPr>
                <a:latin typeface="Arial" pitchFamily="34" charset="0"/>
              </a:defRPr>
            </a:lvl1pPr>
          </a:lstStyle>
          <a:p>
            <a:r>
              <a:rPr lang="de-DE" dirty="0"/>
              <a:t>Picture</a:t>
            </a:r>
            <a:endParaRPr lang="en-US" dirty="0"/>
          </a:p>
        </p:txBody>
      </p:sp>
      <p:sp>
        <p:nvSpPr>
          <p:cNvPr id="45" name="Picture Placeholder 4"/>
          <p:cNvSpPr>
            <a:spLocks noGrp="1"/>
          </p:cNvSpPr>
          <p:nvPr>
            <p:ph type="pic" sz="quarter" idx="27" hasCustomPrompt="1"/>
          </p:nvPr>
        </p:nvSpPr>
        <p:spPr bwMode="gray">
          <a:xfrm>
            <a:off x="4645025" y="2205038"/>
            <a:ext cx="1295400" cy="2016050"/>
          </a:xfrm>
        </p:spPr>
        <p:txBody>
          <a:bodyPr/>
          <a:lstStyle>
            <a:lvl1pPr marL="0" indent="0">
              <a:buNone/>
              <a:defRPr>
                <a:latin typeface="Arial" pitchFamily="34" charset="0"/>
              </a:defRPr>
            </a:lvl1pPr>
          </a:lstStyle>
          <a:p>
            <a:r>
              <a:rPr lang="de-DE" dirty="0"/>
              <a:t>Picture</a:t>
            </a:r>
            <a:endParaRPr lang="en-US" dirty="0"/>
          </a:p>
        </p:txBody>
      </p:sp>
      <p:sp>
        <p:nvSpPr>
          <p:cNvPr id="46" name="Text Placeholder 3"/>
          <p:cNvSpPr>
            <a:spLocks noGrp="1"/>
          </p:cNvSpPr>
          <p:nvPr>
            <p:ph type="body" sz="quarter" idx="28" hasCustomPrompt="1"/>
          </p:nvPr>
        </p:nvSpPr>
        <p:spPr bwMode="gray">
          <a:xfrm>
            <a:off x="1763609" y="3573016"/>
            <a:ext cx="2736953" cy="216023"/>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[phone number]</a:t>
            </a:r>
          </a:p>
        </p:txBody>
      </p:sp>
      <p:sp>
        <p:nvSpPr>
          <p:cNvPr id="47" name="Text Placeholder 3"/>
          <p:cNvSpPr>
            <a:spLocks noGrp="1"/>
          </p:cNvSpPr>
          <p:nvPr>
            <p:ph type="body" sz="quarter" idx="29" hasCustomPrompt="1"/>
          </p:nvPr>
        </p:nvSpPr>
        <p:spPr bwMode="gray">
          <a:xfrm>
            <a:off x="1763688" y="3140968"/>
            <a:ext cx="273687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48" name="Text Placeholder 3"/>
          <p:cNvSpPr>
            <a:spLocks noGrp="1"/>
          </p:cNvSpPr>
          <p:nvPr>
            <p:ph type="body" sz="quarter" idx="30" hasCustomPrompt="1"/>
          </p:nvPr>
        </p:nvSpPr>
        <p:spPr bwMode="gray">
          <a:xfrm>
            <a:off x="1763688" y="2205038"/>
            <a:ext cx="2736304"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49" name="Text Placeholder 3"/>
          <p:cNvSpPr>
            <a:spLocks noGrp="1"/>
          </p:cNvSpPr>
          <p:nvPr>
            <p:ph type="body" sz="quarter" idx="31" hasCustomPrompt="1"/>
          </p:nvPr>
        </p:nvSpPr>
        <p:spPr bwMode="gray">
          <a:xfrm>
            <a:off x="1763687" y="3789040"/>
            <a:ext cx="2736875"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50" name="Text Placeholder 3"/>
          <p:cNvSpPr>
            <a:spLocks noGrp="1"/>
          </p:cNvSpPr>
          <p:nvPr>
            <p:ph type="body" sz="quarter" idx="32" hasCustomPrompt="1"/>
          </p:nvPr>
        </p:nvSpPr>
        <p:spPr bwMode="gray">
          <a:xfrm>
            <a:off x="1763767" y="4005064"/>
            <a:ext cx="2736226"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51" name="Text Placeholder 3"/>
          <p:cNvSpPr>
            <a:spLocks noGrp="1"/>
          </p:cNvSpPr>
          <p:nvPr>
            <p:ph type="body" sz="quarter" idx="33" hasCustomPrompt="1"/>
          </p:nvPr>
        </p:nvSpPr>
        <p:spPr bwMode="gray">
          <a:xfrm>
            <a:off x="6084168" y="3573017"/>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52" name="Text Placeholder 3"/>
          <p:cNvSpPr>
            <a:spLocks noGrp="1"/>
          </p:cNvSpPr>
          <p:nvPr>
            <p:ph type="body" sz="quarter" idx="34" hasCustomPrompt="1"/>
          </p:nvPr>
        </p:nvSpPr>
        <p:spPr bwMode="gray">
          <a:xfrm>
            <a:off x="6084168" y="3140968"/>
            <a:ext cx="2736304" cy="21676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53" name="Text Placeholder 3"/>
          <p:cNvSpPr>
            <a:spLocks noGrp="1"/>
          </p:cNvSpPr>
          <p:nvPr>
            <p:ph type="body" sz="quarter" idx="35" hasCustomPrompt="1"/>
          </p:nvPr>
        </p:nvSpPr>
        <p:spPr bwMode="gray">
          <a:xfrm>
            <a:off x="6084168" y="2205038"/>
            <a:ext cx="2736304"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54" name="Text Placeholder 3"/>
          <p:cNvSpPr>
            <a:spLocks noGrp="1"/>
          </p:cNvSpPr>
          <p:nvPr>
            <p:ph type="body" sz="quarter" idx="36" hasCustomPrompt="1"/>
          </p:nvPr>
        </p:nvSpPr>
        <p:spPr bwMode="gray">
          <a:xfrm>
            <a:off x="6084168" y="3789040"/>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55" name="Text Placeholder 3"/>
          <p:cNvSpPr>
            <a:spLocks noGrp="1"/>
          </p:cNvSpPr>
          <p:nvPr>
            <p:ph type="body" sz="quarter" idx="37" hasCustomPrompt="1"/>
          </p:nvPr>
        </p:nvSpPr>
        <p:spPr bwMode="gray">
          <a:xfrm>
            <a:off x="6084168" y="4005064"/>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56" name="Picture Placeholder 4"/>
          <p:cNvSpPr>
            <a:spLocks noGrp="1"/>
          </p:cNvSpPr>
          <p:nvPr>
            <p:ph type="pic" sz="quarter" idx="38" hasCustomPrompt="1"/>
          </p:nvPr>
        </p:nvSpPr>
        <p:spPr bwMode="gray">
          <a:xfrm>
            <a:off x="323528" y="4365625"/>
            <a:ext cx="1295400" cy="2015703"/>
          </a:xfrm>
        </p:spPr>
        <p:txBody>
          <a:bodyPr/>
          <a:lstStyle>
            <a:lvl1pPr marL="0" indent="0">
              <a:buNone/>
              <a:defRPr>
                <a:latin typeface="Arial" pitchFamily="34" charset="0"/>
              </a:defRPr>
            </a:lvl1pPr>
          </a:lstStyle>
          <a:p>
            <a:r>
              <a:rPr lang="de-DE" dirty="0"/>
              <a:t>Picture</a:t>
            </a:r>
            <a:endParaRPr lang="en-US" dirty="0"/>
          </a:p>
        </p:txBody>
      </p:sp>
      <p:sp>
        <p:nvSpPr>
          <p:cNvPr id="57" name="Picture Placeholder 4"/>
          <p:cNvSpPr>
            <a:spLocks noGrp="1"/>
          </p:cNvSpPr>
          <p:nvPr>
            <p:ph type="pic" sz="quarter" idx="39" hasCustomPrompt="1"/>
          </p:nvPr>
        </p:nvSpPr>
        <p:spPr bwMode="gray">
          <a:xfrm>
            <a:off x="4644703" y="4365625"/>
            <a:ext cx="1295400" cy="2015703"/>
          </a:xfrm>
        </p:spPr>
        <p:txBody>
          <a:bodyPr/>
          <a:lstStyle>
            <a:lvl1pPr marL="0" indent="0">
              <a:buNone/>
              <a:defRPr>
                <a:latin typeface="Arial" pitchFamily="34" charset="0"/>
              </a:defRPr>
            </a:lvl1pPr>
          </a:lstStyle>
          <a:p>
            <a:r>
              <a:rPr lang="de-DE" dirty="0"/>
              <a:t>Picture</a:t>
            </a:r>
            <a:endParaRPr lang="en-US" dirty="0"/>
          </a:p>
        </p:txBody>
      </p:sp>
      <p:sp>
        <p:nvSpPr>
          <p:cNvPr id="58" name="Text Placeholder 3"/>
          <p:cNvSpPr>
            <a:spLocks noGrp="1"/>
          </p:cNvSpPr>
          <p:nvPr>
            <p:ph type="body" sz="quarter" idx="40" hasCustomPrompt="1"/>
          </p:nvPr>
        </p:nvSpPr>
        <p:spPr bwMode="gray">
          <a:xfrm>
            <a:off x="1763688" y="5733733"/>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59" name="Text Placeholder 3"/>
          <p:cNvSpPr>
            <a:spLocks noGrp="1"/>
          </p:cNvSpPr>
          <p:nvPr>
            <p:ph type="body" sz="quarter" idx="41" hasCustomPrompt="1"/>
          </p:nvPr>
        </p:nvSpPr>
        <p:spPr bwMode="gray">
          <a:xfrm>
            <a:off x="1763688" y="5301209"/>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60" name="Text Placeholder 3"/>
          <p:cNvSpPr>
            <a:spLocks noGrp="1"/>
          </p:cNvSpPr>
          <p:nvPr>
            <p:ph type="body" sz="quarter" idx="42" hasCustomPrompt="1"/>
          </p:nvPr>
        </p:nvSpPr>
        <p:spPr bwMode="gray">
          <a:xfrm>
            <a:off x="1763688" y="4365625"/>
            <a:ext cx="2736304"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61" name="Text Placeholder 3"/>
          <p:cNvSpPr>
            <a:spLocks noGrp="1"/>
          </p:cNvSpPr>
          <p:nvPr>
            <p:ph type="body" sz="quarter" idx="43" hasCustomPrompt="1"/>
          </p:nvPr>
        </p:nvSpPr>
        <p:spPr bwMode="gray">
          <a:xfrm>
            <a:off x="1763688" y="5949236"/>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62" name="Text Placeholder 3"/>
          <p:cNvSpPr>
            <a:spLocks noGrp="1"/>
          </p:cNvSpPr>
          <p:nvPr>
            <p:ph type="body" sz="quarter" idx="44" hasCustomPrompt="1"/>
          </p:nvPr>
        </p:nvSpPr>
        <p:spPr bwMode="gray">
          <a:xfrm>
            <a:off x="1763688" y="6164739"/>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63" name="Text Placeholder 3"/>
          <p:cNvSpPr>
            <a:spLocks noGrp="1"/>
          </p:cNvSpPr>
          <p:nvPr>
            <p:ph type="body" sz="quarter" idx="45" hasCustomPrompt="1"/>
          </p:nvPr>
        </p:nvSpPr>
        <p:spPr bwMode="gray">
          <a:xfrm>
            <a:off x="6084168" y="5733743"/>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64" name="Text Placeholder 3"/>
          <p:cNvSpPr>
            <a:spLocks noGrp="1"/>
          </p:cNvSpPr>
          <p:nvPr>
            <p:ph type="body" sz="quarter" idx="46" hasCustomPrompt="1"/>
          </p:nvPr>
        </p:nvSpPr>
        <p:spPr bwMode="gray">
          <a:xfrm>
            <a:off x="6084168" y="5301209"/>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65" name="Text Placeholder 3"/>
          <p:cNvSpPr>
            <a:spLocks noGrp="1"/>
          </p:cNvSpPr>
          <p:nvPr>
            <p:ph type="body" sz="quarter" idx="47" hasCustomPrompt="1"/>
          </p:nvPr>
        </p:nvSpPr>
        <p:spPr bwMode="gray">
          <a:xfrm>
            <a:off x="6084168" y="4365625"/>
            <a:ext cx="2736304"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66" name="Text Placeholder 3"/>
          <p:cNvSpPr>
            <a:spLocks noGrp="1"/>
          </p:cNvSpPr>
          <p:nvPr>
            <p:ph type="body" sz="quarter" idx="48" hasCustomPrompt="1"/>
          </p:nvPr>
        </p:nvSpPr>
        <p:spPr bwMode="gray">
          <a:xfrm>
            <a:off x="6084168" y="5949246"/>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67" name="Text Placeholder 3"/>
          <p:cNvSpPr>
            <a:spLocks noGrp="1"/>
          </p:cNvSpPr>
          <p:nvPr>
            <p:ph type="body" sz="quarter" idx="49" hasCustomPrompt="1"/>
          </p:nvPr>
        </p:nvSpPr>
        <p:spPr bwMode="gray">
          <a:xfrm>
            <a:off x="6084168" y="6164749"/>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3" name="Title 2"/>
          <p:cNvSpPr>
            <a:spLocks noGrp="1"/>
          </p:cNvSpPr>
          <p:nvPr>
            <p:ph type="title" hasCustomPrompt="1"/>
          </p:nvPr>
        </p:nvSpPr>
        <p:spPr bwMode="gray"/>
        <p:txBody>
          <a:bodyPr/>
          <a:lstStyle>
            <a:lvl1pPr>
              <a:defRPr>
                <a:latin typeface="Arial" pitchFamily="34" charset="0"/>
              </a:defRPr>
            </a:lvl1pPr>
          </a:lstStyle>
          <a:p>
            <a:r>
              <a:rPr kumimoji="0" lang="en-US" sz="2000" b="0" i="0" u="none" strike="noStrike" kern="1200" cap="none" spc="0" normalizeH="0" baseline="0" noProof="0" dirty="0">
                <a:ln>
                  <a:noFill/>
                </a:ln>
                <a:solidFill>
                  <a:srgbClr val="000000"/>
                </a:solidFill>
                <a:effectLst/>
                <a:uLnTx/>
                <a:uFillTx/>
                <a:latin typeface="Arial" pitchFamily="34" charset="0"/>
                <a:ea typeface="+mj-ea"/>
                <a:cs typeface="+mj-cs"/>
              </a:rPr>
              <a:t>Click to add text</a:t>
            </a:r>
            <a:endParaRPr lang="en-GB" dirty="0"/>
          </a:p>
        </p:txBody>
      </p:sp>
    </p:spTree>
    <p:extLst>
      <p:ext uri="{BB962C8B-B14F-4D97-AF65-F5344CB8AC3E}">
        <p14:creationId xmlns:p14="http://schemas.microsoft.com/office/powerpoint/2010/main" val="3642379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882028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323528" y="1052736"/>
            <a:ext cx="8496944" cy="5328592"/>
          </a:xfrm>
        </p:spPr>
        <p:txBody>
          <a:bodyPr/>
          <a:lstStyle>
            <a:lvl1pPr marL="360000" indent="-360000">
              <a:spcBef>
                <a:spcPts val="1200"/>
              </a:spcBef>
              <a:spcAft>
                <a:spcPts val="0"/>
              </a:spcAft>
              <a:buClr>
                <a:schemeClr val="accent2"/>
              </a:buClr>
              <a:buFont typeface="+mj-lt"/>
              <a:buAutoNum type="arabicPeriod"/>
              <a:defRPr sz="1800">
                <a:latin typeface="Arial" pitchFamily="34" charset="0"/>
              </a:defRPr>
            </a:lvl1pPr>
            <a:lvl2pPr marL="360000" indent="0">
              <a:spcBef>
                <a:spcPts val="300"/>
              </a:spcBef>
              <a:spcAft>
                <a:spcPts val="1200"/>
              </a:spcAft>
              <a:buClr>
                <a:schemeClr val="bg2"/>
              </a:buClr>
              <a:buFont typeface="+mj-lt"/>
              <a:buNone/>
              <a:defRPr sz="1800">
                <a:solidFill>
                  <a:schemeClr val="tx1"/>
                </a:solidFill>
                <a:latin typeface="Arial" pitchFamily="34" charset="0"/>
              </a:defRPr>
            </a:lvl2pPr>
            <a:lvl3pPr marL="360000" indent="0">
              <a:spcAft>
                <a:spcPts val="1200"/>
              </a:spcAft>
              <a:buFontTx/>
              <a:buNone/>
              <a:defRPr sz="1800">
                <a:solidFill>
                  <a:schemeClr val="bg2"/>
                </a:solidFill>
                <a:latin typeface="Arial" pitchFamily="34" charset="0"/>
              </a:defRPr>
            </a:lvl3pPr>
            <a:lvl4pPr marL="360000" indent="0">
              <a:spcAft>
                <a:spcPts val="1200"/>
              </a:spcAft>
              <a:buFontTx/>
              <a:buNone/>
              <a:defRPr sz="1800">
                <a:solidFill>
                  <a:schemeClr val="bg2"/>
                </a:solidFill>
              </a:defRPr>
            </a:lvl4pPr>
            <a:lvl5pPr marL="360000" indent="0">
              <a:spcAft>
                <a:spcPts val="1200"/>
              </a:spcAft>
              <a:buFontTx/>
              <a:buNone/>
              <a:defRPr sz="1800" b="0">
                <a:solidFill>
                  <a:schemeClr val="bg2"/>
                </a:solidFill>
              </a:defRPr>
            </a:lvl5pPr>
            <a:lvl6pPr marL="360000" indent="0">
              <a:spcAft>
                <a:spcPts val="1200"/>
              </a:spcAft>
              <a:buFontTx/>
              <a:buNone/>
              <a:defRPr sz="1800">
                <a:solidFill>
                  <a:schemeClr val="bg2"/>
                </a:solidFill>
              </a:defRPr>
            </a:lvl6pPr>
            <a:lvl7pPr marL="360000" indent="0">
              <a:spcAft>
                <a:spcPts val="1200"/>
              </a:spcAft>
              <a:buFontTx/>
              <a:buNone/>
              <a:defRPr sz="1800">
                <a:solidFill>
                  <a:schemeClr val="bg2"/>
                </a:solidFill>
              </a:defRPr>
            </a:lvl7pPr>
            <a:lvl8pPr marL="360000" indent="0">
              <a:spcAft>
                <a:spcPts val="1200"/>
              </a:spcAft>
              <a:buFontTx/>
              <a:buNone/>
              <a:defRPr sz="1800">
                <a:solidFill>
                  <a:schemeClr val="bg2"/>
                </a:solidFill>
              </a:defRPr>
            </a:lvl8pPr>
            <a:lvl9pPr marL="360000" indent="0">
              <a:spcAft>
                <a:spcPts val="1200"/>
              </a:spcAft>
              <a:buFontTx/>
              <a:buNone/>
              <a:defRPr sz="1800">
                <a:solidFill>
                  <a:schemeClr val="bg2"/>
                </a:solidFill>
              </a:defRPr>
            </a:lvl9pPr>
          </a:lstStyle>
          <a:p>
            <a:pPr lvl="0"/>
            <a:r>
              <a:rPr lang="en-US" dirty="0"/>
              <a:t>Click to add text</a:t>
            </a:r>
          </a:p>
          <a:p>
            <a:pPr lvl="1"/>
            <a:r>
              <a:rPr lang="en-US" dirty="0"/>
              <a:t>Second level</a:t>
            </a:r>
          </a:p>
          <a:p>
            <a:pPr lvl="2"/>
            <a:endParaRPr lang="en-US" dirty="0"/>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a:t>Click to add text</a:t>
            </a:r>
            <a:endParaRPr lang="en-GB" dirty="0"/>
          </a:p>
        </p:txBody>
      </p:sp>
      <p:sp>
        <p:nvSpPr>
          <p:cNvPr id="6" name="Foliennummernplatzhalter 5"/>
          <p:cNvSpPr>
            <a:spLocks noGrp="1"/>
          </p:cNvSpPr>
          <p:nvPr>
            <p:ph type="sldNum" sz="quarter" idx="4"/>
          </p:nvPr>
        </p:nvSpPr>
        <p:spPr>
          <a:xfrm>
            <a:off x="7522024" y="6597352"/>
            <a:ext cx="1298448" cy="146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de-DE" sz="800" smtClean="0">
                <a:solidFill>
                  <a:schemeClr val="bg2"/>
                </a:solidFill>
                <a:latin typeface="Arial" pitchFamily="34" charset="0"/>
              </a:defRPr>
            </a:lvl1pPr>
          </a:lstStyle>
          <a:p>
            <a:pPr algn="r"/>
            <a:fld id="{1BDBE1E8-50F2-49BA-A952-1CC1DEAA5FBD}" type="slidenum">
              <a:rPr lang="en-US">
                <a:solidFill>
                  <a:srgbClr val="928580"/>
                </a:solidFill>
              </a:rPr>
              <a:pPr algn="r"/>
              <a:t>‹#›</a:t>
            </a:fld>
            <a:endParaRPr lang="en-US" dirty="0">
              <a:solidFill>
                <a:srgbClr val="928580"/>
              </a:solidFill>
            </a:endParaRPr>
          </a:p>
        </p:txBody>
      </p:sp>
    </p:spTree>
    <p:extLst>
      <p:ext uri="{BB962C8B-B14F-4D97-AF65-F5344CB8AC3E}">
        <p14:creationId xmlns:p14="http://schemas.microsoft.com/office/powerpoint/2010/main" val="22256526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528" y="2205038"/>
            <a:ext cx="8496943" cy="1584002"/>
          </a:xfrm>
        </p:spPr>
        <p:txBody>
          <a:bodyPr anchor="b"/>
          <a:lstStyle>
            <a:lvl1pPr>
              <a:defRPr sz="3800" cap="all" baseline="0">
                <a:solidFill>
                  <a:schemeClr val="tx2"/>
                </a:solidFill>
                <a:latin typeface="Arial" pitchFamily="34" charset="0"/>
              </a:defRPr>
            </a:lvl1pPr>
          </a:lstStyle>
          <a:p>
            <a:r>
              <a:rPr lang="en-US" dirty="0"/>
              <a:t>Click to add text</a:t>
            </a:r>
          </a:p>
        </p:txBody>
      </p:sp>
      <p:sp>
        <p:nvSpPr>
          <p:cNvPr id="3" name="Subtitle 2"/>
          <p:cNvSpPr>
            <a:spLocks noGrp="1"/>
          </p:cNvSpPr>
          <p:nvPr>
            <p:ph type="subTitle" idx="1" hasCustomPrompt="1"/>
          </p:nvPr>
        </p:nvSpPr>
        <p:spPr bwMode="gray">
          <a:xfrm>
            <a:off x="323529" y="3861048"/>
            <a:ext cx="8496944" cy="1439615"/>
          </a:xfrm>
        </p:spPr>
        <p:txBody>
          <a:bodyPr/>
          <a:lstStyle>
            <a:lvl1pPr marL="0" indent="0" algn="l">
              <a:spcBef>
                <a:spcPts val="300"/>
              </a:spcBef>
              <a:spcAft>
                <a:spcPts val="0"/>
              </a:spcAft>
              <a:buNone/>
              <a:defRPr sz="2000">
                <a:solidFill>
                  <a:schemeClr val="tx2"/>
                </a:solidFill>
                <a:latin typeface="Arial" pitchFamily="34" charset="0"/>
                <a:cs typeface="Arial" pitchFamily="34" charset="0"/>
              </a:defRPr>
            </a:lvl1pPr>
            <a:lvl2pPr marL="0" indent="0" algn="l">
              <a:spcBef>
                <a:spcPts val="300"/>
              </a:spcBef>
              <a:spcAft>
                <a:spcPts val="0"/>
              </a:spcAft>
              <a:buNone/>
              <a:defRPr sz="2000">
                <a:solidFill>
                  <a:schemeClr val="tx2"/>
                </a:solidFill>
              </a:defRPr>
            </a:lvl2pPr>
            <a:lvl3pPr marL="0" indent="0" algn="l">
              <a:spcBef>
                <a:spcPts val="300"/>
              </a:spcBef>
              <a:spcAft>
                <a:spcPts val="0"/>
              </a:spcAft>
              <a:buNone/>
              <a:defRPr sz="2000">
                <a:solidFill>
                  <a:schemeClr val="tx2"/>
                </a:solidFill>
              </a:defRPr>
            </a:lvl3pPr>
            <a:lvl4pPr marL="0" indent="0" algn="l">
              <a:spcBef>
                <a:spcPts val="300"/>
              </a:spcBef>
              <a:spcAft>
                <a:spcPts val="0"/>
              </a:spcAft>
              <a:buNone/>
              <a:defRPr sz="2000">
                <a:solidFill>
                  <a:schemeClr val="tx2"/>
                </a:solidFill>
              </a:defRPr>
            </a:lvl4pPr>
            <a:lvl5pPr marL="0" indent="0" algn="l">
              <a:spcBef>
                <a:spcPts val="300"/>
              </a:spcBef>
              <a:spcAft>
                <a:spcPts val="0"/>
              </a:spcAft>
              <a:buNone/>
              <a:defRPr sz="2000" b="0">
                <a:solidFill>
                  <a:schemeClr val="tx2"/>
                </a:solidFill>
              </a:defRPr>
            </a:lvl5pPr>
            <a:lvl6pPr marL="0" indent="0" algn="l">
              <a:spcBef>
                <a:spcPts val="300"/>
              </a:spcBef>
              <a:spcAft>
                <a:spcPts val="0"/>
              </a:spcAft>
              <a:buNone/>
              <a:defRPr sz="2000">
                <a:solidFill>
                  <a:schemeClr val="tx2"/>
                </a:solidFill>
              </a:defRPr>
            </a:lvl6pPr>
            <a:lvl7pPr marL="0" indent="0" algn="l">
              <a:spcBef>
                <a:spcPts val="300"/>
              </a:spcBef>
              <a:spcAft>
                <a:spcPts val="0"/>
              </a:spcAft>
              <a:buNone/>
              <a:defRPr sz="2000">
                <a:solidFill>
                  <a:schemeClr val="tx2"/>
                </a:solidFill>
              </a:defRPr>
            </a:lvl7pPr>
            <a:lvl8pPr marL="0" indent="0" algn="l">
              <a:spcBef>
                <a:spcPts val="300"/>
              </a:spcBef>
              <a:spcAft>
                <a:spcPts val="0"/>
              </a:spcAft>
              <a:buNone/>
              <a:defRPr sz="2000">
                <a:solidFill>
                  <a:schemeClr val="tx2"/>
                </a:solidFill>
              </a:defRPr>
            </a:lvl8pPr>
            <a:lvl9pPr marL="0" indent="0" algn="l">
              <a:spcBef>
                <a:spcPts val="300"/>
              </a:spcBef>
              <a:spcAft>
                <a:spcPts val="0"/>
              </a:spcAft>
              <a:buNone/>
              <a:defRPr sz="2000">
                <a:solidFill>
                  <a:schemeClr val="tx2"/>
                </a:solidFill>
              </a:defRPr>
            </a:lvl9pPr>
          </a:lstStyle>
          <a:p>
            <a:r>
              <a:rPr lang="en-US" dirty="0"/>
              <a:t>Click to add text</a:t>
            </a:r>
          </a:p>
        </p:txBody>
      </p:sp>
      <p:sp>
        <p:nvSpPr>
          <p:cNvPr id="11" name="Text Placeholder 10"/>
          <p:cNvSpPr>
            <a:spLocks noGrp="1"/>
          </p:cNvSpPr>
          <p:nvPr>
            <p:ph type="body" sz="quarter" idx="10" hasCustomPrompt="1"/>
          </p:nvPr>
        </p:nvSpPr>
        <p:spPr bwMode="gray">
          <a:xfrm>
            <a:off x="323528" y="6237312"/>
            <a:ext cx="8496944" cy="216024"/>
          </a:xfrm>
        </p:spPr>
        <p:txBody>
          <a:bodyPr tIns="0" anchor="b" anchorCtr="0"/>
          <a:lstStyle>
            <a:lvl1pPr marL="0" indent="0">
              <a:spcBef>
                <a:spcPts val="0"/>
              </a:spcBef>
              <a:spcAft>
                <a:spcPts val="0"/>
              </a:spcAft>
              <a:buFontTx/>
              <a:buNone/>
              <a:defRPr sz="1200">
                <a:solidFill>
                  <a:schemeClr val="bg2"/>
                </a:solidFill>
                <a:latin typeface="Arial" pitchFamily="34" charset="0"/>
                <a:cs typeface="Arial" pitchFamily="34" charset="0"/>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a:t>Click to add text</a:t>
            </a:r>
          </a:p>
        </p:txBody>
      </p:sp>
      <p:sp>
        <p:nvSpPr>
          <p:cNvPr id="4" name="Rechteck 3"/>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spTree>
    <p:extLst>
      <p:ext uri="{BB962C8B-B14F-4D97-AF65-F5344CB8AC3E}">
        <p14:creationId xmlns:p14="http://schemas.microsoft.com/office/powerpoint/2010/main" val="42455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528" y="2205038"/>
            <a:ext cx="8496943" cy="1584002"/>
          </a:xfrm>
        </p:spPr>
        <p:txBody>
          <a:bodyPr anchor="b"/>
          <a:lstStyle>
            <a:lvl1pPr>
              <a:defRPr sz="3800" cap="all" baseline="0">
                <a:solidFill>
                  <a:schemeClr val="accent2"/>
                </a:solidFill>
                <a:latin typeface="Arial" pitchFamily="34" charset="0"/>
              </a:defRPr>
            </a:lvl1pPr>
          </a:lstStyle>
          <a:p>
            <a:r>
              <a:rPr lang="en-US" dirty="0"/>
              <a:t>Click to add text</a:t>
            </a:r>
          </a:p>
        </p:txBody>
      </p:sp>
      <p:sp>
        <p:nvSpPr>
          <p:cNvPr id="3" name="Subtitle 2"/>
          <p:cNvSpPr>
            <a:spLocks noGrp="1"/>
          </p:cNvSpPr>
          <p:nvPr>
            <p:ph type="subTitle" idx="1" hasCustomPrompt="1"/>
          </p:nvPr>
        </p:nvSpPr>
        <p:spPr bwMode="gray">
          <a:xfrm>
            <a:off x="323529" y="3861048"/>
            <a:ext cx="8496944" cy="1439615"/>
          </a:xfrm>
        </p:spPr>
        <p:txBody>
          <a:bodyPr/>
          <a:lstStyle>
            <a:lvl1pPr marL="0" indent="0" algn="l">
              <a:spcBef>
                <a:spcPts val="300"/>
              </a:spcBef>
              <a:spcAft>
                <a:spcPts val="0"/>
              </a:spcAft>
              <a:buNone/>
              <a:defRPr sz="2000">
                <a:solidFill>
                  <a:schemeClr val="accent2"/>
                </a:solidFill>
                <a:latin typeface="Arial" pitchFamily="34" charset="0"/>
              </a:defRPr>
            </a:lvl1pPr>
            <a:lvl2pPr marL="0" indent="0" algn="l">
              <a:spcBef>
                <a:spcPts val="300"/>
              </a:spcBef>
              <a:spcAft>
                <a:spcPts val="0"/>
              </a:spcAft>
              <a:buNone/>
              <a:defRPr sz="2000">
                <a:solidFill>
                  <a:schemeClr val="tx2"/>
                </a:solidFill>
              </a:defRPr>
            </a:lvl2pPr>
            <a:lvl3pPr marL="0" indent="0" algn="l">
              <a:spcBef>
                <a:spcPts val="300"/>
              </a:spcBef>
              <a:spcAft>
                <a:spcPts val="0"/>
              </a:spcAft>
              <a:buNone/>
              <a:defRPr sz="2000">
                <a:solidFill>
                  <a:schemeClr val="tx2"/>
                </a:solidFill>
              </a:defRPr>
            </a:lvl3pPr>
            <a:lvl4pPr marL="0" indent="0" algn="l">
              <a:spcBef>
                <a:spcPts val="300"/>
              </a:spcBef>
              <a:spcAft>
                <a:spcPts val="0"/>
              </a:spcAft>
              <a:buNone/>
              <a:defRPr sz="2000">
                <a:solidFill>
                  <a:schemeClr val="tx2"/>
                </a:solidFill>
              </a:defRPr>
            </a:lvl4pPr>
            <a:lvl5pPr marL="0" indent="0" algn="l">
              <a:spcBef>
                <a:spcPts val="300"/>
              </a:spcBef>
              <a:spcAft>
                <a:spcPts val="0"/>
              </a:spcAft>
              <a:buNone/>
              <a:defRPr sz="2000" b="0">
                <a:solidFill>
                  <a:schemeClr val="tx2"/>
                </a:solidFill>
              </a:defRPr>
            </a:lvl5pPr>
            <a:lvl6pPr marL="0" indent="0" algn="l">
              <a:spcBef>
                <a:spcPts val="300"/>
              </a:spcBef>
              <a:spcAft>
                <a:spcPts val="0"/>
              </a:spcAft>
              <a:buNone/>
              <a:defRPr sz="2000">
                <a:solidFill>
                  <a:schemeClr val="tx2"/>
                </a:solidFill>
              </a:defRPr>
            </a:lvl6pPr>
            <a:lvl7pPr marL="0" indent="0" algn="l">
              <a:spcBef>
                <a:spcPts val="300"/>
              </a:spcBef>
              <a:spcAft>
                <a:spcPts val="0"/>
              </a:spcAft>
              <a:buNone/>
              <a:defRPr sz="2000">
                <a:solidFill>
                  <a:schemeClr val="tx2"/>
                </a:solidFill>
              </a:defRPr>
            </a:lvl7pPr>
            <a:lvl8pPr marL="0" indent="0" algn="l">
              <a:spcBef>
                <a:spcPts val="300"/>
              </a:spcBef>
              <a:spcAft>
                <a:spcPts val="0"/>
              </a:spcAft>
              <a:buNone/>
              <a:defRPr sz="2000">
                <a:solidFill>
                  <a:schemeClr val="tx2"/>
                </a:solidFill>
              </a:defRPr>
            </a:lvl8pPr>
            <a:lvl9pPr marL="0" indent="0" algn="l">
              <a:spcBef>
                <a:spcPts val="300"/>
              </a:spcBef>
              <a:spcAft>
                <a:spcPts val="0"/>
              </a:spcAft>
              <a:buNone/>
              <a:defRPr sz="2000">
                <a:solidFill>
                  <a:schemeClr val="tx2"/>
                </a:solidFill>
              </a:defRPr>
            </a:lvl9pPr>
          </a:lstStyle>
          <a:p>
            <a:r>
              <a:rPr lang="en-US" dirty="0"/>
              <a:t>Click to add text</a:t>
            </a:r>
          </a:p>
        </p:txBody>
      </p:sp>
      <p:sp>
        <p:nvSpPr>
          <p:cNvPr id="11" name="Text Placeholder 10"/>
          <p:cNvSpPr>
            <a:spLocks noGrp="1"/>
          </p:cNvSpPr>
          <p:nvPr>
            <p:ph type="body" sz="quarter" idx="10" hasCustomPrompt="1"/>
          </p:nvPr>
        </p:nvSpPr>
        <p:spPr bwMode="gray">
          <a:xfrm>
            <a:off x="323528" y="6237312"/>
            <a:ext cx="8496944" cy="216024"/>
          </a:xfrm>
        </p:spPr>
        <p:txBody>
          <a:bodyPr tIns="0" anchor="b" anchorCtr="0"/>
          <a:lstStyle>
            <a:lvl1pPr marL="0" indent="0">
              <a:spcBef>
                <a:spcPts val="0"/>
              </a:spcBef>
              <a:spcAft>
                <a:spcPts val="0"/>
              </a:spcAft>
              <a:buFontTx/>
              <a:buNone/>
              <a:defRPr sz="1200">
                <a:solidFill>
                  <a:schemeClr val="bg2"/>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a:t>Click to add text</a:t>
            </a:r>
          </a:p>
        </p:txBody>
      </p:sp>
      <p:sp>
        <p:nvSpPr>
          <p:cNvPr id="4" name="Rechteck 3"/>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spTree>
    <p:extLst>
      <p:ext uri="{BB962C8B-B14F-4D97-AF65-F5344CB8AC3E}">
        <p14:creationId xmlns:p14="http://schemas.microsoft.com/office/powerpoint/2010/main" val="12118011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8" name="Picture Placeholder 67"/>
          <p:cNvSpPr>
            <a:spLocks noGrp="1"/>
          </p:cNvSpPr>
          <p:nvPr>
            <p:ph type="pic" sz="quarter" idx="12"/>
          </p:nvPr>
        </p:nvSpPr>
        <p:spPr bwMode="gray">
          <a:xfrm>
            <a:off x="323528" y="1123950"/>
            <a:ext cx="8496944" cy="5473402"/>
          </a:xfrm>
          <a:noFill/>
        </p:spPr>
        <p:txBody>
          <a:bodyPr/>
          <a:lstStyle>
            <a:lvl1pPr marL="0" indent="0">
              <a:buNone/>
              <a:defRPr>
                <a:latin typeface="Arial" pitchFamily="34" charset="0"/>
              </a:defRPr>
            </a:lvl1pPr>
          </a:lstStyle>
          <a:p>
            <a:r>
              <a:rPr lang="en-US" dirty="0"/>
              <a:t>Click icon to add picture</a:t>
            </a:r>
            <a:endParaRPr lang="en-GB" dirty="0"/>
          </a:p>
        </p:txBody>
      </p:sp>
      <p:sp>
        <p:nvSpPr>
          <p:cNvPr id="2" name="Title 1"/>
          <p:cNvSpPr>
            <a:spLocks noGrp="1"/>
          </p:cNvSpPr>
          <p:nvPr>
            <p:ph type="ctrTitle"/>
          </p:nvPr>
        </p:nvSpPr>
        <p:spPr bwMode="gray">
          <a:xfrm>
            <a:off x="467544" y="2420888"/>
            <a:ext cx="8208912" cy="1368152"/>
          </a:xfrm>
        </p:spPr>
        <p:txBody>
          <a:bodyPr anchor="b"/>
          <a:lstStyle>
            <a:lvl1pPr>
              <a:defRPr sz="4000" cap="all" baseline="0">
                <a:solidFill>
                  <a:schemeClr val="bg1"/>
                </a:solidFill>
                <a:latin typeface="Arial"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bwMode="gray">
          <a:xfrm>
            <a:off x="467543" y="3861048"/>
            <a:ext cx="8208913" cy="1512168"/>
          </a:xfrm>
        </p:spPr>
        <p:txBody>
          <a:bodyPr/>
          <a:lstStyle>
            <a:lvl1pPr marL="0" indent="0" algn="l">
              <a:spcBef>
                <a:spcPts val="300"/>
              </a:spcBef>
              <a:spcAft>
                <a:spcPts val="0"/>
              </a:spcAft>
              <a:buNone/>
              <a:defRPr sz="2000">
                <a:solidFill>
                  <a:schemeClr val="bg1"/>
                </a:solidFill>
                <a:latin typeface="Arial" pitchFamily="34" charset="0"/>
              </a:defRPr>
            </a:lvl1pPr>
            <a:lvl2pPr marL="0" indent="0" algn="l">
              <a:spcBef>
                <a:spcPts val="300"/>
              </a:spcBef>
              <a:spcAft>
                <a:spcPts val="0"/>
              </a:spcAft>
              <a:buNone/>
              <a:defRPr sz="2000">
                <a:solidFill>
                  <a:schemeClr val="bg1"/>
                </a:solidFill>
              </a:defRPr>
            </a:lvl2pPr>
            <a:lvl3pPr marL="0" indent="0" algn="l">
              <a:spcBef>
                <a:spcPts val="300"/>
              </a:spcBef>
              <a:spcAft>
                <a:spcPts val="0"/>
              </a:spcAft>
              <a:buNone/>
              <a:defRPr sz="2000">
                <a:solidFill>
                  <a:schemeClr val="bg1"/>
                </a:solidFill>
              </a:defRPr>
            </a:lvl3pPr>
            <a:lvl4pPr marL="0" indent="0" algn="l">
              <a:spcBef>
                <a:spcPts val="300"/>
              </a:spcBef>
              <a:spcAft>
                <a:spcPts val="0"/>
              </a:spcAft>
              <a:buNone/>
              <a:defRPr sz="2000">
                <a:solidFill>
                  <a:schemeClr val="bg1"/>
                </a:solidFill>
              </a:defRPr>
            </a:lvl4pPr>
            <a:lvl5pPr marL="0" indent="0" algn="l">
              <a:spcBef>
                <a:spcPts val="300"/>
              </a:spcBef>
              <a:spcAft>
                <a:spcPts val="0"/>
              </a:spcAft>
              <a:buNone/>
              <a:defRPr sz="2000">
                <a:solidFill>
                  <a:schemeClr val="bg1"/>
                </a:solidFill>
              </a:defRPr>
            </a:lvl5pPr>
            <a:lvl6pPr marL="0" indent="0" algn="l">
              <a:spcBef>
                <a:spcPts val="300"/>
              </a:spcBef>
              <a:spcAft>
                <a:spcPts val="0"/>
              </a:spcAft>
              <a:buNone/>
              <a:defRPr sz="2000">
                <a:solidFill>
                  <a:schemeClr val="bg1"/>
                </a:solidFill>
              </a:defRPr>
            </a:lvl6pPr>
            <a:lvl7pPr marL="0" indent="0" algn="l">
              <a:spcBef>
                <a:spcPts val="300"/>
              </a:spcBef>
              <a:spcAft>
                <a:spcPts val="0"/>
              </a:spcAft>
              <a:buNone/>
              <a:defRPr sz="2000">
                <a:solidFill>
                  <a:schemeClr val="bg1"/>
                </a:solidFill>
              </a:defRPr>
            </a:lvl7pPr>
            <a:lvl8pPr marL="0" indent="0" algn="l">
              <a:spcBef>
                <a:spcPts val="300"/>
              </a:spcBef>
              <a:spcAft>
                <a:spcPts val="0"/>
              </a:spcAft>
              <a:buNone/>
              <a:defRPr sz="2000">
                <a:solidFill>
                  <a:schemeClr val="bg1"/>
                </a:solidFill>
              </a:defRPr>
            </a:lvl8pPr>
            <a:lvl9pPr marL="0" indent="0" algn="l">
              <a:spcBef>
                <a:spcPts val="300"/>
              </a:spcBef>
              <a:spcAft>
                <a:spcPts val="0"/>
              </a:spcAft>
              <a:buNone/>
              <a:defRPr sz="2000">
                <a:solidFill>
                  <a:schemeClr val="bg1"/>
                </a:solidFill>
              </a:defRPr>
            </a:lvl9pPr>
          </a:lstStyle>
          <a:p>
            <a:r>
              <a:rPr lang="en-US" dirty="0"/>
              <a:t>Click to edit Master subtitle style</a:t>
            </a:r>
          </a:p>
          <a:p>
            <a:endParaRPr lang="en-US" dirty="0"/>
          </a:p>
        </p:txBody>
      </p:sp>
      <p:grpSp>
        <p:nvGrpSpPr>
          <p:cNvPr id="10" name="Gruppieren 9"/>
          <p:cNvGrpSpPr/>
          <p:nvPr userDrawn="1"/>
        </p:nvGrpSpPr>
        <p:grpSpPr bwMode="gray">
          <a:xfrm>
            <a:off x="-324550" y="908650"/>
            <a:ext cx="216030" cy="5688790"/>
            <a:chOff x="-540710" y="908650"/>
            <a:chExt cx="432060" cy="5688790"/>
          </a:xfrm>
        </p:grpSpPr>
        <p:cxnSp>
          <p:nvCxnSpPr>
            <p:cNvPr id="11" name="Gerade Verbindung 10"/>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uppieren 15"/>
          <p:cNvGrpSpPr/>
          <p:nvPr userDrawn="1"/>
        </p:nvGrpSpPr>
        <p:grpSpPr bwMode="gray">
          <a:xfrm>
            <a:off x="323850" y="-315520"/>
            <a:ext cx="8496740" cy="216030"/>
            <a:chOff x="323850" y="-531550"/>
            <a:chExt cx="8496740" cy="432060"/>
          </a:xfrm>
        </p:grpSpPr>
        <p:cxnSp>
          <p:nvCxnSpPr>
            <p:cNvPr id="17" name="Gerade Verbindung 1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userDrawn="1"/>
        </p:nvGrpSpPr>
        <p:grpSpPr bwMode="gray">
          <a:xfrm>
            <a:off x="323410" y="6957490"/>
            <a:ext cx="8496740" cy="216030"/>
            <a:chOff x="323850" y="-531550"/>
            <a:chExt cx="8496740" cy="432060"/>
          </a:xfrm>
        </p:grpSpPr>
        <p:cxnSp>
          <p:nvCxnSpPr>
            <p:cNvPr id="30" name="Gerade Verbindung 29"/>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uppieren 41"/>
          <p:cNvGrpSpPr/>
          <p:nvPr userDrawn="1"/>
        </p:nvGrpSpPr>
        <p:grpSpPr bwMode="gray">
          <a:xfrm>
            <a:off x="9252650" y="908650"/>
            <a:ext cx="216030" cy="5688790"/>
            <a:chOff x="-540710" y="908650"/>
            <a:chExt cx="432060" cy="5688790"/>
          </a:xfrm>
        </p:grpSpPr>
        <p:cxnSp>
          <p:nvCxnSpPr>
            <p:cNvPr id="43" name="Gerade Verbindung 42"/>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Rechteck 55"/>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sp>
        <p:nvSpPr>
          <p:cNvPr id="58" name="Text Placeholder 10"/>
          <p:cNvSpPr>
            <a:spLocks noGrp="1"/>
          </p:cNvSpPr>
          <p:nvPr>
            <p:ph type="body" sz="quarter" idx="10" hasCustomPrompt="1"/>
          </p:nvPr>
        </p:nvSpPr>
        <p:spPr bwMode="gray">
          <a:xfrm>
            <a:off x="467430" y="6237312"/>
            <a:ext cx="8209140" cy="216024"/>
          </a:xfrm>
        </p:spPr>
        <p:txBody>
          <a:bodyPr tIns="0" anchor="b" anchorCtr="0"/>
          <a:lstStyle>
            <a:lvl1pPr marL="0" indent="0">
              <a:spcBef>
                <a:spcPts val="0"/>
              </a:spcBef>
              <a:spcAft>
                <a:spcPts val="0"/>
              </a:spcAft>
              <a:buFontTx/>
              <a:buNone/>
              <a:defRPr sz="1200">
                <a:solidFill>
                  <a:schemeClr val="bg1"/>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a:t>Click to add text</a:t>
            </a:r>
          </a:p>
        </p:txBody>
      </p:sp>
    </p:spTree>
    <p:extLst>
      <p:ext uri="{BB962C8B-B14F-4D97-AF65-F5344CB8AC3E}">
        <p14:creationId xmlns:p14="http://schemas.microsoft.com/office/powerpoint/2010/main" val="1621798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323528" y="1052736"/>
            <a:ext cx="8496944" cy="5328592"/>
          </a:xfrm>
        </p:spPr>
        <p:txBody>
          <a:bodyPr/>
          <a:lstStyle>
            <a:lvl1pPr marL="360000" indent="-360000">
              <a:spcBef>
                <a:spcPts val="1200"/>
              </a:spcBef>
              <a:spcAft>
                <a:spcPts val="0"/>
              </a:spcAft>
              <a:buClr>
                <a:schemeClr val="accent2"/>
              </a:buClr>
              <a:buFont typeface="+mj-lt"/>
              <a:buAutoNum type="arabicPeriod"/>
              <a:defRPr sz="1800">
                <a:latin typeface="Arial" pitchFamily="34" charset="0"/>
              </a:defRPr>
            </a:lvl1pPr>
            <a:lvl2pPr marL="360000" indent="0">
              <a:spcBef>
                <a:spcPts val="300"/>
              </a:spcBef>
              <a:spcAft>
                <a:spcPts val="1200"/>
              </a:spcAft>
              <a:buClr>
                <a:schemeClr val="bg2"/>
              </a:buClr>
              <a:buFont typeface="+mj-lt"/>
              <a:buNone/>
              <a:defRPr sz="1800">
                <a:solidFill>
                  <a:schemeClr val="tx1"/>
                </a:solidFill>
                <a:latin typeface="Arial" pitchFamily="34" charset="0"/>
              </a:defRPr>
            </a:lvl2pPr>
            <a:lvl3pPr marL="360000" indent="0">
              <a:spcAft>
                <a:spcPts val="1200"/>
              </a:spcAft>
              <a:buFontTx/>
              <a:buNone/>
              <a:defRPr sz="1800">
                <a:solidFill>
                  <a:schemeClr val="bg2"/>
                </a:solidFill>
                <a:latin typeface="Arial" pitchFamily="34" charset="0"/>
              </a:defRPr>
            </a:lvl3pPr>
            <a:lvl4pPr marL="360000" indent="0">
              <a:spcAft>
                <a:spcPts val="1200"/>
              </a:spcAft>
              <a:buFontTx/>
              <a:buNone/>
              <a:defRPr sz="1800">
                <a:solidFill>
                  <a:schemeClr val="bg2"/>
                </a:solidFill>
              </a:defRPr>
            </a:lvl4pPr>
            <a:lvl5pPr marL="360000" indent="0">
              <a:spcAft>
                <a:spcPts val="1200"/>
              </a:spcAft>
              <a:buFontTx/>
              <a:buNone/>
              <a:defRPr sz="1800" b="0">
                <a:solidFill>
                  <a:schemeClr val="bg2"/>
                </a:solidFill>
              </a:defRPr>
            </a:lvl5pPr>
            <a:lvl6pPr marL="360000" indent="0">
              <a:spcAft>
                <a:spcPts val="1200"/>
              </a:spcAft>
              <a:buFontTx/>
              <a:buNone/>
              <a:defRPr sz="1800">
                <a:solidFill>
                  <a:schemeClr val="bg2"/>
                </a:solidFill>
              </a:defRPr>
            </a:lvl6pPr>
            <a:lvl7pPr marL="360000" indent="0">
              <a:spcAft>
                <a:spcPts val="1200"/>
              </a:spcAft>
              <a:buFontTx/>
              <a:buNone/>
              <a:defRPr sz="1800">
                <a:solidFill>
                  <a:schemeClr val="bg2"/>
                </a:solidFill>
              </a:defRPr>
            </a:lvl7pPr>
            <a:lvl8pPr marL="360000" indent="0">
              <a:spcAft>
                <a:spcPts val="1200"/>
              </a:spcAft>
              <a:buFontTx/>
              <a:buNone/>
              <a:defRPr sz="1800">
                <a:solidFill>
                  <a:schemeClr val="bg2"/>
                </a:solidFill>
              </a:defRPr>
            </a:lvl8pPr>
            <a:lvl9pPr marL="360000" indent="0">
              <a:spcAft>
                <a:spcPts val="1200"/>
              </a:spcAft>
              <a:buFontTx/>
              <a:buNone/>
              <a:defRPr sz="1800">
                <a:solidFill>
                  <a:schemeClr val="bg2"/>
                </a:solidFill>
              </a:defRPr>
            </a:lvl9pPr>
          </a:lstStyle>
          <a:p>
            <a:pPr lvl="0"/>
            <a:r>
              <a:rPr lang="en-US" dirty="0"/>
              <a:t>Click to add text</a:t>
            </a:r>
          </a:p>
          <a:p>
            <a:pPr lvl="1"/>
            <a:r>
              <a:rPr lang="en-US" dirty="0"/>
              <a:t>Second level</a:t>
            </a:r>
          </a:p>
          <a:p>
            <a:pPr lvl="2"/>
            <a:endParaRPr lang="en-US" dirty="0"/>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a:t>Click to add text</a:t>
            </a:r>
            <a:endParaRPr lang="en-GB" dirty="0"/>
          </a:p>
        </p:txBody>
      </p:sp>
      <p:sp>
        <p:nvSpPr>
          <p:cNvPr id="6" name="Foliennummernplatzhalter 5"/>
          <p:cNvSpPr>
            <a:spLocks noGrp="1"/>
          </p:cNvSpPr>
          <p:nvPr>
            <p:ph type="sldNum" sz="quarter" idx="4"/>
          </p:nvPr>
        </p:nvSpPr>
        <p:spPr>
          <a:xfrm>
            <a:off x="7522024" y="6597352"/>
            <a:ext cx="1298448" cy="146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de-DE" sz="800" smtClean="0">
                <a:solidFill>
                  <a:schemeClr val="bg2"/>
                </a:solidFill>
                <a:latin typeface="Arial" pitchFamily="34" charset="0"/>
              </a:defRPr>
            </a:lvl1pPr>
          </a:lstStyle>
          <a:p>
            <a:pPr algn="r"/>
            <a:fld id="{1BDBE1E8-50F2-49BA-A952-1CC1DEAA5FBD}" type="slidenum">
              <a:rPr lang="en-US">
                <a:solidFill>
                  <a:srgbClr val="928580"/>
                </a:solidFill>
              </a:rPr>
              <a:pPr algn="r"/>
              <a:t>‹#›</a:t>
            </a:fld>
            <a:endParaRPr lang="en-US" dirty="0">
              <a:solidFill>
                <a:srgbClr val="928580"/>
              </a:solidFill>
            </a:endParaRPr>
          </a:p>
        </p:txBody>
      </p:sp>
    </p:spTree>
    <p:extLst>
      <p:ext uri="{BB962C8B-B14F-4D97-AF65-F5344CB8AC3E}">
        <p14:creationId xmlns:p14="http://schemas.microsoft.com/office/powerpoint/2010/main" val="42771524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for presentation">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0" y="2205038"/>
            <a:ext cx="9144000" cy="2447924"/>
          </a:xfrm>
          <a:gradFill>
            <a:gsLst>
              <a:gs pos="2000">
                <a:schemeClr val="accent1"/>
              </a:gs>
              <a:gs pos="100000">
                <a:schemeClr val="accent2"/>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bg1"/>
                </a:solidFill>
                <a:latin typeface="Arial" pitchFamily="34" charset="0"/>
                <a:ea typeface="+mn-ea"/>
                <a:cs typeface="+mn-cs"/>
              </a:defRPr>
            </a:lvl1pPr>
          </a:lstStyle>
          <a:p>
            <a:pPr lvl="0"/>
            <a:r>
              <a:rPr lang="en-US" dirty="0"/>
              <a:t>Click to add text</a:t>
            </a:r>
          </a:p>
        </p:txBody>
      </p:sp>
      <p:grpSp>
        <p:nvGrpSpPr>
          <p:cNvPr id="5" name="Gruppieren 4"/>
          <p:cNvGrpSpPr/>
          <p:nvPr userDrawn="1"/>
        </p:nvGrpSpPr>
        <p:grpSpPr bwMode="gray">
          <a:xfrm>
            <a:off x="-324680" y="908650"/>
            <a:ext cx="216030" cy="5688790"/>
            <a:chOff x="-540710" y="908650"/>
            <a:chExt cx="432060" cy="5688790"/>
          </a:xfrm>
        </p:grpSpPr>
        <p:cxnSp>
          <p:nvCxnSpPr>
            <p:cNvPr id="6"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39"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hteck 2"/>
          <p:cNvSpPr/>
          <p:nvPr userDrawn="1"/>
        </p:nvSpPr>
        <p:spPr bwMode="gray">
          <a:xfrm>
            <a:off x="0" y="0"/>
            <a:ext cx="9144000" cy="213285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Tree>
    <p:extLst>
      <p:ext uri="{BB962C8B-B14F-4D97-AF65-F5344CB8AC3E}">
        <p14:creationId xmlns:p14="http://schemas.microsoft.com/office/powerpoint/2010/main" val="3860073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Slide for printing documents">
    <p:spTree>
      <p:nvGrpSpPr>
        <p:cNvPr id="1" name=""/>
        <p:cNvGrpSpPr/>
        <p:nvPr/>
      </p:nvGrpSpPr>
      <p:grpSpPr>
        <a:xfrm>
          <a:off x="0" y="0"/>
          <a:ext cx="0" cy="0"/>
          <a:chOff x="0" y="0"/>
          <a:chExt cx="0" cy="0"/>
        </a:xfrm>
      </p:grpSpPr>
      <p:sp>
        <p:nvSpPr>
          <p:cNvPr id="64" name="Rechteck 63"/>
          <p:cNvSpPr/>
          <p:nvPr userDrawn="1"/>
        </p:nvSpPr>
        <p:spPr bwMode="gray">
          <a:xfrm>
            <a:off x="0" y="2636912"/>
            <a:ext cx="9144000" cy="72008"/>
          </a:xfrm>
          <a:prstGeom prst="rect">
            <a:avLst/>
          </a:prstGeom>
          <a:gradFill>
            <a:gsLst>
              <a:gs pos="2000">
                <a:schemeClr val="accent1"/>
              </a:gs>
              <a:gs pos="100000">
                <a:schemeClr val="accent2"/>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
        <p:nvSpPr>
          <p:cNvPr id="8" name="Title 1"/>
          <p:cNvSpPr>
            <a:spLocks noGrp="1"/>
          </p:cNvSpPr>
          <p:nvPr>
            <p:ph type="title" hasCustomPrompt="1"/>
          </p:nvPr>
        </p:nvSpPr>
        <p:spPr bwMode="gray">
          <a:xfrm>
            <a:off x="0" y="2708920"/>
            <a:ext cx="9144000" cy="1440160"/>
          </a:xfrm>
        </p:spPr>
        <p:txBody>
          <a:bodyPr lIns="324000" rIns="324000" bIns="0" anchor="ctr"/>
          <a:lstStyle>
            <a:lvl1pPr>
              <a:defRPr sz="3000">
                <a:solidFill>
                  <a:schemeClr val="tx1"/>
                </a:solidFill>
                <a:latin typeface="Arial" pitchFamily="34" charset="0"/>
              </a:defRPr>
            </a:lvl1pPr>
          </a:lstStyle>
          <a:p>
            <a:pPr lvl="0"/>
            <a:r>
              <a:rPr lang="en-US" dirty="0"/>
              <a:t>Click to add text</a:t>
            </a:r>
          </a:p>
        </p:txBody>
      </p:sp>
      <p:grpSp>
        <p:nvGrpSpPr>
          <p:cNvPr id="5" name="Gruppieren 4"/>
          <p:cNvGrpSpPr/>
          <p:nvPr userDrawn="1"/>
        </p:nvGrpSpPr>
        <p:grpSpPr bwMode="gray">
          <a:xfrm>
            <a:off x="-324680" y="908650"/>
            <a:ext cx="216030" cy="5688790"/>
            <a:chOff x="-540710" y="908650"/>
            <a:chExt cx="432060" cy="5688790"/>
          </a:xfrm>
        </p:grpSpPr>
        <p:cxnSp>
          <p:nvCxnSpPr>
            <p:cNvPr id="6"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39"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Rechteck 66"/>
          <p:cNvSpPr/>
          <p:nvPr userDrawn="1"/>
        </p:nvSpPr>
        <p:spPr bwMode="gray">
          <a:xfrm>
            <a:off x="0" y="4149080"/>
            <a:ext cx="9144000" cy="72008"/>
          </a:xfrm>
          <a:prstGeom prst="rect">
            <a:avLst/>
          </a:prstGeom>
          <a:gradFill>
            <a:gsLst>
              <a:gs pos="2000">
                <a:schemeClr val="accent1"/>
              </a:gs>
              <a:gs pos="100000">
                <a:schemeClr val="accent2"/>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
        <p:nvSpPr>
          <p:cNvPr id="55" name="Rechteck 54"/>
          <p:cNvSpPr/>
          <p:nvPr userDrawn="1"/>
        </p:nvSpPr>
        <p:spPr bwMode="gray">
          <a:xfrm>
            <a:off x="0" y="0"/>
            <a:ext cx="9144000" cy="26369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Tree>
    <p:extLst>
      <p:ext uri="{BB962C8B-B14F-4D97-AF65-F5344CB8AC3E}">
        <p14:creationId xmlns:p14="http://schemas.microsoft.com/office/powerpoint/2010/main" val="1966516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3616835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Content Placeholder 4"/>
          <p:cNvSpPr>
            <a:spLocks noGrp="1"/>
          </p:cNvSpPr>
          <p:nvPr>
            <p:ph sz="quarter" idx="13" hasCustomPrompt="1"/>
          </p:nvPr>
        </p:nvSpPr>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3972590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noProof="0" dirty="0"/>
              <a:t>Click to add text</a:t>
            </a:r>
            <a:endParaRPr lang="en-GB" dirty="0"/>
          </a:p>
        </p:txBody>
      </p:sp>
      <p:sp>
        <p:nvSpPr>
          <p:cNvPr id="8"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13" name="Content Placeholder 4"/>
          <p:cNvSpPr>
            <a:spLocks noGrp="1"/>
          </p:cNvSpPr>
          <p:nvPr>
            <p:ph sz="quarter" idx="13" hasCustomPrompt="1"/>
          </p:nvPr>
        </p:nvSpPr>
        <p:spPr>
          <a:xfrm>
            <a:off x="323528" y="1052736"/>
            <a:ext cx="417703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Content Placeholder 4"/>
          <p:cNvSpPr>
            <a:spLocks noGrp="1"/>
          </p:cNvSpPr>
          <p:nvPr>
            <p:ph sz="quarter" idx="14" hasCustomPrompt="1"/>
          </p:nvPr>
        </p:nvSpPr>
        <p:spPr>
          <a:xfrm>
            <a:off x="4644010" y="1052736"/>
            <a:ext cx="417703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16117950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a:t>Click to add text</a:t>
            </a:r>
            <a:endParaRPr lang="en-GB" dirty="0"/>
          </a:p>
        </p:txBody>
      </p:sp>
      <p:sp>
        <p:nvSpPr>
          <p:cNvPr id="10"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13" name="Content Placeholder 4"/>
          <p:cNvSpPr>
            <a:spLocks noGrp="1"/>
          </p:cNvSpPr>
          <p:nvPr>
            <p:ph sz="quarter" idx="13" hasCustomPrompt="1"/>
          </p:nvPr>
        </p:nvSpPr>
        <p:spPr>
          <a:xfrm>
            <a:off x="323528" y="1052736"/>
            <a:ext cx="273558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Content Placeholder 4"/>
          <p:cNvSpPr>
            <a:spLocks noGrp="1"/>
          </p:cNvSpPr>
          <p:nvPr>
            <p:ph sz="quarter" idx="14" hasCustomPrompt="1"/>
          </p:nvPr>
        </p:nvSpPr>
        <p:spPr>
          <a:xfrm>
            <a:off x="3203810" y="1052670"/>
            <a:ext cx="273558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5" name="Content Placeholder 4"/>
          <p:cNvSpPr>
            <a:spLocks noGrp="1"/>
          </p:cNvSpPr>
          <p:nvPr>
            <p:ph sz="quarter" idx="15" hasCustomPrompt="1"/>
          </p:nvPr>
        </p:nvSpPr>
        <p:spPr>
          <a:xfrm>
            <a:off x="6084210" y="1052604"/>
            <a:ext cx="273558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901007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for presentation">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0" y="2205038"/>
            <a:ext cx="9144000" cy="2447924"/>
          </a:xfrm>
          <a:gradFill>
            <a:gsLst>
              <a:gs pos="2000">
                <a:schemeClr val="accent1"/>
              </a:gs>
              <a:gs pos="100000">
                <a:schemeClr val="accent2"/>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bg1"/>
                </a:solidFill>
                <a:latin typeface="Arial" pitchFamily="34" charset="0"/>
                <a:ea typeface="+mn-ea"/>
                <a:cs typeface="+mn-cs"/>
              </a:defRPr>
            </a:lvl1pPr>
          </a:lstStyle>
          <a:p>
            <a:pPr lvl="0"/>
            <a:r>
              <a:rPr lang="en-US" dirty="0"/>
              <a:t>Click to add text</a:t>
            </a:r>
          </a:p>
        </p:txBody>
      </p:sp>
      <p:grpSp>
        <p:nvGrpSpPr>
          <p:cNvPr id="5" name="Gruppieren 4"/>
          <p:cNvGrpSpPr/>
          <p:nvPr userDrawn="1"/>
        </p:nvGrpSpPr>
        <p:grpSpPr bwMode="gray">
          <a:xfrm>
            <a:off x="-324680" y="908650"/>
            <a:ext cx="216030" cy="5688790"/>
            <a:chOff x="-540710" y="908650"/>
            <a:chExt cx="432060" cy="5688790"/>
          </a:xfrm>
        </p:grpSpPr>
        <p:cxnSp>
          <p:nvCxnSpPr>
            <p:cNvPr id="6"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39"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hteck 2"/>
          <p:cNvSpPr/>
          <p:nvPr userDrawn="1"/>
        </p:nvSpPr>
        <p:spPr bwMode="gray">
          <a:xfrm>
            <a:off x="0" y="0"/>
            <a:ext cx="9144000" cy="213285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Tree>
    <p:extLst>
      <p:ext uri="{BB962C8B-B14F-4D97-AF65-F5344CB8AC3E}">
        <p14:creationId xmlns:p14="http://schemas.microsoft.com/office/powerpoint/2010/main" val="16691764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ure White">
    <p:spTree>
      <p:nvGrpSpPr>
        <p:cNvPr id="1" name=""/>
        <p:cNvGrpSpPr/>
        <p:nvPr/>
      </p:nvGrpSpPr>
      <p:grpSpPr>
        <a:xfrm>
          <a:off x="0" y="0"/>
          <a:ext cx="0" cy="0"/>
          <a:chOff x="0" y="0"/>
          <a:chExt cx="0" cy="0"/>
        </a:xfrm>
      </p:grpSpPr>
      <p:sp>
        <p:nvSpPr>
          <p:cNvPr id="3" name="Rechteck 2"/>
          <p:cNvSpPr/>
          <p:nvPr userDrawn="1"/>
        </p:nvSpPr>
        <p:spPr bwMode="gray">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grpSp>
        <p:nvGrpSpPr>
          <p:cNvPr id="6" name="Gruppieren 5"/>
          <p:cNvGrpSpPr/>
          <p:nvPr/>
        </p:nvGrpSpPr>
        <p:grpSpPr bwMode="gray">
          <a:xfrm>
            <a:off x="-324680" y="908650"/>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9252650" y="908650"/>
            <a:ext cx="216030" cy="5688790"/>
            <a:chOff x="-540710" y="908650"/>
            <a:chExt cx="432060" cy="5688790"/>
          </a:xfrm>
        </p:grpSpPr>
        <p:cxnSp>
          <p:nvCxnSpPr>
            <p:cNvPr id="22" name="Gerade Verbindung 21"/>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userDrawn="1">
            <p:ph type="title" hasCustomPrompt="1"/>
          </p:nvPr>
        </p:nvSpPr>
        <p:spPr bwMode="gray">
          <a:xfrm>
            <a:off x="323528" y="1124680"/>
            <a:ext cx="8496944" cy="2664683"/>
          </a:xfrm>
        </p:spPr>
        <p:txBody>
          <a:bodyPr/>
          <a:lstStyle>
            <a:lvl1pPr>
              <a:defRPr sz="3800" cap="all" baseline="0">
                <a:solidFill>
                  <a:schemeClr val="accent2"/>
                </a:solidFill>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179241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ure Black">
    <p:spTree>
      <p:nvGrpSpPr>
        <p:cNvPr id="1" name=""/>
        <p:cNvGrpSpPr/>
        <p:nvPr/>
      </p:nvGrpSpPr>
      <p:grpSpPr>
        <a:xfrm>
          <a:off x="0" y="0"/>
          <a:ext cx="0" cy="0"/>
          <a:chOff x="0" y="0"/>
          <a:chExt cx="0" cy="0"/>
        </a:xfrm>
      </p:grpSpPr>
      <p:sp>
        <p:nvSpPr>
          <p:cNvPr id="64" name="Rechteck 63"/>
          <p:cNvSpPr/>
          <p:nvPr userDrawn="1"/>
        </p:nvSpPr>
        <p:spPr bwMode="gray">
          <a:xfrm>
            <a:off x="0" y="0"/>
            <a:ext cx="9144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grpSp>
        <p:nvGrpSpPr>
          <p:cNvPr id="4" name="Gruppieren 3"/>
          <p:cNvGrpSpPr/>
          <p:nvPr userDrawn="1"/>
        </p:nvGrpSpPr>
        <p:grpSpPr bwMode="gray">
          <a:xfrm>
            <a:off x="-324680" y="-315520"/>
            <a:ext cx="9793360" cy="7489040"/>
            <a:chOff x="-324680" y="-315520"/>
            <a:chExt cx="9793360" cy="7489040"/>
          </a:xfrm>
        </p:grpSpPr>
        <p:grpSp>
          <p:nvGrpSpPr>
            <p:cNvPr id="6" name="Gruppieren 5"/>
            <p:cNvGrpSpPr/>
            <p:nvPr/>
          </p:nvGrpSpPr>
          <p:grpSpPr bwMode="gray">
            <a:xfrm>
              <a:off x="-324680" y="908650"/>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9252650" y="908650"/>
              <a:ext cx="216030" cy="5688790"/>
              <a:chOff x="-540710" y="908650"/>
              <a:chExt cx="432060" cy="5688790"/>
            </a:xfrm>
          </p:grpSpPr>
          <p:cxnSp>
            <p:nvCxnSpPr>
              <p:cNvPr id="22" name="Gerade Verbindung 21"/>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hasCustomPrompt="1"/>
          </p:nvPr>
        </p:nvSpPr>
        <p:spPr bwMode="gray">
          <a:xfrm>
            <a:off x="323850" y="1123950"/>
            <a:ext cx="8496622" cy="2665413"/>
          </a:xfrm>
        </p:spPr>
        <p:txBody>
          <a:bodyPr/>
          <a:lstStyle>
            <a:lvl1pPr>
              <a:defRPr sz="3800" cap="all" baseline="0">
                <a:solidFill>
                  <a:schemeClr val="bg1"/>
                </a:solidFill>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37349193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acts with Pictures">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bwMode="gray">
          <a:xfrm>
            <a:off x="324000" y="3284538"/>
            <a:ext cx="1296144" cy="2016722"/>
          </a:xfrm>
        </p:spPr>
        <p:txBody>
          <a:bodyPr/>
          <a:lstStyle>
            <a:lvl1pPr marL="0" indent="0">
              <a:buNone/>
              <a:defRPr/>
            </a:lvl1pPr>
          </a:lstStyle>
          <a:p>
            <a:r>
              <a:rPr lang="de-DE" dirty="0"/>
              <a:t>Picture</a:t>
            </a:r>
            <a:endParaRPr lang="en-US" dirty="0"/>
          </a:p>
        </p:txBody>
      </p:sp>
      <p:sp>
        <p:nvSpPr>
          <p:cNvPr id="13" name="Picture Placeholder 4"/>
          <p:cNvSpPr>
            <a:spLocks noGrp="1"/>
          </p:cNvSpPr>
          <p:nvPr>
            <p:ph type="pic" sz="quarter" idx="16" hasCustomPrompt="1"/>
          </p:nvPr>
        </p:nvSpPr>
        <p:spPr bwMode="gray">
          <a:xfrm>
            <a:off x="4644009" y="3284538"/>
            <a:ext cx="1296144" cy="2016722"/>
          </a:xfrm>
        </p:spPr>
        <p:txBody>
          <a:bodyPr/>
          <a:lstStyle>
            <a:lvl1pPr marL="0" indent="0">
              <a:buNone/>
              <a:defRPr/>
            </a:lvl1pPr>
          </a:lstStyle>
          <a:p>
            <a:r>
              <a:rPr lang="de-DE" dirty="0"/>
              <a:t>Picture</a:t>
            </a:r>
            <a:endParaRPr lang="en-US" dirty="0"/>
          </a:p>
        </p:txBody>
      </p:sp>
      <p:sp>
        <p:nvSpPr>
          <p:cNvPr id="14" name="Text Placeholder 3"/>
          <p:cNvSpPr>
            <a:spLocks noGrp="1"/>
          </p:cNvSpPr>
          <p:nvPr>
            <p:ph type="body" sz="quarter" idx="18" hasCustomPrompt="1"/>
          </p:nvPr>
        </p:nvSpPr>
        <p:spPr bwMode="gray">
          <a:xfrm>
            <a:off x="1763689" y="465318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15" name="Text Placeholder 3"/>
          <p:cNvSpPr>
            <a:spLocks noGrp="1"/>
          </p:cNvSpPr>
          <p:nvPr>
            <p:ph type="body" sz="quarter" idx="19" hasCustomPrompt="1"/>
          </p:nvPr>
        </p:nvSpPr>
        <p:spPr bwMode="gray">
          <a:xfrm>
            <a:off x="1763688" y="422114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16" name="Text Placeholder 3"/>
          <p:cNvSpPr>
            <a:spLocks noGrp="1"/>
          </p:cNvSpPr>
          <p:nvPr>
            <p:ph type="body" sz="quarter" idx="20" hasCustomPrompt="1"/>
          </p:nvPr>
        </p:nvSpPr>
        <p:spPr bwMode="gray">
          <a:xfrm>
            <a:off x="1763688" y="3284539"/>
            <a:ext cx="2736304" cy="936602"/>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22" name="Text Placeholder 3"/>
          <p:cNvSpPr>
            <a:spLocks noGrp="1"/>
          </p:cNvSpPr>
          <p:nvPr>
            <p:ph type="body" sz="quarter" idx="26" hasCustomPrompt="1"/>
          </p:nvPr>
        </p:nvSpPr>
        <p:spPr bwMode="gray">
          <a:xfrm>
            <a:off x="1763688" y="486921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23" name="Text Placeholder 3"/>
          <p:cNvSpPr>
            <a:spLocks noGrp="1"/>
          </p:cNvSpPr>
          <p:nvPr>
            <p:ph type="body" sz="quarter" idx="27" hasCustomPrompt="1"/>
          </p:nvPr>
        </p:nvSpPr>
        <p:spPr bwMode="gray">
          <a:xfrm>
            <a:off x="1763767" y="508523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24" name="Text Placeholder 3"/>
          <p:cNvSpPr>
            <a:spLocks noGrp="1"/>
          </p:cNvSpPr>
          <p:nvPr>
            <p:ph type="body" sz="quarter" idx="28" hasCustomPrompt="1"/>
          </p:nvPr>
        </p:nvSpPr>
        <p:spPr bwMode="gray">
          <a:xfrm>
            <a:off x="6084168" y="4653189"/>
            <a:ext cx="2736304" cy="216023"/>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25" name="Text Placeholder 3"/>
          <p:cNvSpPr>
            <a:spLocks noGrp="1"/>
          </p:cNvSpPr>
          <p:nvPr>
            <p:ph type="body" sz="quarter" idx="29" hasCustomPrompt="1"/>
          </p:nvPr>
        </p:nvSpPr>
        <p:spPr bwMode="gray">
          <a:xfrm>
            <a:off x="6084168" y="422114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26" name="Text Placeholder 3"/>
          <p:cNvSpPr>
            <a:spLocks noGrp="1"/>
          </p:cNvSpPr>
          <p:nvPr>
            <p:ph type="body" sz="quarter" idx="30" hasCustomPrompt="1"/>
          </p:nvPr>
        </p:nvSpPr>
        <p:spPr bwMode="gray">
          <a:xfrm>
            <a:off x="6084168" y="3284538"/>
            <a:ext cx="2736304" cy="936603"/>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27" name="Text Placeholder 3"/>
          <p:cNvSpPr>
            <a:spLocks noGrp="1"/>
          </p:cNvSpPr>
          <p:nvPr>
            <p:ph type="body" sz="quarter" idx="31" hasCustomPrompt="1"/>
          </p:nvPr>
        </p:nvSpPr>
        <p:spPr bwMode="gray">
          <a:xfrm>
            <a:off x="6084168" y="486921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28" name="Text Placeholder 3"/>
          <p:cNvSpPr>
            <a:spLocks noGrp="1"/>
          </p:cNvSpPr>
          <p:nvPr>
            <p:ph type="body" sz="quarter" idx="32" hasCustomPrompt="1"/>
          </p:nvPr>
        </p:nvSpPr>
        <p:spPr bwMode="gray">
          <a:xfrm>
            <a:off x="6084168" y="5085236"/>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4" name="Title 3"/>
          <p:cNvSpPr>
            <a:spLocks noGrp="1"/>
          </p:cNvSpPr>
          <p:nvPr>
            <p:ph type="title" hasCustomPrompt="1"/>
          </p:nvPr>
        </p:nvSpPr>
        <p:spPr bwMode="gray"/>
        <p:txBody>
          <a:bodyPr/>
          <a:lstStyle>
            <a:lvl1pPr>
              <a:defRPr/>
            </a:lvl1pPr>
          </a:lstStyle>
          <a:p>
            <a:r>
              <a:rPr lang="en-US" dirty="0"/>
              <a:t>Click to add text</a:t>
            </a:r>
            <a:endParaRPr lang="en-GB" dirty="0"/>
          </a:p>
        </p:txBody>
      </p:sp>
    </p:spTree>
    <p:extLst>
      <p:ext uri="{BB962C8B-B14F-4D97-AF65-F5344CB8AC3E}">
        <p14:creationId xmlns:p14="http://schemas.microsoft.com/office/powerpoint/2010/main" val="4540428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Contacts with Pictures">
    <p:spTree>
      <p:nvGrpSpPr>
        <p:cNvPr id="1" name=""/>
        <p:cNvGrpSpPr/>
        <p:nvPr/>
      </p:nvGrpSpPr>
      <p:grpSpPr>
        <a:xfrm>
          <a:off x="0" y="0"/>
          <a:ext cx="0" cy="0"/>
          <a:chOff x="0" y="0"/>
          <a:chExt cx="0" cy="0"/>
        </a:xfrm>
      </p:grpSpPr>
      <p:sp>
        <p:nvSpPr>
          <p:cNvPr id="44" name="Picture Placeholder 4"/>
          <p:cNvSpPr>
            <a:spLocks noGrp="1"/>
          </p:cNvSpPr>
          <p:nvPr>
            <p:ph type="pic" sz="quarter" idx="26" hasCustomPrompt="1"/>
          </p:nvPr>
        </p:nvSpPr>
        <p:spPr bwMode="gray">
          <a:xfrm>
            <a:off x="323850" y="2205038"/>
            <a:ext cx="1295400" cy="2016050"/>
          </a:xfrm>
        </p:spPr>
        <p:txBody>
          <a:bodyPr/>
          <a:lstStyle>
            <a:lvl1pPr marL="0" indent="0">
              <a:buNone/>
              <a:defRPr>
                <a:latin typeface="Arial" pitchFamily="34" charset="0"/>
              </a:defRPr>
            </a:lvl1pPr>
          </a:lstStyle>
          <a:p>
            <a:r>
              <a:rPr lang="de-DE" dirty="0"/>
              <a:t>Picture</a:t>
            </a:r>
            <a:endParaRPr lang="en-US" dirty="0"/>
          </a:p>
        </p:txBody>
      </p:sp>
      <p:sp>
        <p:nvSpPr>
          <p:cNvPr id="45" name="Picture Placeholder 4"/>
          <p:cNvSpPr>
            <a:spLocks noGrp="1"/>
          </p:cNvSpPr>
          <p:nvPr>
            <p:ph type="pic" sz="quarter" idx="27" hasCustomPrompt="1"/>
          </p:nvPr>
        </p:nvSpPr>
        <p:spPr bwMode="gray">
          <a:xfrm>
            <a:off x="4645025" y="2205038"/>
            <a:ext cx="1295400" cy="2016050"/>
          </a:xfrm>
        </p:spPr>
        <p:txBody>
          <a:bodyPr/>
          <a:lstStyle>
            <a:lvl1pPr marL="0" indent="0">
              <a:buNone/>
              <a:defRPr>
                <a:latin typeface="Arial" pitchFamily="34" charset="0"/>
              </a:defRPr>
            </a:lvl1pPr>
          </a:lstStyle>
          <a:p>
            <a:r>
              <a:rPr lang="de-DE" dirty="0"/>
              <a:t>Picture</a:t>
            </a:r>
            <a:endParaRPr lang="en-US" dirty="0"/>
          </a:p>
        </p:txBody>
      </p:sp>
      <p:sp>
        <p:nvSpPr>
          <p:cNvPr id="46" name="Text Placeholder 3"/>
          <p:cNvSpPr>
            <a:spLocks noGrp="1"/>
          </p:cNvSpPr>
          <p:nvPr>
            <p:ph type="body" sz="quarter" idx="28" hasCustomPrompt="1"/>
          </p:nvPr>
        </p:nvSpPr>
        <p:spPr bwMode="gray">
          <a:xfrm>
            <a:off x="1763609" y="3573016"/>
            <a:ext cx="2736953" cy="216023"/>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[phone number]</a:t>
            </a:r>
          </a:p>
        </p:txBody>
      </p:sp>
      <p:sp>
        <p:nvSpPr>
          <p:cNvPr id="47" name="Text Placeholder 3"/>
          <p:cNvSpPr>
            <a:spLocks noGrp="1"/>
          </p:cNvSpPr>
          <p:nvPr>
            <p:ph type="body" sz="quarter" idx="29" hasCustomPrompt="1"/>
          </p:nvPr>
        </p:nvSpPr>
        <p:spPr bwMode="gray">
          <a:xfrm>
            <a:off x="1763688" y="3140968"/>
            <a:ext cx="273687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48" name="Text Placeholder 3"/>
          <p:cNvSpPr>
            <a:spLocks noGrp="1"/>
          </p:cNvSpPr>
          <p:nvPr>
            <p:ph type="body" sz="quarter" idx="30" hasCustomPrompt="1"/>
          </p:nvPr>
        </p:nvSpPr>
        <p:spPr bwMode="gray">
          <a:xfrm>
            <a:off x="1763688" y="2205038"/>
            <a:ext cx="2736304"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49" name="Text Placeholder 3"/>
          <p:cNvSpPr>
            <a:spLocks noGrp="1"/>
          </p:cNvSpPr>
          <p:nvPr>
            <p:ph type="body" sz="quarter" idx="31" hasCustomPrompt="1"/>
          </p:nvPr>
        </p:nvSpPr>
        <p:spPr bwMode="gray">
          <a:xfrm>
            <a:off x="1763687" y="3789040"/>
            <a:ext cx="2736875"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50" name="Text Placeholder 3"/>
          <p:cNvSpPr>
            <a:spLocks noGrp="1"/>
          </p:cNvSpPr>
          <p:nvPr>
            <p:ph type="body" sz="quarter" idx="32" hasCustomPrompt="1"/>
          </p:nvPr>
        </p:nvSpPr>
        <p:spPr bwMode="gray">
          <a:xfrm>
            <a:off x="1763767" y="4005064"/>
            <a:ext cx="2736226"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51" name="Text Placeholder 3"/>
          <p:cNvSpPr>
            <a:spLocks noGrp="1"/>
          </p:cNvSpPr>
          <p:nvPr>
            <p:ph type="body" sz="quarter" idx="33" hasCustomPrompt="1"/>
          </p:nvPr>
        </p:nvSpPr>
        <p:spPr bwMode="gray">
          <a:xfrm>
            <a:off x="6084168" y="3573017"/>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52" name="Text Placeholder 3"/>
          <p:cNvSpPr>
            <a:spLocks noGrp="1"/>
          </p:cNvSpPr>
          <p:nvPr>
            <p:ph type="body" sz="quarter" idx="34" hasCustomPrompt="1"/>
          </p:nvPr>
        </p:nvSpPr>
        <p:spPr bwMode="gray">
          <a:xfrm>
            <a:off x="6084168" y="3140968"/>
            <a:ext cx="2736304" cy="21676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53" name="Text Placeholder 3"/>
          <p:cNvSpPr>
            <a:spLocks noGrp="1"/>
          </p:cNvSpPr>
          <p:nvPr>
            <p:ph type="body" sz="quarter" idx="35" hasCustomPrompt="1"/>
          </p:nvPr>
        </p:nvSpPr>
        <p:spPr bwMode="gray">
          <a:xfrm>
            <a:off x="6084168" y="2205038"/>
            <a:ext cx="2736304"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54" name="Text Placeholder 3"/>
          <p:cNvSpPr>
            <a:spLocks noGrp="1"/>
          </p:cNvSpPr>
          <p:nvPr>
            <p:ph type="body" sz="quarter" idx="36" hasCustomPrompt="1"/>
          </p:nvPr>
        </p:nvSpPr>
        <p:spPr bwMode="gray">
          <a:xfrm>
            <a:off x="6084168" y="3789040"/>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55" name="Text Placeholder 3"/>
          <p:cNvSpPr>
            <a:spLocks noGrp="1"/>
          </p:cNvSpPr>
          <p:nvPr>
            <p:ph type="body" sz="quarter" idx="37" hasCustomPrompt="1"/>
          </p:nvPr>
        </p:nvSpPr>
        <p:spPr bwMode="gray">
          <a:xfrm>
            <a:off x="6084168" y="4005064"/>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56" name="Picture Placeholder 4"/>
          <p:cNvSpPr>
            <a:spLocks noGrp="1"/>
          </p:cNvSpPr>
          <p:nvPr>
            <p:ph type="pic" sz="quarter" idx="38" hasCustomPrompt="1"/>
          </p:nvPr>
        </p:nvSpPr>
        <p:spPr bwMode="gray">
          <a:xfrm>
            <a:off x="323528" y="4365625"/>
            <a:ext cx="1295400" cy="2015703"/>
          </a:xfrm>
        </p:spPr>
        <p:txBody>
          <a:bodyPr/>
          <a:lstStyle>
            <a:lvl1pPr marL="0" indent="0">
              <a:buNone/>
              <a:defRPr>
                <a:latin typeface="Arial" pitchFamily="34" charset="0"/>
              </a:defRPr>
            </a:lvl1pPr>
          </a:lstStyle>
          <a:p>
            <a:r>
              <a:rPr lang="de-DE" dirty="0"/>
              <a:t>Picture</a:t>
            </a:r>
            <a:endParaRPr lang="en-US" dirty="0"/>
          </a:p>
        </p:txBody>
      </p:sp>
      <p:sp>
        <p:nvSpPr>
          <p:cNvPr id="57" name="Picture Placeholder 4"/>
          <p:cNvSpPr>
            <a:spLocks noGrp="1"/>
          </p:cNvSpPr>
          <p:nvPr>
            <p:ph type="pic" sz="quarter" idx="39" hasCustomPrompt="1"/>
          </p:nvPr>
        </p:nvSpPr>
        <p:spPr bwMode="gray">
          <a:xfrm>
            <a:off x="4644703" y="4365625"/>
            <a:ext cx="1295400" cy="2015703"/>
          </a:xfrm>
        </p:spPr>
        <p:txBody>
          <a:bodyPr/>
          <a:lstStyle>
            <a:lvl1pPr marL="0" indent="0">
              <a:buNone/>
              <a:defRPr>
                <a:latin typeface="Arial" pitchFamily="34" charset="0"/>
              </a:defRPr>
            </a:lvl1pPr>
          </a:lstStyle>
          <a:p>
            <a:r>
              <a:rPr lang="de-DE" dirty="0"/>
              <a:t>Picture</a:t>
            </a:r>
            <a:endParaRPr lang="en-US" dirty="0"/>
          </a:p>
        </p:txBody>
      </p:sp>
      <p:sp>
        <p:nvSpPr>
          <p:cNvPr id="58" name="Text Placeholder 3"/>
          <p:cNvSpPr>
            <a:spLocks noGrp="1"/>
          </p:cNvSpPr>
          <p:nvPr>
            <p:ph type="body" sz="quarter" idx="40" hasCustomPrompt="1"/>
          </p:nvPr>
        </p:nvSpPr>
        <p:spPr bwMode="gray">
          <a:xfrm>
            <a:off x="1763688" y="5733733"/>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59" name="Text Placeholder 3"/>
          <p:cNvSpPr>
            <a:spLocks noGrp="1"/>
          </p:cNvSpPr>
          <p:nvPr>
            <p:ph type="body" sz="quarter" idx="41" hasCustomPrompt="1"/>
          </p:nvPr>
        </p:nvSpPr>
        <p:spPr bwMode="gray">
          <a:xfrm>
            <a:off x="1763688" y="5301209"/>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60" name="Text Placeholder 3"/>
          <p:cNvSpPr>
            <a:spLocks noGrp="1"/>
          </p:cNvSpPr>
          <p:nvPr>
            <p:ph type="body" sz="quarter" idx="42" hasCustomPrompt="1"/>
          </p:nvPr>
        </p:nvSpPr>
        <p:spPr bwMode="gray">
          <a:xfrm>
            <a:off x="1763688" y="4365625"/>
            <a:ext cx="2736304"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61" name="Text Placeholder 3"/>
          <p:cNvSpPr>
            <a:spLocks noGrp="1"/>
          </p:cNvSpPr>
          <p:nvPr>
            <p:ph type="body" sz="quarter" idx="43" hasCustomPrompt="1"/>
          </p:nvPr>
        </p:nvSpPr>
        <p:spPr bwMode="gray">
          <a:xfrm>
            <a:off x="1763688" y="5949236"/>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62" name="Text Placeholder 3"/>
          <p:cNvSpPr>
            <a:spLocks noGrp="1"/>
          </p:cNvSpPr>
          <p:nvPr>
            <p:ph type="body" sz="quarter" idx="44" hasCustomPrompt="1"/>
          </p:nvPr>
        </p:nvSpPr>
        <p:spPr bwMode="gray">
          <a:xfrm>
            <a:off x="1763688" y="6164739"/>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63" name="Text Placeholder 3"/>
          <p:cNvSpPr>
            <a:spLocks noGrp="1"/>
          </p:cNvSpPr>
          <p:nvPr>
            <p:ph type="body" sz="quarter" idx="45" hasCustomPrompt="1"/>
          </p:nvPr>
        </p:nvSpPr>
        <p:spPr bwMode="gray">
          <a:xfrm>
            <a:off x="6084168" y="5733743"/>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64" name="Text Placeholder 3"/>
          <p:cNvSpPr>
            <a:spLocks noGrp="1"/>
          </p:cNvSpPr>
          <p:nvPr>
            <p:ph type="body" sz="quarter" idx="46" hasCustomPrompt="1"/>
          </p:nvPr>
        </p:nvSpPr>
        <p:spPr bwMode="gray">
          <a:xfrm>
            <a:off x="6084168" y="5301209"/>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65" name="Text Placeholder 3"/>
          <p:cNvSpPr>
            <a:spLocks noGrp="1"/>
          </p:cNvSpPr>
          <p:nvPr>
            <p:ph type="body" sz="quarter" idx="47" hasCustomPrompt="1"/>
          </p:nvPr>
        </p:nvSpPr>
        <p:spPr bwMode="gray">
          <a:xfrm>
            <a:off x="6084168" y="4365625"/>
            <a:ext cx="2736304"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66" name="Text Placeholder 3"/>
          <p:cNvSpPr>
            <a:spLocks noGrp="1"/>
          </p:cNvSpPr>
          <p:nvPr>
            <p:ph type="body" sz="quarter" idx="48" hasCustomPrompt="1"/>
          </p:nvPr>
        </p:nvSpPr>
        <p:spPr bwMode="gray">
          <a:xfrm>
            <a:off x="6084168" y="5949246"/>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67" name="Text Placeholder 3"/>
          <p:cNvSpPr>
            <a:spLocks noGrp="1"/>
          </p:cNvSpPr>
          <p:nvPr>
            <p:ph type="body" sz="quarter" idx="49" hasCustomPrompt="1"/>
          </p:nvPr>
        </p:nvSpPr>
        <p:spPr bwMode="gray">
          <a:xfrm>
            <a:off x="6084168" y="6164749"/>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3" name="Title 2"/>
          <p:cNvSpPr>
            <a:spLocks noGrp="1"/>
          </p:cNvSpPr>
          <p:nvPr>
            <p:ph type="title" hasCustomPrompt="1"/>
          </p:nvPr>
        </p:nvSpPr>
        <p:spPr bwMode="gray"/>
        <p:txBody>
          <a:bodyPr/>
          <a:lstStyle>
            <a:lvl1pPr>
              <a:defRPr>
                <a:latin typeface="Arial" pitchFamily="34" charset="0"/>
              </a:defRPr>
            </a:lvl1pPr>
          </a:lstStyle>
          <a:p>
            <a:r>
              <a:rPr kumimoji="0" lang="en-US" sz="2000" b="0" i="0" u="none" strike="noStrike" kern="1200" cap="none" spc="0" normalizeH="0" baseline="0" noProof="0" dirty="0">
                <a:ln>
                  <a:noFill/>
                </a:ln>
                <a:solidFill>
                  <a:srgbClr val="000000"/>
                </a:solidFill>
                <a:effectLst/>
                <a:uLnTx/>
                <a:uFillTx/>
                <a:latin typeface="Arial" pitchFamily="34" charset="0"/>
                <a:ea typeface="+mj-ea"/>
                <a:cs typeface="+mj-cs"/>
              </a:rPr>
              <a:t>Click to add text</a:t>
            </a:r>
            <a:endParaRPr lang="en-GB" dirty="0"/>
          </a:p>
        </p:txBody>
      </p:sp>
    </p:spTree>
    <p:extLst>
      <p:ext uri="{BB962C8B-B14F-4D97-AF65-F5344CB8AC3E}">
        <p14:creationId xmlns:p14="http://schemas.microsoft.com/office/powerpoint/2010/main" val="567151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840883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528" y="2205038"/>
            <a:ext cx="8496943" cy="1584002"/>
          </a:xfrm>
        </p:spPr>
        <p:txBody>
          <a:bodyPr anchor="b"/>
          <a:lstStyle>
            <a:lvl1pPr>
              <a:defRPr sz="3800" cap="all" baseline="0">
                <a:solidFill>
                  <a:schemeClr val="tx2"/>
                </a:solidFill>
                <a:latin typeface="Arial" pitchFamily="34" charset="0"/>
              </a:defRPr>
            </a:lvl1pPr>
          </a:lstStyle>
          <a:p>
            <a:r>
              <a:rPr lang="en-US" dirty="0"/>
              <a:t>Click to add text</a:t>
            </a:r>
          </a:p>
        </p:txBody>
      </p:sp>
      <p:sp>
        <p:nvSpPr>
          <p:cNvPr id="3" name="Subtitle 2"/>
          <p:cNvSpPr>
            <a:spLocks noGrp="1"/>
          </p:cNvSpPr>
          <p:nvPr>
            <p:ph type="subTitle" idx="1" hasCustomPrompt="1"/>
          </p:nvPr>
        </p:nvSpPr>
        <p:spPr bwMode="gray">
          <a:xfrm>
            <a:off x="323529" y="3861048"/>
            <a:ext cx="8496944" cy="1439615"/>
          </a:xfrm>
        </p:spPr>
        <p:txBody>
          <a:bodyPr/>
          <a:lstStyle>
            <a:lvl1pPr marL="0" indent="0" algn="l">
              <a:spcBef>
                <a:spcPts val="300"/>
              </a:spcBef>
              <a:spcAft>
                <a:spcPts val="0"/>
              </a:spcAft>
              <a:buNone/>
              <a:defRPr sz="2000">
                <a:solidFill>
                  <a:schemeClr val="tx2"/>
                </a:solidFill>
                <a:latin typeface="Arial" pitchFamily="34" charset="0"/>
                <a:cs typeface="Arial" pitchFamily="34" charset="0"/>
              </a:defRPr>
            </a:lvl1pPr>
            <a:lvl2pPr marL="0" indent="0" algn="l">
              <a:spcBef>
                <a:spcPts val="300"/>
              </a:spcBef>
              <a:spcAft>
                <a:spcPts val="0"/>
              </a:spcAft>
              <a:buNone/>
              <a:defRPr sz="2000">
                <a:solidFill>
                  <a:schemeClr val="tx2"/>
                </a:solidFill>
              </a:defRPr>
            </a:lvl2pPr>
            <a:lvl3pPr marL="0" indent="0" algn="l">
              <a:spcBef>
                <a:spcPts val="300"/>
              </a:spcBef>
              <a:spcAft>
                <a:spcPts val="0"/>
              </a:spcAft>
              <a:buNone/>
              <a:defRPr sz="2000">
                <a:solidFill>
                  <a:schemeClr val="tx2"/>
                </a:solidFill>
              </a:defRPr>
            </a:lvl3pPr>
            <a:lvl4pPr marL="0" indent="0" algn="l">
              <a:spcBef>
                <a:spcPts val="300"/>
              </a:spcBef>
              <a:spcAft>
                <a:spcPts val="0"/>
              </a:spcAft>
              <a:buNone/>
              <a:defRPr sz="2000">
                <a:solidFill>
                  <a:schemeClr val="tx2"/>
                </a:solidFill>
              </a:defRPr>
            </a:lvl4pPr>
            <a:lvl5pPr marL="0" indent="0" algn="l">
              <a:spcBef>
                <a:spcPts val="300"/>
              </a:spcBef>
              <a:spcAft>
                <a:spcPts val="0"/>
              </a:spcAft>
              <a:buNone/>
              <a:defRPr sz="2000" b="0">
                <a:solidFill>
                  <a:schemeClr val="tx2"/>
                </a:solidFill>
              </a:defRPr>
            </a:lvl5pPr>
            <a:lvl6pPr marL="0" indent="0" algn="l">
              <a:spcBef>
                <a:spcPts val="300"/>
              </a:spcBef>
              <a:spcAft>
                <a:spcPts val="0"/>
              </a:spcAft>
              <a:buNone/>
              <a:defRPr sz="2000">
                <a:solidFill>
                  <a:schemeClr val="tx2"/>
                </a:solidFill>
              </a:defRPr>
            </a:lvl6pPr>
            <a:lvl7pPr marL="0" indent="0" algn="l">
              <a:spcBef>
                <a:spcPts val="300"/>
              </a:spcBef>
              <a:spcAft>
                <a:spcPts val="0"/>
              </a:spcAft>
              <a:buNone/>
              <a:defRPr sz="2000">
                <a:solidFill>
                  <a:schemeClr val="tx2"/>
                </a:solidFill>
              </a:defRPr>
            </a:lvl7pPr>
            <a:lvl8pPr marL="0" indent="0" algn="l">
              <a:spcBef>
                <a:spcPts val="300"/>
              </a:spcBef>
              <a:spcAft>
                <a:spcPts val="0"/>
              </a:spcAft>
              <a:buNone/>
              <a:defRPr sz="2000">
                <a:solidFill>
                  <a:schemeClr val="tx2"/>
                </a:solidFill>
              </a:defRPr>
            </a:lvl8pPr>
            <a:lvl9pPr marL="0" indent="0" algn="l">
              <a:spcBef>
                <a:spcPts val="300"/>
              </a:spcBef>
              <a:spcAft>
                <a:spcPts val="0"/>
              </a:spcAft>
              <a:buNone/>
              <a:defRPr sz="2000">
                <a:solidFill>
                  <a:schemeClr val="tx2"/>
                </a:solidFill>
              </a:defRPr>
            </a:lvl9pPr>
          </a:lstStyle>
          <a:p>
            <a:r>
              <a:rPr lang="en-US" dirty="0"/>
              <a:t>Click to add text</a:t>
            </a:r>
          </a:p>
        </p:txBody>
      </p:sp>
      <p:sp>
        <p:nvSpPr>
          <p:cNvPr id="11" name="Text Placeholder 10"/>
          <p:cNvSpPr>
            <a:spLocks noGrp="1"/>
          </p:cNvSpPr>
          <p:nvPr>
            <p:ph type="body" sz="quarter" idx="10" hasCustomPrompt="1"/>
          </p:nvPr>
        </p:nvSpPr>
        <p:spPr bwMode="gray">
          <a:xfrm>
            <a:off x="323528" y="6237312"/>
            <a:ext cx="8496944" cy="216024"/>
          </a:xfrm>
        </p:spPr>
        <p:txBody>
          <a:bodyPr tIns="0" anchor="b" anchorCtr="0"/>
          <a:lstStyle>
            <a:lvl1pPr marL="0" indent="0">
              <a:spcBef>
                <a:spcPts val="0"/>
              </a:spcBef>
              <a:spcAft>
                <a:spcPts val="0"/>
              </a:spcAft>
              <a:buFontTx/>
              <a:buNone/>
              <a:defRPr sz="1200">
                <a:solidFill>
                  <a:schemeClr val="bg2"/>
                </a:solidFill>
                <a:latin typeface="Arial" pitchFamily="34" charset="0"/>
                <a:cs typeface="Arial" pitchFamily="34" charset="0"/>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a:t>Click to add text</a:t>
            </a:r>
          </a:p>
        </p:txBody>
      </p:sp>
      <p:sp>
        <p:nvSpPr>
          <p:cNvPr id="4" name="Rechteck 3"/>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spTree>
    <p:extLst>
      <p:ext uri="{BB962C8B-B14F-4D97-AF65-F5344CB8AC3E}">
        <p14:creationId xmlns:p14="http://schemas.microsoft.com/office/powerpoint/2010/main" val="17868296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528" y="2205038"/>
            <a:ext cx="8496943" cy="1584002"/>
          </a:xfrm>
        </p:spPr>
        <p:txBody>
          <a:bodyPr anchor="b"/>
          <a:lstStyle>
            <a:lvl1pPr>
              <a:defRPr sz="3800" cap="all" baseline="0">
                <a:solidFill>
                  <a:schemeClr val="accent2"/>
                </a:solidFill>
                <a:latin typeface="Arial" pitchFamily="34" charset="0"/>
              </a:defRPr>
            </a:lvl1pPr>
          </a:lstStyle>
          <a:p>
            <a:r>
              <a:rPr lang="en-US" dirty="0"/>
              <a:t>Click to add text</a:t>
            </a:r>
          </a:p>
        </p:txBody>
      </p:sp>
      <p:sp>
        <p:nvSpPr>
          <p:cNvPr id="3" name="Subtitle 2"/>
          <p:cNvSpPr>
            <a:spLocks noGrp="1"/>
          </p:cNvSpPr>
          <p:nvPr>
            <p:ph type="subTitle" idx="1" hasCustomPrompt="1"/>
          </p:nvPr>
        </p:nvSpPr>
        <p:spPr bwMode="gray">
          <a:xfrm>
            <a:off x="323529" y="3861048"/>
            <a:ext cx="8496944" cy="1439615"/>
          </a:xfrm>
        </p:spPr>
        <p:txBody>
          <a:bodyPr/>
          <a:lstStyle>
            <a:lvl1pPr marL="0" indent="0" algn="l">
              <a:spcBef>
                <a:spcPts val="300"/>
              </a:spcBef>
              <a:spcAft>
                <a:spcPts val="0"/>
              </a:spcAft>
              <a:buNone/>
              <a:defRPr sz="2000">
                <a:solidFill>
                  <a:schemeClr val="accent2"/>
                </a:solidFill>
                <a:latin typeface="Arial" pitchFamily="34" charset="0"/>
              </a:defRPr>
            </a:lvl1pPr>
            <a:lvl2pPr marL="0" indent="0" algn="l">
              <a:spcBef>
                <a:spcPts val="300"/>
              </a:spcBef>
              <a:spcAft>
                <a:spcPts val="0"/>
              </a:spcAft>
              <a:buNone/>
              <a:defRPr sz="2000">
                <a:solidFill>
                  <a:schemeClr val="tx2"/>
                </a:solidFill>
              </a:defRPr>
            </a:lvl2pPr>
            <a:lvl3pPr marL="0" indent="0" algn="l">
              <a:spcBef>
                <a:spcPts val="300"/>
              </a:spcBef>
              <a:spcAft>
                <a:spcPts val="0"/>
              </a:spcAft>
              <a:buNone/>
              <a:defRPr sz="2000">
                <a:solidFill>
                  <a:schemeClr val="tx2"/>
                </a:solidFill>
              </a:defRPr>
            </a:lvl3pPr>
            <a:lvl4pPr marL="0" indent="0" algn="l">
              <a:spcBef>
                <a:spcPts val="300"/>
              </a:spcBef>
              <a:spcAft>
                <a:spcPts val="0"/>
              </a:spcAft>
              <a:buNone/>
              <a:defRPr sz="2000">
                <a:solidFill>
                  <a:schemeClr val="tx2"/>
                </a:solidFill>
              </a:defRPr>
            </a:lvl4pPr>
            <a:lvl5pPr marL="0" indent="0" algn="l">
              <a:spcBef>
                <a:spcPts val="300"/>
              </a:spcBef>
              <a:spcAft>
                <a:spcPts val="0"/>
              </a:spcAft>
              <a:buNone/>
              <a:defRPr sz="2000" b="0">
                <a:solidFill>
                  <a:schemeClr val="tx2"/>
                </a:solidFill>
              </a:defRPr>
            </a:lvl5pPr>
            <a:lvl6pPr marL="0" indent="0" algn="l">
              <a:spcBef>
                <a:spcPts val="300"/>
              </a:spcBef>
              <a:spcAft>
                <a:spcPts val="0"/>
              </a:spcAft>
              <a:buNone/>
              <a:defRPr sz="2000">
                <a:solidFill>
                  <a:schemeClr val="tx2"/>
                </a:solidFill>
              </a:defRPr>
            </a:lvl6pPr>
            <a:lvl7pPr marL="0" indent="0" algn="l">
              <a:spcBef>
                <a:spcPts val="300"/>
              </a:spcBef>
              <a:spcAft>
                <a:spcPts val="0"/>
              </a:spcAft>
              <a:buNone/>
              <a:defRPr sz="2000">
                <a:solidFill>
                  <a:schemeClr val="tx2"/>
                </a:solidFill>
              </a:defRPr>
            </a:lvl7pPr>
            <a:lvl8pPr marL="0" indent="0" algn="l">
              <a:spcBef>
                <a:spcPts val="300"/>
              </a:spcBef>
              <a:spcAft>
                <a:spcPts val="0"/>
              </a:spcAft>
              <a:buNone/>
              <a:defRPr sz="2000">
                <a:solidFill>
                  <a:schemeClr val="tx2"/>
                </a:solidFill>
              </a:defRPr>
            </a:lvl8pPr>
            <a:lvl9pPr marL="0" indent="0" algn="l">
              <a:spcBef>
                <a:spcPts val="300"/>
              </a:spcBef>
              <a:spcAft>
                <a:spcPts val="0"/>
              </a:spcAft>
              <a:buNone/>
              <a:defRPr sz="2000">
                <a:solidFill>
                  <a:schemeClr val="tx2"/>
                </a:solidFill>
              </a:defRPr>
            </a:lvl9pPr>
          </a:lstStyle>
          <a:p>
            <a:r>
              <a:rPr lang="en-US" dirty="0"/>
              <a:t>Click to add text</a:t>
            </a:r>
          </a:p>
        </p:txBody>
      </p:sp>
      <p:sp>
        <p:nvSpPr>
          <p:cNvPr id="11" name="Text Placeholder 10"/>
          <p:cNvSpPr>
            <a:spLocks noGrp="1"/>
          </p:cNvSpPr>
          <p:nvPr>
            <p:ph type="body" sz="quarter" idx="10" hasCustomPrompt="1"/>
          </p:nvPr>
        </p:nvSpPr>
        <p:spPr bwMode="gray">
          <a:xfrm>
            <a:off x="323528" y="6237312"/>
            <a:ext cx="8496944" cy="216024"/>
          </a:xfrm>
        </p:spPr>
        <p:txBody>
          <a:bodyPr tIns="0" anchor="b" anchorCtr="0"/>
          <a:lstStyle>
            <a:lvl1pPr marL="0" indent="0">
              <a:spcBef>
                <a:spcPts val="0"/>
              </a:spcBef>
              <a:spcAft>
                <a:spcPts val="0"/>
              </a:spcAft>
              <a:buFontTx/>
              <a:buNone/>
              <a:defRPr sz="1200">
                <a:solidFill>
                  <a:schemeClr val="bg2"/>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a:t>Click to add text</a:t>
            </a:r>
          </a:p>
        </p:txBody>
      </p:sp>
      <p:sp>
        <p:nvSpPr>
          <p:cNvPr id="4" name="Rechteck 3"/>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spTree>
    <p:extLst>
      <p:ext uri="{BB962C8B-B14F-4D97-AF65-F5344CB8AC3E}">
        <p14:creationId xmlns:p14="http://schemas.microsoft.com/office/powerpoint/2010/main" val="8444133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8" name="Picture Placeholder 67"/>
          <p:cNvSpPr>
            <a:spLocks noGrp="1"/>
          </p:cNvSpPr>
          <p:nvPr>
            <p:ph type="pic" sz="quarter" idx="12"/>
          </p:nvPr>
        </p:nvSpPr>
        <p:spPr bwMode="gray">
          <a:xfrm>
            <a:off x="323528" y="1123950"/>
            <a:ext cx="8496944" cy="5473402"/>
          </a:xfrm>
          <a:noFill/>
        </p:spPr>
        <p:txBody>
          <a:bodyPr/>
          <a:lstStyle>
            <a:lvl1pPr marL="0" indent="0">
              <a:buNone/>
              <a:defRPr>
                <a:latin typeface="Arial" pitchFamily="34" charset="0"/>
              </a:defRPr>
            </a:lvl1pPr>
          </a:lstStyle>
          <a:p>
            <a:r>
              <a:rPr lang="en-US" dirty="0"/>
              <a:t>Click icon to add picture</a:t>
            </a:r>
            <a:endParaRPr lang="en-GB" dirty="0"/>
          </a:p>
        </p:txBody>
      </p:sp>
      <p:sp>
        <p:nvSpPr>
          <p:cNvPr id="2" name="Title 1"/>
          <p:cNvSpPr>
            <a:spLocks noGrp="1"/>
          </p:cNvSpPr>
          <p:nvPr>
            <p:ph type="ctrTitle"/>
          </p:nvPr>
        </p:nvSpPr>
        <p:spPr bwMode="gray">
          <a:xfrm>
            <a:off x="467544" y="2420888"/>
            <a:ext cx="8208912" cy="1368152"/>
          </a:xfrm>
        </p:spPr>
        <p:txBody>
          <a:bodyPr anchor="b"/>
          <a:lstStyle>
            <a:lvl1pPr>
              <a:defRPr sz="4000" cap="all" baseline="0">
                <a:solidFill>
                  <a:schemeClr val="bg1"/>
                </a:solidFill>
                <a:latin typeface="Arial"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bwMode="gray">
          <a:xfrm>
            <a:off x="467543" y="3861048"/>
            <a:ext cx="8208913" cy="1512168"/>
          </a:xfrm>
        </p:spPr>
        <p:txBody>
          <a:bodyPr/>
          <a:lstStyle>
            <a:lvl1pPr marL="0" indent="0" algn="l">
              <a:spcBef>
                <a:spcPts val="300"/>
              </a:spcBef>
              <a:spcAft>
                <a:spcPts val="0"/>
              </a:spcAft>
              <a:buNone/>
              <a:defRPr sz="2000">
                <a:solidFill>
                  <a:schemeClr val="bg1"/>
                </a:solidFill>
                <a:latin typeface="Arial" pitchFamily="34" charset="0"/>
              </a:defRPr>
            </a:lvl1pPr>
            <a:lvl2pPr marL="0" indent="0" algn="l">
              <a:spcBef>
                <a:spcPts val="300"/>
              </a:spcBef>
              <a:spcAft>
                <a:spcPts val="0"/>
              </a:spcAft>
              <a:buNone/>
              <a:defRPr sz="2000">
                <a:solidFill>
                  <a:schemeClr val="bg1"/>
                </a:solidFill>
              </a:defRPr>
            </a:lvl2pPr>
            <a:lvl3pPr marL="0" indent="0" algn="l">
              <a:spcBef>
                <a:spcPts val="300"/>
              </a:spcBef>
              <a:spcAft>
                <a:spcPts val="0"/>
              </a:spcAft>
              <a:buNone/>
              <a:defRPr sz="2000">
                <a:solidFill>
                  <a:schemeClr val="bg1"/>
                </a:solidFill>
              </a:defRPr>
            </a:lvl3pPr>
            <a:lvl4pPr marL="0" indent="0" algn="l">
              <a:spcBef>
                <a:spcPts val="300"/>
              </a:spcBef>
              <a:spcAft>
                <a:spcPts val="0"/>
              </a:spcAft>
              <a:buNone/>
              <a:defRPr sz="2000">
                <a:solidFill>
                  <a:schemeClr val="bg1"/>
                </a:solidFill>
              </a:defRPr>
            </a:lvl4pPr>
            <a:lvl5pPr marL="0" indent="0" algn="l">
              <a:spcBef>
                <a:spcPts val="300"/>
              </a:spcBef>
              <a:spcAft>
                <a:spcPts val="0"/>
              </a:spcAft>
              <a:buNone/>
              <a:defRPr sz="2000">
                <a:solidFill>
                  <a:schemeClr val="bg1"/>
                </a:solidFill>
              </a:defRPr>
            </a:lvl5pPr>
            <a:lvl6pPr marL="0" indent="0" algn="l">
              <a:spcBef>
                <a:spcPts val="300"/>
              </a:spcBef>
              <a:spcAft>
                <a:spcPts val="0"/>
              </a:spcAft>
              <a:buNone/>
              <a:defRPr sz="2000">
                <a:solidFill>
                  <a:schemeClr val="bg1"/>
                </a:solidFill>
              </a:defRPr>
            </a:lvl6pPr>
            <a:lvl7pPr marL="0" indent="0" algn="l">
              <a:spcBef>
                <a:spcPts val="300"/>
              </a:spcBef>
              <a:spcAft>
                <a:spcPts val="0"/>
              </a:spcAft>
              <a:buNone/>
              <a:defRPr sz="2000">
                <a:solidFill>
                  <a:schemeClr val="bg1"/>
                </a:solidFill>
              </a:defRPr>
            </a:lvl7pPr>
            <a:lvl8pPr marL="0" indent="0" algn="l">
              <a:spcBef>
                <a:spcPts val="300"/>
              </a:spcBef>
              <a:spcAft>
                <a:spcPts val="0"/>
              </a:spcAft>
              <a:buNone/>
              <a:defRPr sz="2000">
                <a:solidFill>
                  <a:schemeClr val="bg1"/>
                </a:solidFill>
              </a:defRPr>
            </a:lvl8pPr>
            <a:lvl9pPr marL="0" indent="0" algn="l">
              <a:spcBef>
                <a:spcPts val="300"/>
              </a:spcBef>
              <a:spcAft>
                <a:spcPts val="0"/>
              </a:spcAft>
              <a:buNone/>
              <a:defRPr sz="2000">
                <a:solidFill>
                  <a:schemeClr val="bg1"/>
                </a:solidFill>
              </a:defRPr>
            </a:lvl9pPr>
          </a:lstStyle>
          <a:p>
            <a:r>
              <a:rPr lang="en-US" dirty="0"/>
              <a:t>Click to edit Master subtitle style</a:t>
            </a:r>
          </a:p>
          <a:p>
            <a:endParaRPr lang="en-US" dirty="0"/>
          </a:p>
        </p:txBody>
      </p:sp>
      <p:grpSp>
        <p:nvGrpSpPr>
          <p:cNvPr id="10" name="Gruppieren 9"/>
          <p:cNvGrpSpPr/>
          <p:nvPr userDrawn="1"/>
        </p:nvGrpSpPr>
        <p:grpSpPr bwMode="gray">
          <a:xfrm>
            <a:off x="-324550" y="908650"/>
            <a:ext cx="216030" cy="5688790"/>
            <a:chOff x="-540710" y="908650"/>
            <a:chExt cx="432060" cy="5688790"/>
          </a:xfrm>
        </p:grpSpPr>
        <p:cxnSp>
          <p:nvCxnSpPr>
            <p:cNvPr id="11" name="Gerade Verbindung 10"/>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uppieren 15"/>
          <p:cNvGrpSpPr/>
          <p:nvPr userDrawn="1"/>
        </p:nvGrpSpPr>
        <p:grpSpPr bwMode="gray">
          <a:xfrm>
            <a:off x="323850" y="-315520"/>
            <a:ext cx="8496740" cy="216030"/>
            <a:chOff x="323850" y="-531550"/>
            <a:chExt cx="8496740" cy="432060"/>
          </a:xfrm>
        </p:grpSpPr>
        <p:cxnSp>
          <p:nvCxnSpPr>
            <p:cNvPr id="17" name="Gerade Verbindung 1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userDrawn="1"/>
        </p:nvGrpSpPr>
        <p:grpSpPr bwMode="gray">
          <a:xfrm>
            <a:off x="323410" y="6957490"/>
            <a:ext cx="8496740" cy="216030"/>
            <a:chOff x="323850" y="-531550"/>
            <a:chExt cx="8496740" cy="432060"/>
          </a:xfrm>
        </p:grpSpPr>
        <p:cxnSp>
          <p:nvCxnSpPr>
            <p:cNvPr id="30" name="Gerade Verbindung 29"/>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uppieren 41"/>
          <p:cNvGrpSpPr/>
          <p:nvPr userDrawn="1"/>
        </p:nvGrpSpPr>
        <p:grpSpPr bwMode="gray">
          <a:xfrm>
            <a:off x="9252650" y="908650"/>
            <a:ext cx="216030" cy="5688790"/>
            <a:chOff x="-540710" y="908650"/>
            <a:chExt cx="432060" cy="5688790"/>
          </a:xfrm>
        </p:grpSpPr>
        <p:cxnSp>
          <p:nvCxnSpPr>
            <p:cNvPr id="43" name="Gerade Verbindung 42"/>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Rechteck 55"/>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sp>
        <p:nvSpPr>
          <p:cNvPr id="58" name="Text Placeholder 10"/>
          <p:cNvSpPr>
            <a:spLocks noGrp="1"/>
          </p:cNvSpPr>
          <p:nvPr>
            <p:ph type="body" sz="quarter" idx="10" hasCustomPrompt="1"/>
          </p:nvPr>
        </p:nvSpPr>
        <p:spPr bwMode="gray">
          <a:xfrm>
            <a:off x="467430" y="6237312"/>
            <a:ext cx="8209140" cy="216024"/>
          </a:xfrm>
        </p:spPr>
        <p:txBody>
          <a:bodyPr tIns="0" anchor="b" anchorCtr="0"/>
          <a:lstStyle>
            <a:lvl1pPr marL="0" indent="0">
              <a:spcBef>
                <a:spcPts val="0"/>
              </a:spcBef>
              <a:spcAft>
                <a:spcPts val="0"/>
              </a:spcAft>
              <a:buFontTx/>
              <a:buNone/>
              <a:defRPr sz="1200">
                <a:solidFill>
                  <a:schemeClr val="bg1"/>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a:t>Click to add text</a:t>
            </a:r>
          </a:p>
        </p:txBody>
      </p:sp>
    </p:spTree>
    <p:extLst>
      <p:ext uri="{BB962C8B-B14F-4D97-AF65-F5344CB8AC3E}">
        <p14:creationId xmlns:p14="http://schemas.microsoft.com/office/powerpoint/2010/main" val="31218112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323528" y="1052736"/>
            <a:ext cx="8496944" cy="5328592"/>
          </a:xfrm>
        </p:spPr>
        <p:txBody>
          <a:bodyPr/>
          <a:lstStyle>
            <a:lvl1pPr marL="360000" indent="-360000">
              <a:spcBef>
                <a:spcPts val="1200"/>
              </a:spcBef>
              <a:spcAft>
                <a:spcPts val="0"/>
              </a:spcAft>
              <a:buClr>
                <a:schemeClr val="accent2"/>
              </a:buClr>
              <a:buFont typeface="+mj-lt"/>
              <a:buAutoNum type="arabicPeriod"/>
              <a:defRPr sz="1800">
                <a:latin typeface="Arial" pitchFamily="34" charset="0"/>
              </a:defRPr>
            </a:lvl1pPr>
            <a:lvl2pPr marL="360000" indent="0">
              <a:spcBef>
                <a:spcPts val="300"/>
              </a:spcBef>
              <a:spcAft>
                <a:spcPts val="1200"/>
              </a:spcAft>
              <a:buClr>
                <a:schemeClr val="bg2"/>
              </a:buClr>
              <a:buFont typeface="+mj-lt"/>
              <a:buNone/>
              <a:defRPr sz="1800">
                <a:solidFill>
                  <a:schemeClr val="tx1"/>
                </a:solidFill>
                <a:latin typeface="Arial" pitchFamily="34" charset="0"/>
              </a:defRPr>
            </a:lvl2pPr>
            <a:lvl3pPr marL="360000" indent="0">
              <a:spcAft>
                <a:spcPts val="1200"/>
              </a:spcAft>
              <a:buFontTx/>
              <a:buNone/>
              <a:defRPr sz="1800">
                <a:solidFill>
                  <a:schemeClr val="bg2"/>
                </a:solidFill>
                <a:latin typeface="Arial" pitchFamily="34" charset="0"/>
              </a:defRPr>
            </a:lvl3pPr>
            <a:lvl4pPr marL="360000" indent="0">
              <a:spcAft>
                <a:spcPts val="1200"/>
              </a:spcAft>
              <a:buFontTx/>
              <a:buNone/>
              <a:defRPr sz="1800">
                <a:solidFill>
                  <a:schemeClr val="bg2"/>
                </a:solidFill>
              </a:defRPr>
            </a:lvl4pPr>
            <a:lvl5pPr marL="360000" indent="0">
              <a:spcAft>
                <a:spcPts val="1200"/>
              </a:spcAft>
              <a:buFontTx/>
              <a:buNone/>
              <a:defRPr sz="1800" b="0">
                <a:solidFill>
                  <a:schemeClr val="bg2"/>
                </a:solidFill>
              </a:defRPr>
            </a:lvl5pPr>
            <a:lvl6pPr marL="360000" indent="0">
              <a:spcAft>
                <a:spcPts val="1200"/>
              </a:spcAft>
              <a:buFontTx/>
              <a:buNone/>
              <a:defRPr sz="1800">
                <a:solidFill>
                  <a:schemeClr val="bg2"/>
                </a:solidFill>
              </a:defRPr>
            </a:lvl6pPr>
            <a:lvl7pPr marL="360000" indent="0">
              <a:spcAft>
                <a:spcPts val="1200"/>
              </a:spcAft>
              <a:buFontTx/>
              <a:buNone/>
              <a:defRPr sz="1800">
                <a:solidFill>
                  <a:schemeClr val="bg2"/>
                </a:solidFill>
              </a:defRPr>
            </a:lvl7pPr>
            <a:lvl8pPr marL="360000" indent="0">
              <a:spcAft>
                <a:spcPts val="1200"/>
              </a:spcAft>
              <a:buFontTx/>
              <a:buNone/>
              <a:defRPr sz="1800">
                <a:solidFill>
                  <a:schemeClr val="bg2"/>
                </a:solidFill>
              </a:defRPr>
            </a:lvl8pPr>
            <a:lvl9pPr marL="360000" indent="0">
              <a:spcAft>
                <a:spcPts val="1200"/>
              </a:spcAft>
              <a:buFontTx/>
              <a:buNone/>
              <a:defRPr sz="1800">
                <a:solidFill>
                  <a:schemeClr val="bg2"/>
                </a:solidFill>
              </a:defRPr>
            </a:lvl9pPr>
          </a:lstStyle>
          <a:p>
            <a:pPr lvl="0"/>
            <a:r>
              <a:rPr lang="en-US" dirty="0"/>
              <a:t>Click to add text</a:t>
            </a:r>
          </a:p>
          <a:p>
            <a:pPr lvl="1"/>
            <a:r>
              <a:rPr lang="en-US" dirty="0"/>
              <a:t>Second level</a:t>
            </a:r>
          </a:p>
          <a:p>
            <a:pPr lvl="2"/>
            <a:endParaRPr lang="en-US" dirty="0"/>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a:t>Click to add text</a:t>
            </a:r>
            <a:endParaRPr lang="en-GB" dirty="0"/>
          </a:p>
        </p:txBody>
      </p:sp>
      <p:sp>
        <p:nvSpPr>
          <p:cNvPr id="6" name="Foliennummernplatzhalter 5"/>
          <p:cNvSpPr>
            <a:spLocks noGrp="1"/>
          </p:cNvSpPr>
          <p:nvPr>
            <p:ph type="sldNum" sz="quarter" idx="4"/>
          </p:nvPr>
        </p:nvSpPr>
        <p:spPr>
          <a:xfrm>
            <a:off x="7522024" y="6597352"/>
            <a:ext cx="1298448" cy="146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de-DE" sz="800" smtClean="0">
                <a:solidFill>
                  <a:schemeClr val="bg2"/>
                </a:solidFill>
                <a:latin typeface="Arial" pitchFamily="34" charset="0"/>
              </a:defRPr>
            </a:lvl1pPr>
          </a:lstStyle>
          <a:p>
            <a:pPr algn="r"/>
            <a:fld id="{1BDBE1E8-50F2-49BA-A952-1CC1DEAA5FBD}" type="slidenum">
              <a:rPr lang="en-US">
                <a:solidFill>
                  <a:srgbClr val="928580"/>
                </a:solidFill>
              </a:rPr>
              <a:pPr algn="r"/>
              <a:t>‹#›</a:t>
            </a:fld>
            <a:endParaRPr lang="en-US" dirty="0">
              <a:solidFill>
                <a:srgbClr val="928580"/>
              </a:solidFill>
            </a:endParaRPr>
          </a:p>
        </p:txBody>
      </p:sp>
    </p:spTree>
    <p:extLst>
      <p:ext uri="{BB962C8B-B14F-4D97-AF65-F5344CB8AC3E}">
        <p14:creationId xmlns:p14="http://schemas.microsoft.com/office/powerpoint/2010/main" val="36660344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Slide for presentation">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0" y="2205038"/>
            <a:ext cx="9144000" cy="2447924"/>
          </a:xfrm>
          <a:gradFill>
            <a:gsLst>
              <a:gs pos="2000">
                <a:schemeClr val="accent1"/>
              </a:gs>
              <a:gs pos="100000">
                <a:schemeClr val="accent2"/>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bg1"/>
                </a:solidFill>
                <a:latin typeface="Arial" pitchFamily="34" charset="0"/>
                <a:ea typeface="+mn-ea"/>
                <a:cs typeface="+mn-cs"/>
              </a:defRPr>
            </a:lvl1pPr>
          </a:lstStyle>
          <a:p>
            <a:pPr lvl="0"/>
            <a:r>
              <a:rPr lang="en-US" dirty="0"/>
              <a:t>Click to add text</a:t>
            </a:r>
          </a:p>
        </p:txBody>
      </p:sp>
      <p:grpSp>
        <p:nvGrpSpPr>
          <p:cNvPr id="5" name="Gruppieren 4"/>
          <p:cNvGrpSpPr/>
          <p:nvPr userDrawn="1"/>
        </p:nvGrpSpPr>
        <p:grpSpPr bwMode="gray">
          <a:xfrm>
            <a:off x="-324680" y="908650"/>
            <a:ext cx="216030" cy="5688790"/>
            <a:chOff x="-540710" y="908650"/>
            <a:chExt cx="432060" cy="5688790"/>
          </a:xfrm>
        </p:grpSpPr>
        <p:cxnSp>
          <p:nvCxnSpPr>
            <p:cNvPr id="6"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39"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hteck 2"/>
          <p:cNvSpPr/>
          <p:nvPr userDrawn="1"/>
        </p:nvSpPr>
        <p:spPr bwMode="gray">
          <a:xfrm>
            <a:off x="0" y="0"/>
            <a:ext cx="9144000" cy="213285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Tree>
    <p:extLst>
      <p:ext uri="{BB962C8B-B14F-4D97-AF65-F5344CB8AC3E}">
        <p14:creationId xmlns:p14="http://schemas.microsoft.com/office/powerpoint/2010/main" val="1967561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for printing documents">
    <p:spTree>
      <p:nvGrpSpPr>
        <p:cNvPr id="1" name=""/>
        <p:cNvGrpSpPr/>
        <p:nvPr/>
      </p:nvGrpSpPr>
      <p:grpSpPr>
        <a:xfrm>
          <a:off x="0" y="0"/>
          <a:ext cx="0" cy="0"/>
          <a:chOff x="0" y="0"/>
          <a:chExt cx="0" cy="0"/>
        </a:xfrm>
      </p:grpSpPr>
      <p:sp>
        <p:nvSpPr>
          <p:cNvPr id="64" name="Rechteck 63"/>
          <p:cNvSpPr/>
          <p:nvPr userDrawn="1"/>
        </p:nvSpPr>
        <p:spPr bwMode="gray">
          <a:xfrm>
            <a:off x="0" y="2636912"/>
            <a:ext cx="9144000" cy="72008"/>
          </a:xfrm>
          <a:prstGeom prst="rect">
            <a:avLst/>
          </a:prstGeom>
          <a:gradFill>
            <a:gsLst>
              <a:gs pos="2000">
                <a:schemeClr val="accent1"/>
              </a:gs>
              <a:gs pos="100000">
                <a:schemeClr val="accent2"/>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
        <p:nvSpPr>
          <p:cNvPr id="8" name="Title 1"/>
          <p:cNvSpPr>
            <a:spLocks noGrp="1"/>
          </p:cNvSpPr>
          <p:nvPr>
            <p:ph type="title" hasCustomPrompt="1"/>
          </p:nvPr>
        </p:nvSpPr>
        <p:spPr bwMode="gray">
          <a:xfrm>
            <a:off x="0" y="2708920"/>
            <a:ext cx="9144000" cy="1440160"/>
          </a:xfrm>
        </p:spPr>
        <p:txBody>
          <a:bodyPr lIns="324000" rIns="324000" bIns="0" anchor="ctr"/>
          <a:lstStyle>
            <a:lvl1pPr>
              <a:defRPr sz="3000">
                <a:solidFill>
                  <a:schemeClr val="tx1"/>
                </a:solidFill>
                <a:latin typeface="Arial" pitchFamily="34" charset="0"/>
              </a:defRPr>
            </a:lvl1pPr>
          </a:lstStyle>
          <a:p>
            <a:pPr lvl="0"/>
            <a:r>
              <a:rPr lang="en-US" dirty="0"/>
              <a:t>Click to add text</a:t>
            </a:r>
          </a:p>
        </p:txBody>
      </p:sp>
      <p:grpSp>
        <p:nvGrpSpPr>
          <p:cNvPr id="5" name="Gruppieren 4"/>
          <p:cNvGrpSpPr/>
          <p:nvPr userDrawn="1"/>
        </p:nvGrpSpPr>
        <p:grpSpPr bwMode="gray">
          <a:xfrm>
            <a:off x="-324680" y="908650"/>
            <a:ext cx="216030" cy="5688790"/>
            <a:chOff x="-540710" y="908650"/>
            <a:chExt cx="432060" cy="5688790"/>
          </a:xfrm>
        </p:grpSpPr>
        <p:cxnSp>
          <p:nvCxnSpPr>
            <p:cNvPr id="6"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39"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Rechteck 66"/>
          <p:cNvSpPr/>
          <p:nvPr userDrawn="1"/>
        </p:nvSpPr>
        <p:spPr bwMode="gray">
          <a:xfrm>
            <a:off x="0" y="4149080"/>
            <a:ext cx="9144000" cy="72008"/>
          </a:xfrm>
          <a:prstGeom prst="rect">
            <a:avLst/>
          </a:prstGeom>
          <a:gradFill>
            <a:gsLst>
              <a:gs pos="2000">
                <a:schemeClr val="accent1"/>
              </a:gs>
              <a:gs pos="100000">
                <a:schemeClr val="accent2"/>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
        <p:nvSpPr>
          <p:cNvPr id="55" name="Rechteck 54"/>
          <p:cNvSpPr/>
          <p:nvPr userDrawn="1"/>
        </p:nvSpPr>
        <p:spPr bwMode="gray">
          <a:xfrm>
            <a:off x="0" y="0"/>
            <a:ext cx="9144000" cy="26369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Tree>
    <p:extLst>
      <p:ext uri="{BB962C8B-B14F-4D97-AF65-F5344CB8AC3E}">
        <p14:creationId xmlns:p14="http://schemas.microsoft.com/office/powerpoint/2010/main" val="11056480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Slide for printing documents">
    <p:spTree>
      <p:nvGrpSpPr>
        <p:cNvPr id="1" name=""/>
        <p:cNvGrpSpPr/>
        <p:nvPr/>
      </p:nvGrpSpPr>
      <p:grpSpPr>
        <a:xfrm>
          <a:off x="0" y="0"/>
          <a:ext cx="0" cy="0"/>
          <a:chOff x="0" y="0"/>
          <a:chExt cx="0" cy="0"/>
        </a:xfrm>
      </p:grpSpPr>
      <p:sp>
        <p:nvSpPr>
          <p:cNvPr id="64" name="Rechteck 63"/>
          <p:cNvSpPr/>
          <p:nvPr userDrawn="1"/>
        </p:nvSpPr>
        <p:spPr bwMode="gray">
          <a:xfrm>
            <a:off x="0" y="2636912"/>
            <a:ext cx="9144000" cy="72008"/>
          </a:xfrm>
          <a:prstGeom prst="rect">
            <a:avLst/>
          </a:prstGeom>
          <a:gradFill>
            <a:gsLst>
              <a:gs pos="2000">
                <a:schemeClr val="accent1"/>
              </a:gs>
              <a:gs pos="100000">
                <a:schemeClr val="accent2"/>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
        <p:nvSpPr>
          <p:cNvPr id="8" name="Title 1"/>
          <p:cNvSpPr>
            <a:spLocks noGrp="1"/>
          </p:cNvSpPr>
          <p:nvPr>
            <p:ph type="title" hasCustomPrompt="1"/>
          </p:nvPr>
        </p:nvSpPr>
        <p:spPr bwMode="gray">
          <a:xfrm>
            <a:off x="0" y="2708920"/>
            <a:ext cx="9144000" cy="1440160"/>
          </a:xfrm>
        </p:spPr>
        <p:txBody>
          <a:bodyPr lIns="324000" rIns="324000" bIns="0" anchor="ctr"/>
          <a:lstStyle>
            <a:lvl1pPr>
              <a:defRPr sz="3000">
                <a:solidFill>
                  <a:schemeClr val="tx1"/>
                </a:solidFill>
                <a:latin typeface="Arial" pitchFamily="34" charset="0"/>
              </a:defRPr>
            </a:lvl1pPr>
          </a:lstStyle>
          <a:p>
            <a:pPr lvl="0"/>
            <a:r>
              <a:rPr lang="en-US" dirty="0"/>
              <a:t>Click to add text</a:t>
            </a:r>
          </a:p>
        </p:txBody>
      </p:sp>
      <p:grpSp>
        <p:nvGrpSpPr>
          <p:cNvPr id="5" name="Gruppieren 4"/>
          <p:cNvGrpSpPr/>
          <p:nvPr userDrawn="1"/>
        </p:nvGrpSpPr>
        <p:grpSpPr bwMode="gray">
          <a:xfrm>
            <a:off x="-324680" y="908650"/>
            <a:ext cx="216030" cy="5688790"/>
            <a:chOff x="-540710" y="908650"/>
            <a:chExt cx="432060" cy="5688790"/>
          </a:xfrm>
        </p:grpSpPr>
        <p:cxnSp>
          <p:nvCxnSpPr>
            <p:cNvPr id="6"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39"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Rechteck 66"/>
          <p:cNvSpPr/>
          <p:nvPr userDrawn="1"/>
        </p:nvSpPr>
        <p:spPr bwMode="gray">
          <a:xfrm>
            <a:off x="0" y="4149080"/>
            <a:ext cx="9144000" cy="72008"/>
          </a:xfrm>
          <a:prstGeom prst="rect">
            <a:avLst/>
          </a:prstGeom>
          <a:gradFill>
            <a:gsLst>
              <a:gs pos="2000">
                <a:schemeClr val="accent1"/>
              </a:gs>
              <a:gs pos="100000">
                <a:schemeClr val="accent2"/>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
        <p:nvSpPr>
          <p:cNvPr id="55" name="Rechteck 54"/>
          <p:cNvSpPr/>
          <p:nvPr userDrawn="1"/>
        </p:nvSpPr>
        <p:spPr bwMode="gray">
          <a:xfrm>
            <a:off x="0" y="0"/>
            <a:ext cx="9144000" cy="26369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Tree>
    <p:extLst>
      <p:ext uri="{BB962C8B-B14F-4D97-AF65-F5344CB8AC3E}">
        <p14:creationId xmlns:p14="http://schemas.microsoft.com/office/powerpoint/2010/main" val="11904197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24800758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Content Placeholder 4"/>
          <p:cNvSpPr>
            <a:spLocks noGrp="1"/>
          </p:cNvSpPr>
          <p:nvPr>
            <p:ph sz="quarter" idx="13" hasCustomPrompt="1"/>
          </p:nvPr>
        </p:nvSpPr>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473301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noProof="0" dirty="0"/>
              <a:t>Click to add text</a:t>
            </a:r>
            <a:endParaRPr lang="en-GB" dirty="0"/>
          </a:p>
        </p:txBody>
      </p:sp>
      <p:sp>
        <p:nvSpPr>
          <p:cNvPr id="8"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13" name="Content Placeholder 4"/>
          <p:cNvSpPr>
            <a:spLocks noGrp="1"/>
          </p:cNvSpPr>
          <p:nvPr>
            <p:ph sz="quarter" idx="13" hasCustomPrompt="1"/>
          </p:nvPr>
        </p:nvSpPr>
        <p:spPr>
          <a:xfrm>
            <a:off x="323528" y="1052736"/>
            <a:ext cx="417703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Content Placeholder 4"/>
          <p:cNvSpPr>
            <a:spLocks noGrp="1"/>
          </p:cNvSpPr>
          <p:nvPr>
            <p:ph sz="quarter" idx="14" hasCustomPrompt="1"/>
          </p:nvPr>
        </p:nvSpPr>
        <p:spPr>
          <a:xfrm>
            <a:off x="4644010" y="1052736"/>
            <a:ext cx="417703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200122107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a:t>Click to add text</a:t>
            </a:r>
            <a:endParaRPr lang="en-GB" dirty="0"/>
          </a:p>
        </p:txBody>
      </p:sp>
      <p:sp>
        <p:nvSpPr>
          <p:cNvPr id="10"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13" name="Content Placeholder 4"/>
          <p:cNvSpPr>
            <a:spLocks noGrp="1"/>
          </p:cNvSpPr>
          <p:nvPr>
            <p:ph sz="quarter" idx="13" hasCustomPrompt="1"/>
          </p:nvPr>
        </p:nvSpPr>
        <p:spPr>
          <a:xfrm>
            <a:off x="323528" y="1052736"/>
            <a:ext cx="273558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Content Placeholder 4"/>
          <p:cNvSpPr>
            <a:spLocks noGrp="1"/>
          </p:cNvSpPr>
          <p:nvPr>
            <p:ph sz="quarter" idx="14" hasCustomPrompt="1"/>
          </p:nvPr>
        </p:nvSpPr>
        <p:spPr>
          <a:xfrm>
            <a:off x="3203810" y="1052670"/>
            <a:ext cx="273558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5" name="Content Placeholder 4"/>
          <p:cNvSpPr>
            <a:spLocks noGrp="1"/>
          </p:cNvSpPr>
          <p:nvPr>
            <p:ph sz="quarter" idx="15" hasCustomPrompt="1"/>
          </p:nvPr>
        </p:nvSpPr>
        <p:spPr>
          <a:xfrm>
            <a:off x="6084210" y="1052604"/>
            <a:ext cx="273558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3699337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ure White">
    <p:spTree>
      <p:nvGrpSpPr>
        <p:cNvPr id="1" name=""/>
        <p:cNvGrpSpPr/>
        <p:nvPr/>
      </p:nvGrpSpPr>
      <p:grpSpPr>
        <a:xfrm>
          <a:off x="0" y="0"/>
          <a:ext cx="0" cy="0"/>
          <a:chOff x="0" y="0"/>
          <a:chExt cx="0" cy="0"/>
        </a:xfrm>
      </p:grpSpPr>
      <p:sp>
        <p:nvSpPr>
          <p:cNvPr id="3" name="Rechteck 2"/>
          <p:cNvSpPr/>
          <p:nvPr userDrawn="1"/>
        </p:nvSpPr>
        <p:spPr bwMode="gray">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grpSp>
        <p:nvGrpSpPr>
          <p:cNvPr id="6" name="Gruppieren 5"/>
          <p:cNvGrpSpPr/>
          <p:nvPr/>
        </p:nvGrpSpPr>
        <p:grpSpPr bwMode="gray">
          <a:xfrm>
            <a:off x="-324680" y="908650"/>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9252650" y="908650"/>
            <a:ext cx="216030" cy="5688790"/>
            <a:chOff x="-540710" y="908650"/>
            <a:chExt cx="432060" cy="5688790"/>
          </a:xfrm>
        </p:grpSpPr>
        <p:cxnSp>
          <p:nvCxnSpPr>
            <p:cNvPr id="22" name="Gerade Verbindung 21"/>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userDrawn="1">
            <p:ph type="title" hasCustomPrompt="1"/>
          </p:nvPr>
        </p:nvSpPr>
        <p:spPr bwMode="gray">
          <a:xfrm>
            <a:off x="323528" y="1124680"/>
            <a:ext cx="8496944" cy="2664683"/>
          </a:xfrm>
        </p:spPr>
        <p:txBody>
          <a:bodyPr/>
          <a:lstStyle>
            <a:lvl1pPr>
              <a:defRPr sz="3800" cap="all" baseline="0">
                <a:solidFill>
                  <a:schemeClr val="accent2"/>
                </a:solidFill>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23263725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Pure Black">
    <p:spTree>
      <p:nvGrpSpPr>
        <p:cNvPr id="1" name=""/>
        <p:cNvGrpSpPr/>
        <p:nvPr/>
      </p:nvGrpSpPr>
      <p:grpSpPr>
        <a:xfrm>
          <a:off x="0" y="0"/>
          <a:ext cx="0" cy="0"/>
          <a:chOff x="0" y="0"/>
          <a:chExt cx="0" cy="0"/>
        </a:xfrm>
      </p:grpSpPr>
      <p:sp>
        <p:nvSpPr>
          <p:cNvPr id="64" name="Rechteck 63"/>
          <p:cNvSpPr/>
          <p:nvPr userDrawn="1"/>
        </p:nvSpPr>
        <p:spPr bwMode="gray">
          <a:xfrm>
            <a:off x="0" y="0"/>
            <a:ext cx="9144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grpSp>
        <p:nvGrpSpPr>
          <p:cNvPr id="4" name="Gruppieren 3"/>
          <p:cNvGrpSpPr/>
          <p:nvPr userDrawn="1"/>
        </p:nvGrpSpPr>
        <p:grpSpPr bwMode="gray">
          <a:xfrm>
            <a:off x="-324680" y="-315520"/>
            <a:ext cx="9793360" cy="7489040"/>
            <a:chOff x="-324680" y="-315520"/>
            <a:chExt cx="9793360" cy="7489040"/>
          </a:xfrm>
        </p:grpSpPr>
        <p:grpSp>
          <p:nvGrpSpPr>
            <p:cNvPr id="6" name="Gruppieren 5"/>
            <p:cNvGrpSpPr/>
            <p:nvPr/>
          </p:nvGrpSpPr>
          <p:grpSpPr bwMode="gray">
            <a:xfrm>
              <a:off x="-324680" y="908650"/>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9252650" y="908650"/>
              <a:ext cx="216030" cy="5688790"/>
              <a:chOff x="-540710" y="908650"/>
              <a:chExt cx="432060" cy="5688790"/>
            </a:xfrm>
          </p:grpSpPr>
          <p:cxnSp>
            <p:nvCxnSpPr>
              <p:cNvPr id="22" name="Gerade Verbindung 21"/>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hasCustomPrompt="1"/>
          </p:nvPr>
        </p:nvSpPr>
        <p:spPr bwMode="gray">
          <a:xfrm>
            <a:off x="323850" y="1123950"/>
            <a:ext cx="8496622" cy="2665413"/>
          </a:xfrm>
        </p:spPr>
        <p:txBody>
          <a:bodyPr/>
          <a:lstStyle>
            <a:lvl1pPr>
              <a:defRPr sz="3800" cap="all" baseline="0">
                <a:solidFill>
                  <a:schemeClr val="bg1"/>
                </a:solidFill>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3261391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ntacts with Pictures">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bwMode="gray">
          <a:xfrm>
            <a:off x="324000" y="3284538"/>
            <a:ext cx="1296144" cy="2016722"/>
          </a:xfrm>
        </p:spPr>
        <p:txBody>
          <a:bodyPr/>
          <a:lstStyle>
            <a:lvl1pPr marL="0" indent="0">
              <a:buNone/>
              <a:defRPr/>
            </a:lvl1pPr>
          </a:lstStyle>
          <a:p>
            <a:r>
              <a:rPr lang="de-DE" dirty="0"/>
              <a:t>Picture</a:t>
            </a:r>
            <a:endParaRPr lang="en-US" dirty="0"/>
          </a:p>
        </p:txBody>
      </p:sp>
      <p:sp>
        <p:nvSpPr>
          <p:cNvPr id="13" name="Picture Placeholder 4"/>
          <p:cNvSpPr>
            <a:spLocks noGrp="1"/>
          </p:cNvSpPr>
          <p:nvPr>
            <p:ph type="pic" sz="quarter" idx="16" hasCustomPrompt="1"/>
          </p:nvPr>
        </p:nvSpPr>
        <p:spPr bwMode="gray">
          <a:xfrm>
            <a:off x="4644009" y="3284538"/>
            <a:ext cx="1296144" cy="2016722"/>
          </a:xfrm>
        </p:spPr>
        <p:txBody>
          <a:bodyPr/>
          <a:lstStyle>
            <a:lvl1pPr marL="0" indent="0">
              <a:buNone/>
              <a:defRPr/>
            </a:lvl1pPr>
          </a:lstStyle>
          <a:p>
            <a:r>
              <a:rPr lang="de-DE" dirty="0"/>
              <a:t>Picture</a:t>
            </a:r>
            <a:endParaRPr lang="en-US" dirty="0"/>
          </a:p>
        </p:txBody>
      </p:sp>
      <p:sp>
        <p:nvSpPr>
          <p:cNvPr id="14" name="Text Placeholder 3"/>
          <p:cNvSpPr>
            <a:spLocks noGrp="1"/>
          </p:cNvSpPr>
          <p:nvPr>
            <p:ph type="body" sz="quarter" idx="18" hasCustomPrompt="1"/>
          </p:nvPr>
        </p:nvSpPr>
        <p:spPr bwMode="gray">
          <a:xfrm>
            <a:off x="1763689" y="465318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15" name="Text Placeholder 3"/>
          <p:cNvSpPr>
            <a:spLocks noGrp="1"/>
          </p:cNvSpPr>
          <p:nvPr>
            <p:ph type="body" sz="quarter" idx="19" hasCustomPrompt="1"/>
          </p:nvPr>
        </p:nvSpPr>
        <p:spPr bwMode="gray">
          <a:xfrm>
            <a:off x="1763688" y="422114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16" name="Text Placeholder 3"/>
          <p:cNvSpPr>
            <a:spLocks noGrp="1"/>
          </p:cNvSpPr>
          <p:nvPr>
            <p:ph type="body" sz="quarter" idx="20" hasCustomPrompt="1"/>
          </p:nvPr>
        </p:nvSpPr>
        <p:spPr bwMode="gray">
          <a:xfrm>
            <a:off x="1763688" y="3284539"/>
            <a:ext cx="2736304" cy="936602"/>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22" name="Text Placeholder 3"/>
          <p:cNvSpPr>
            <a:spLocks noGrp="1"/>
          </p:cNvSpPr>
          <p:nvPr>
            <p:ph type="body" sz="quarter" idx="26" hasCustomPrompt="1"/>
          </p:nvPr>
        </p:nvSpPr>
        <p:spPr bwMode="gray">
          <a:xfrm>
            <a:off x="1763688" y="486921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23" name="Text Placeholder 3"/>
          <p:cNvSpPr>
            <a:spLocks noGrp="1"/>
          </p:cNvSpPr>
          <p:nvPr>
            <p:ph type="body" sz="quarter" idx="27" hasCustomPrompt="1"/>
          </p:nvPr>
        </p:nvSpPr>
        <p:spPr bwMode="gray">
          <a:xfrm>
            <a:off x="1763767" y="508523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24" name="Text Placeholder 3"/>
          <p:cNvSpPr>
            <a:spLocks noGrp="1"/>
          </p:cNvSpPr>
          <p:nvPr>
            <p:ph type="body" sz="quarter" idx="28" hasCustomPrompt="1"/>
          </p:nvPr>
        </p:nvSpPr>
        <p:spPr bwMode="gray">
          <a:xfrm>
            <a:off x="6084168" y="4653189"/>
            <a:ext cx="2736304" cy="216023"/>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25" name="Text Placeholder 3"/>
          <p:cNvSpPr>
            <a:spLocks noGrp="1"/>
          </p:cNvSpPr>
          <p:nvPr>
            <p:ph type="body" sz="quarter" idx="29" hasCustomPrompt="1"/>
          </p:nvPr>
        </p:nvSpPr>
        <p:spPr bwMode="gray">
          <a:xfrm>
            <a:off x="6084168" y="422114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26" name="Text Placeholder 3"/>
          <p:cNvSpPr>
            <a:spLocks noGrp="1"/>
          </p:cNvSpPr>
          <p:nvPr>
            <p:ph type="body" sz="quarter" idx="30" hasCustomPrompt="1"/>
          </p:nvPr>
        </p:nvSpPr>
        <p:spPr bwMode="gray">
          <a:xfrm>
            <a:off x="6084168" y="3284538"/>
            <a:ext cx="2736304" cy="936603"/>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27" name="Text Placeholder 3"/>
          <p:cNvSpPr>
            <a:spLocks noGrp="1"/>
          </p:cNvSpPr>
          <p:nvPr>
            <p:ph type="body" sz="quarter" idx="31" hasCustomPrompt="1"/>
          </p:nvPr>
        </p:nvSpPr>
        <p:spPr bwMode="gray">
          <a:xfrm>
            <a:off x="6084168" y="486921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28" name="Text Placeholder 3"/>
          <p:cNvSpPr>
            <a:spLocks noGrp="1"/>
          </p:cNvSpPr>
          <p:nvPr>
            <p:ph type="body" sz="quarter" idx="32" hasCustomPrompt="1"/>
          </p:nvPr>
        </p:nvSpPr>
        <p:spPr bwMode="gray">
          <a:xfrm>
            <a:off x="6084168" y="5085236"/>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4" name="Title 3"/>
          <p:cNvSpPr>
            <a:spLocks noGrp="1"/>
          </p:cNvSpPr>
          <p:nvPr>
            <p:ph type="title" hasCustomPrompt="1"/>
          </p:nvPr>
        </p:nvSpPr>
        <p:spPr bwMode="gray"/>
        <p:txBody>
          <a:bodyPr/>
          <a:lstStyle>
            <a:lvl1pPr>
              <a:defRPr/>
            </a:lvl1pPr>
          </a:lstStyle>
          <a:p>
            <a:r>
              <a:rPr lang="en-US" dirty="0"/>
              <a:t>Click to add text</a:t>
            </a:r>
            <a:endParaRPr lang="en-GB" dirty="0"/>
          </a:p>
        </p:txBody>
      </p:sp>
    </p:spTree>
    <p:extLst>
      <p:ext uri="{BB962C8B-B14F-4D97-AF65-F5344CB8AC3E}">
        <p14:creationId xmlns:p14="http://schemas.microsoft.com/office/powerpoint/2010/main" val="34559958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Four Contacts with Pictures">
    <p:spTree>
      <p:nvGrpSpPr>
        <p:cNvPr id="1" name=""/>
        <p:cNvGrpSpPr/>
        <p:nvPr/>
      </p:nvGrpSpPr>
      <p:grpSpPr>
        <a:xfrm>
          <a:off x="0" y="0"/>
          <a:ext cx="0" cy="0"/>
          <a:chOff x="0" y="0"/>
          <a:chExt cx="0" cy="0"/>
        </a:xfrm>
      </p:grpSpPr>
      <p:sp>
        <p:nvSpPr>
          <p:cNvPr id="44" name="Picture Placeholder 4"/>
          <p:cNvSpPr>
            <a:spLocks noGrp="1"/>
          </p:cNvSpPr>
          <p:nvPr>
            <p:ph type="pic" sz="quarter" idx="26" hasCustomPrompt="1"/>
          </p:nvPr>
        </p:nvSpPr>
        <p:spPr bwMode="gray">
          <a:xfrm>
            <a:off x="323850" y="2205038"/>
            <a:ext cx="1295400" cy="2016050"/>
          </a:xfrm>
        </p:spPr>
        <p:txBody>
          <a:bodyPr/>
          <a:lstStyle>
            <a:lvl1pPr marL="0" indent="0">
              <a:buNone/>
              <a:defRPr>
                <a:latin typeface="Arial" pitchFamily="34" charset="0"/>
              </a:defRPr>
            </a:lvl1pPr>
          </a:lstStyle>
          <a:p>
            <a:r>
              <a:rPr lang="de-DE" dirty="0"/>
              <a:t>Picture</a:t>
            </a:r>
            <a:endParaRPr lang="en-US" dirty="0"/>
          </a:p>
        </p:txBody>
      </p:sp>
      <p:sp>
        <p:nvSpPr>
          <p:cNvPr id="45" name="Picture Placeholder 4"/>
          <p:cNvSpPr>
            <a:spLocks noGrp="1"/>
          </p:cNvSpPr>
          <p:nvPr>
            <p:ph type="pic" sz="quarter" idx="27" hasCustomPrompt="1"/>
          </p:nvPr>
        </p:nvSpPr>
        <p:spPr bwMode="gray">
          <a:xfrm>
            <a:off x="4645025" y="2205038"/>
            <a:ext cx="1295400" cy="2016050"/>
          </a:xfrm>
        </p:spPr>
        <p:txBody>
          <a:bodyPr/>
          <a:lstStyle>
            <a:lvl1pPr marL="0" indent="0">
              <a:buNone/>
              <a:defRPr>
                <a:latin typeface="Arial" pitchFamily="34" charset="0"/>
              </a:defRPr>
            </a:lvl1pPr>
          </a:lstStyle>
          <a:p>
            <a:r>
              <a:rPr lang="de-DE" dirty="0"/>
              <a:t>Picture</a:t>
            </a:r>
            <a:endParaRPr lang="en-US" dirty="0"/>
          </a:p>
        </p:txBody>
      </p:sp>
      <p:sp>
        <p:nvSpPr>
          <p:cNvPr id="46" name="Text Placeholder 3"/>
          <p:cNvSpPr>
            <a:spLocks noGrp="1"/>
          </p:cNvSpPr>
          <p:nvPr>
            <p:ph type="body" sz="quarter" idx="28" hasCustomPrompt="1"/>
          </p:nvPr>
        </p:nvSpPr>
        <p:spPr bwMode="gray">
          <a:xfrm>
            <a:off x="1763609" y="3573016"/>
            <a:ext cx="2736953" cy="216023"/>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[phone number]</a:t>
            </a:r>
          </a:p>
        </p:txBody>
      </p:sp>
      <p:sp>
        <p:nvSpPr>
          <p:cNvPr id="47" name="Text Placeholder 3"/>
          <p:cNvSpPr>
            <a:spLocks noGrp="1"/>
          </p:cNvSpPr>
          <p:nvPr>
            <p:ph type="body" sz="quarter" idx="29" hasCustomPrompt="1"/>
          </p:nvPr>
        </p:nvSpPr>
        <p:spPr bwMode="gray">
          <a:xfrm>
            <a:off x="1763688" y="3140968"/>
            <a:ext cx="273687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48" name="Text Placeholder 3"/>
          <p:cNvSpPr>
            <a:spLocks noGrp="1"/>
          </p:cNvSpPr>
          <p:nvPr>
            <p:ph type="body" sz="quarter" idx="30" hasCustomPrompt="1"/>
          </p:nvPr>
        </p:nvSpPr>
        <p:spPr bwMode="gray">
          <a:xfrm>
            <a:off x="1763688" y="2205038"/>
            <a:ext cx="2736304"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49" name="Text Placeholder 3"/>
          <p:cNvSpPr>
            <a:spLocks noGrp="1"/>
          </p:cNvSpPr>
          <p:nvPr>
            <p:ph type="body" sz="quarter" idx="31" hasCustomPrompt="1"/>
          </p:nvPr>
        </p:nvSpPr>
        <p:spPr bwMode="gray">
          <a:xfrm>
            <a:off x="1763687" y="3789040"/>
            <a:ext cx="2736875"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50" name="Text Placeholder 3"/>
          <p:cNvSpPr>
            <a:spLocks noGrp="1"/>
          </p:cNvSpPr>
          <p:nvPr>
            <p:ph type="body" sz="quarter" idx="32" hasCustomPrompt="1"/>
          </p:nvPr>
        </p:nvSpPr>
        <p:spPr bwMode="gray">
          <a:xfrm>
            <a:off x="1763767" y="4005064"/>
            <a:ext cx="2736226"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51" name="Text Placeholder 3"/>
          <p:cNvSpPr>
            <a:spLocks noGrp="1"/>
          </p:cNvSpPr>
          <p:nvPr>
            <p:ph type="body" sz="quarter" idx="33" hasCustomPrompt="1"/>
          </p:nvPr>
        </p:nvSpPr>
        <p:spPr bwMode="gray">
          <a:xfrm>
            <a:off x="6084168" y="3573017"/>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52" name="Text Placeholder 3"/>
          <p:cNvSpPr>
            <a:spLocks noGrp="1"/>
          </p:cNvSpPr>
          <p:nvPr>
            <p:ph type="body" sz="quarter" idx="34" hasCustomPrompt="1"/>
          </p:nvPr>
        </p:nvSpPr>
        <p:spPr bwMode="gray">
          <a:xfrm>
            <a:off x="6084168" y="3140968"/>
            <a:ext cx="2736304" cy="21676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53" name="Text Placeholder 3"/>
          <p:cNvSpPr>
            <a:spLocks noGrp="1"/>
          </p:cNvSpPr>
          <p:nvPr>
            <p:ph type="body" sz="quarter" idx="35" hasCustomPrompt="1"/>
          </p:nvPr>
        </p:nvSpPr>
        <p:spPr bwMode="gray">
          <a:xfrm>
            <a:off x="6084168" y="2205038"/>
            <a:ext cx="2736304"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54" name="Text Placeholder 3"/>
          <p:cNvSpPr>
            <a:spLocks noGrp="1"/>
          </p:cNvSpPr>
          <p:nvPr>
            <p:ph type="body" sz="quarter" idx="36" hasCustomPrompt="1"/>
          </p:nvPr>
        </p:nvSpPr>
        <p:spPr bwMode="gray">
          <a:xfrm>
            <a:off x="6084168" y="3789040"/>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55" name="Text Placeholder 3"/>
          <p:cNvSpPr>
            <a:spLocks noGrp="1"/>
          </p:cNvSpPr>
          <p:nvPr>
            <p:ph type="body" sz="quarter" idx="37" hasCustomPrompt="1"/>
          </p:nvPr>
        </p:nvSpPr>
        <p:spPr bwMode="gray">
          <a:xfrm>
            <a:off x="6084168" y="4005064"/>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56" name="Picture Placeholder 4"/>
          <p:cNvSpPr>
            <a:spLocks noGrp="1"/>
          </p:cNvSpPr>
          <p:nvPr>
            <p:ph type="pic" sz="quarter" idx="38" hasCustomPrompt="1"/>
          </p:nvPr>
        </p:nvSpPr>
        <p:spPr bwMode="gray">
          <a:xfrm>
            <a:off x="323528" y="4365625"/>
            <a:ext cx="1295400" cy="2015703"/>
          </a:xfrm>
        </p:spPr>
        <p:txBody>
          <a:bodyPr/>
          <a:lstStyle>
            <a:lvl1pPr marL="0" indent="0">
              <a:buNone/>
              <a:defRPr>
                <a:latin typeface="Arial" pitchFamily="34" charset="0"/>
              </a:defRPr>
            </a:lvl1pPr>
          </a:lstStyle>
          <a:p>
            <a:r>
              <a:rPr lang="de-DE" dirty="0"/>
              <a:t>Picture</a:t>
            </a:r>
            <a:endParaRPr lang="en-US" dirty="0"/>
          </a:p>
        </p:txBody>
      </p:sp>
      <p:sp>
        <p:nvSpPr>
          <p:cNvPr id="57" name="Picture Placeholder 4"/>
          <p:cNvSpPr>
            <a:spLocks noGrp="1"/>
          </p:cNvSpPr>
          <p:nvPr>
            <p:ph type="pic" sz="quarter" idx="39" hasCustomPrompt="1"/>
          </p:nvPr>
        </p:nvSpPr>
        <p:spPr bwMode="gray">
          <a:xfrm>
            <a:off x="4644703" y="4365625"/>
            <a:ext cx="1295400" cy="2015703"/>
          </a:xfrm>
        </p:spPr>
        <p:txBody>
          <a:bodyPr/>
          <a:lstStyle>
            <a:lvl1pPr marL="0" indent="0">
              <a:buNone/>
              <a:defRPr>
                <a:latin typeface="Arial" pitchFamily="34" charset="0"/>
              </a:defRPr>
            </a:lvl1pPr>
          </a:lstStyle>
          <a:p>
            <a:r>
              <a:rPr lang="de-DE" dirty="0"/>
              <a:t>Picture</a:t>
            </a:r>
            <a:endParaRPr lang="en-US" dirty="0"/>
          </a:p>
        </p:txBody>
      </p:sp>
      <p:sp>
        <p:nvSpPr>
          <p:cNvPr id="58" name="Text Placeholder 3"/>
          <p:cNvSpPr>
            <a:spLocks noGrp="1"/>
          </p:cNvSpPr>
          <p:nvPr>
            <p:ph type="body" sz="quarter" idx="40" hasCustomPrompt="1"/>
          </p:nvPr>
        </p:nvSpPr>
        <p:spPr bwMode="gray">
          <a:xfrm>
            <a:off x="1763688" y="5733733"/>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59" name="Text Placeholder 3"/>
          <p:cNvSpPr>
            <a:spLocks noGrp="1"/>
          </p:cNvSpPr>
          <p:nvPr>
            <p:ph type="body" sz="quarter" idx="41" hasCustomPrompt="1"/>
          </p:nvPr>
        </p:nvSpPr>
        <p:spPr bwMode="gray">
          <a:xfrm>
            <a:off x="1763688" y="5301209"/>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60" name="Text Placeholder 3"/>
          <p:cNvSpPr>
            <a:spLocks noGrp="1"/>
          </p:cNvSpPr>
          <p:nvPr>
            <p:ph type="body" sz="quarter" idx="42" hasCustomPrompt="1"/>
          </p:nvPr>
        </p:nvSpPr>
        <p:spPr bwMode="gray">
          <a:xfrm>
            <a:off x="1763688" y="4365625"/>
            <a:ext cx="2736304"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61" name="Text Placeholder 3"/>
          <p:cNvSpPr>
            <a:spLocks noGrp="1"/>
          </p:cNvSpPr>
          <p:nvPr>
            <p:ph type="body" sz="quarter" idx="43" hasCustomPrompt="1"/>
          </p:nvPr>
        </p:nvSpPr>
        <p:spPr bwMode="gray">
          <a:xfrm>
            <a:off x="1763688" y="5949236"/>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62" name="Text Placeholder 3"/>
          <p:cNvSpPr>
            <a:spLocks noGrp="1"/>
          </p:cNvSpPr>
          <p:nvPr>
            <p:ph type="body" sz="quarter" idx="44" hasCustomPrompt="1"/>
          </p:nvPr>
        </p:nvSpPr>
        <p:spPr bwMode="gray">
          <a:xfrm>
            <a:off x="1763688" y="6164739"/>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63" name="Text Placeholder 3"/>
          <p:cNvSpPr>
            <a:spLocks noGrp="1"/>
          </p:cNvSpPr>
          <p:nvPr>
            <p:ph type="body" sz="quarter" idx="45" hasCustomPrompt="1"/>
          </p:nvPr>
        </p:nvSpPr>
        <p:spPr bwMode="gray">
          <a:xfrm>
            <a:off x="6084168" y="5733743"/>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64" name="Text Placeholder 3"/>
          <p:cNvSpPr>
            <a:spLocks noGrp="1"/>
          </p:cNvSpPr>
          <p:nvPr>
            <p:ph type="body" sz="quarter" idx="46" hasCustomPrompt="1"/>
          </p:nvPr>
        </p:nvSpPr>
        <p:spPr bwMode="gray">
          <a:xfrm>
            <a:off x="6084168" y="5301209"/>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65" name="Text Placeholder 3"/>
          <p:cNvSpPr>
            <a:spLocks noGrp="1"/>
          </p:cNvSpPr>
          <p:nvPr>
            <p:ph type="body" sz="quarter" idx="47" hasCustomPrompt="1"/>
          </p:nvPr>
        </p:nvSpPr>
        <p:spPr bwMode="gray">
          <a:xfrm>
            <a:off x="6084168" y="4365625"/>
            <a:ext cx="2736304"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66" name="Text Placeholder 3"/>
          <p:cNvSpPr>
            <a:spLocks noGrp="1"/>
          </p:cNvSpPr>
          <p:nvPr>
            <p:ph type="body" sz="quarter" idx="48" hasCustomPrompt="1"/>
          </p:nvPr>
        </p:nvSpPr>
        <p:spPr bwMode="gray">
          <a:xfrm>
            <a:off x="6084168" y="5949246"/>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67" name="Text Placeholder 3"/>
          <p:cNvSpPr>
            <a:spLocks noGrp="1"/>
          </p:cNvSpPr>
          <p:nvPr>
            <p:ph type="body" sz="quarter" idx="49" hasCustomPrompt="1"/>
          </p:nvPr>
        </p:nvSpPr>
        <p:spPr bwMode="gray">
          <a:xfrm>
            <a:off x="6084168" y="6164749"/>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3" name="Title 2"/>
          <p:cNvSpPr>
            <a:spLocks noGrp="1"/>
          </p:cNvSpPr>
          <p:nvPr>
            <p:ph type="title" hasCustomPrompt="1"/>
          </p:nvPr>
        </p:nvSpPr>
        <p:spPr bwMode="gray"/>
        <p:txBody>
          <a:bodyPr/>
          <a:lstStyle>
            <a:lvl1pPr>
              <a:defRPr>
                <a:latin typeface="Arial" pitchFamily="34" charset="0"/>
              </a:defRPr>
            </a:lvl1pPr>
          </a:lstStyle>
          <a:p>
            <a:r>
              <a:rPr kumimoji="0" lang="en-US" sz="2000" b="0" i="0" u="none" strike="noStrike" kern="1200" cap="none" spc="0" normalizeH="0" baseline="0" noProof="0" dirty="0">
                <a:ln>
                  <a:noFill/>
                </a:ln>
                <a:solidFill>
                  <a:srgbClr val="000000"/>
                </a:solidFill>
                <a:effectLst/>
                <a:uLnTx/>
                <a:uFillTx/>
                <a:latin typeface="Arial" pitchFamily="34" charset="0"/>
                <a:ea typeface="+mj-ea"/>
                <a:cs typeface="+mj-cs"/>
              </a:rPr>
              <a:t>Click to add text</a:t>
            </a:r>
            <a:endParaRPr lang="en-GB" dirty="0"/>
          </a:p>
        </p:txBody>
      </p:sp>
    </p:spTree>
    <p:extLst>
      <p:ext uri="{BB962C8B-B14F-4D97-AF65-F5344CB8AC3E}">
        <p14:creationId xmlns:p14="http://schemas.microsoft.com/office/powerpoint/2010/main" val="42050321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528" y="2205038"/>
            <a:ext cx="8496943" cy="1584002"/>
          </a:xfrm>
        </p:spPr>
        <p:txBody>
          <a:bodyPr anchor="b"/>
          <a:lstStyle>
            <a:lvl1pPr>
              <a:defRPr sz="3800" cap="all" baseline="0">
                <a:solidFill>
                  <a:schemeClr val="tx2"/>
                </a:solidFill>
                <a:latin typeface="Arial" pitchFamily="34" charset="0"/>
              </a:defRPr>
            </a:lvl1pPr>
          </a:lstStyle>
          <a:p>
            <a:r>
              <a:rPr lang="en-US" dirty="0"/>
              <a:t>Click to add text</a:t>
            </a:r>
          </a:p>
        </p:txBody>
      </p:sp>
      <p:sp>
        <p:nvSpPr>
          <p:cNvPr id="3" name="Subtitle 2"/>
          <p:cNvSpPr>
            <a:spLocks noGrp="1"/>
          </p:cNvSpPr>
          <p:nvPr>
            <p:ph type="subTitle" idx="1" hasCustomPrompt="1"/>
          </p:nvPr>
        </p:nvSpPr>
        <p:spPr bwMode="gray">
          <a:xfrm>
            <a:off x="323529" y="3861048"/>
            <a:ext cx="8496944" cy="1439615"/>
          </a:xfrm>
        </p:spPr>
        <p:txBody>
          <a:bodyPr/>
          <a:lstStyle>
            <a:lvl1pPr marL="0" indent="0" algn="l">
              <a:spcBef>
                <a:spcPts val="300"/>
              </a:spcBef>
              <a:spcAft>
                <a:spcPts val="0"/>
              </a:spcAft>
              <a:buNone/>
              <a:defRPr sz="2000">
                <a:solidFill>
                  <a:schemeClr val="tx2"/>
                </a:solidFill>
                <a:latin typeface="Arial" pitchFamily="34" charset="0"/>
                <a:cs typeface="Arial" pitchFamily="34" charset="0"/>
              </a:defRPr>
            </a:lvl1pPr>
            <a:lvl2pPr marL="0" indent="0" algn="l">
              <a:spcBef>
                <a:spcPts val="300"/>
              </a:spcBef>
              <a:spcAft>
                <a:spcPts val="0"/>
              </a:spcAft>
              <a:buNone/>
              <a:defRPr sz="2000">
                <a:solidFill>
                  <a:schemeClr val="tx2"/>
                </a:solidFill>
              </a:defRPr>
            </a:lvl2pPr>
            <a:lvl3pPr marL="0" indent="0" algn="l">
              <a:spcBef>
                <a:spcPts val="300"/>
              </a:spcBef>
              <a:spcAft>
                <a:spcPts val="0"/>
              </a:spcAft>
              <a:buNone/>
              <a:defRPr sz="2000">
                <a:solidFill>
                  <a:schemeClr val="tx2"/>
                </a:solidFill>
              </a:defRPr>
            </a:lvl3pPr>
            <a:lvl4pPr marL="0" indent="0" algn="l">
              <a:spcBef>
                <a:spcPts val="300"/>
              </a:spcBef>
              <a:spcAft>
                <a:spcPts val="0"/>
              </a:spcAft>
              <a:buNone/>
              <a:defRPr sz="2000">
                <a:solidFill>
                  <a:schemeClr val="tx2"/>
                </a:solidFill>
              </a:defRPr>
            </a:lvl4pPr>
            <a:lvl5pPr marL="0" indent="0" algn="l">
              <a:spcBef>
                <a:spcPts val="300"/>
              </a:spcBef>
              <a:spcAft>
                <a:spcPts val="0"/>
              </a:spcAft>
              <a:buNone/>
              <a:defRPr sz="2000" b="0">
                <a:solidFill>
                  <a:schemeClr val="tx2"/>
                </a:solidFill>
              </a:defRPr>
            </a:lvl5pPr>
            <a:lvl6pPr marL="0" indent="0" algn="l">
              <a:spcBef>
                <a:spcPts val="300"/>
              </a:spcBef>
              <a:spcAft>
                <a:spcPts val="0"/>
              </a:spcAft>
              <a:buNone/>
              <a:defRPr sz="2000">
                <a:solidFill>
                  <a:schemeClr val="tx2"/>
                </a:solidFill>
              </a:defRPr>
            </a:lvl6pPr>
            <a:lvl7pPr marL="0" indent="0" algn="l">
              <a:spcBef>
                <a:spcPts val="300"/>
              </a:spcBef>
              <a:spcAft>
                <a:spcPts val="0"/>
              </a:spcAft>
              <a:buNone/>
              <a:defRPr sz="2000">
                <a:solidFill>
                  <a:schemeClr val="tx2"/>
                </a:solidFill>
              </a:defRPr>
            </a:lvl7pPr>
            <a:lvl8pPr marL="0" indent="0" algn="l">
              <a:spcBef>
                <a:spcPts val="300"/>
              </a:spcBef>
              <a:spcAft>
                <a:spcPts val="0"/>
              </a:spcAft>
              <a:buNone/>
              <a:defRPr sz="2000">
                <a:solidFill>
                  <a:schemeClr val="tx2"/>
                </a:solidFill>
              </a:defRPr>
            </a:lvl8pPr>
            <a:lvl9pPr marL="0" indent="0" algn="l">
              <a:spcBef>
                <a:spcPts val="300"/>
              </a:spcBef>
              <a:spcAft>
                <a:spcPts val="0"/>
              </a:spcAft>
              <a:buNone/>
              <a:defRPr sz="2000">
                <a:solidFill>
                  <a:schemeClr val="tx2"/>
                </a:solidFill>
              </a:defRPr>
            </a:lvl9pPr>
          </a:lstStyle>
          <a:p>
            <a:r>
              <a:rPr lang="en-US" dirty="0"/>
              <a:t>Click to add text</a:t>
            </a:r>
          </a:p>
        </p:txBody>
      </p:sp>
      <p:sp>
        <p:nvSpPr>
          <p:cNvPr id="11" name="Text Placeholder 10"/>
          <p:cNvSpPr>
            <a:spLocks noGrp="1"/>
          </p:cNvSpPr>
          <p:nvPr>
            <p:ph type="body" sz="quarter" idx="10" hasCustomPrompt="1"/>
          </p:nvPr>
        </p:nvSpPr>
        <p:spPr bwMode="gray">
          <a:xfrm>
            <a:off x="323528" y="6237312"/>
            <a:ext cx="8496944" cy="216024"/>
          </a:xfrm>
        </p:spPr>
        <p:txBody>
          <a:bodyPr tIns="0" anchor="b" anchorCtr="0"/>
          <a:lstStyle>
            <a:lvl1pPr marL="0" indent="0">
              <a:spcBef>
                <a:spcPts val="0"/>
              </a:spcBef>
              <a:spcAft>
                <a:spcPts val="0"/>
              </a:spcAft>
              <a:buFontTx/>
              <a:buNone/>
              <a:defRPr sz="1200">
                <a:solidFill>
                  <a:schemeClr val="bg2"/>
                </a:solidFill>
                <a:latin typeface="Arial" pitchFamily="34" charset="0"/>
                <a:cs typeface="Arial" pitchFamily="34" charset="0"/>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a:t>Click to add text</a:t>
            </a:r>
          </a:p>
        </p:txBody>
      </p:sp>
      <p:sp>
        <p:nvSpPr>
          <p:cNvPr id="4" name="Rechteck 3"/>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spTree>
    <p:extLst>
      <p:ext uri="{BB962C8B-B14F-4D97-AF65-F5344CB8AC3E}">
        <p14:creationId xmlns:p14="http://schemas.microsoft.com/office/powerpoint/2010/main" val="679120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12759022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1262889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528" y="2205038"/>
            <a:ext cx="8496943" cy="1584002"/>
          </a:xfrm>
        </p:spPr>
        <p:txBody>
          <a:bodyPr anchor="b"/>
          <a:lstStyle>
            <a:lvl1pPr>
              <a:defRPr sz="3800" cap="all" baseline="0">
                <a:solidFill>
                  <a:schemeClr val="accent2"/>
                </a:solidFill>
                <a:latin typeface="Arial" pitchFamily="34" charset="0"/>
              </a:defRPr>
            </a:lvl1pPr>
          </a:lstStyle>
          <a:p>
            <a:r>
              <a:rPr lang="en-US" dirty="0"/>
              <a:t>Click to add text</a:t>
            </a:r>
          </a:p>
        </p:txBody>
      </p:sp>
      <p:sp>
        <p:nvSpPr>
          <p:cNvPr id="3" name="Subtitle 2"/>
          <p:cNvSpPr>
            <a:spLocks noGrp="1"/>
          </p:cNvSpPr>
          <p:nvPr>
            <p:ph type="subTitle" idx="1" hasCustomPrompt="1"/>
          </p:nvPr>
        </p:nvSpPr>
        <p:spPr bwMode="gray">
          <a:xfrm>
            <a:off x="323529" y="3861048"/>
            <a:ext cx="8496944" cy="1439615"/>
          </a:xfrm>
        </p:spPr>
        <p:txBody>
          <a:bodyPr/>
          <a:lstStyle>
            <a:lvl1pPr marL="0" indent="0" algn="l">
              <a:spcBef>
                <a:spcPts val="300"/>
              </a:spcBef>
              <a:spcAft>
                <a:spcPts val="0"/>
              </a:spcAft>
              <a:buNone/>
              <a:defRPr sz="2000">
                <a:solidFill>
                  <a:schemeClr val="accent2"/>
                </a:solidFill>
                <a:latin typeface="Arial" pitchFamily="34" charset="0"/>
              </a:defRPr>
            </a:lvl1pPr>
            <a:lvl2pPr marL="0" indent="0" algn="l">
              <a:spcBef>
                <a:spcPts val="300"/>
              </a:spcBef>
              <a:spcAft>
                <a:spcPts val="0"/>
              </a:spcAft>
              <a:buNone/>
              <a:defRPr sz="2000">
                <a:solidFill>
                  <a:schemeClr val="tx2"/>
                </a:solidFill>
              </a:defRPr>
            </a:lvl2pPr>
            <a:lvl3pPr marL="0" indent="0" algn="l">
              <a:spcBef>
                <a:spcPts val="300"/>
              </a:spcBef>
              <a:spcAft>
                <a:spcPts val="0"/>
              </a:spcAft>
              <a:buNone/>
              <a:defRPr sz="2000">
                <a:solidFill>
                  <a:schemeClr val="tx2"/>
                </a:solidFill>
              </a:defRPr>
            </a:lvl3pPr>
            <a:lvl4pPr marL="0" indent="0" algn="l">
              <a:spcBef>
                <a:spcPts val="300"/>
              </a:spcBef>
              <a:spcAft>
                <a:spcPts val="0"/>
              </a:spcAft>
              <a:buNone/>
              <a:defRPr sz="2000">
                <a:solidFill>
                  <a:schemeClr val="tx2"/>
                </a:solidFill>
              </a:defRPr>
            </a:lvl4pPr>
            <a:lvl5pPr marL="0" indent="0" algn="l">
              <a:spcBef>
                <a:spcPts val="300"/>
              </a:spcBef>
              <a:spcAft>
                <a:spcPts val="0"/>
              </a:spcAft>
              <a:buNone/>
              <a:defRPr sz="2000" b="0">
                <a:solidFill>
                  <a:schemeClr val="tx2"/>
                </a:solidFill>
              </a:defRPr>
            </a:lvl5pPr>
            <a:lvl6pPr marL="0" indent="0" algn="l">
              <a:spcBef>
                <a:spcPts val="300"/>
              </a:spcBef>
              <a:spcAft>
                <a:spcPts val="0"/>
              </a:spcAft>
              <a:buNone/>
              <a:defRPr sz="2000">
                <a:solidFill>
                  <a:schemeClr val="tx2"/>
                </a:solidFill>
              </a:defRPr>
            </a:lvl6pPr>
            <a:lvl7pPr marL="0" indent="0" algn="l">
              <a:spcBef>
                <a:spcPts val="300"/>
              </a:spcBef>
              <a:spcAft>
                <a:spcPts val="0"/>
              </a:spcAft>
              <a:buNone/>
              <a:defRPr sz="2000">
                <a:solidFill>
                  <a:schemeClr val="tx2"/>
                </a:solidFill>
              </a:defRPr>
            </a:lvl7pPr>
            <a:lvl8pPr marL="0" indent="0" algn="l">
              <a:spcBef>
                <a:spcPts val="300"/>
              </a:spcBef>
              <a:spcAft>
                <a:spcPts val="0"/>
              </a:spcAft>
              <a:buNone/>
              <a:defRPr sz="2000">
                <a:solidFill>
                  <a:schemeClr val="tx2"/>
                </a:solidFill>
              </a:defRPr>
            </a:lvl8pPr>
            <a:lvl9pPr marL="0" indent="0" algn="l">
              <a:spcBef>
                <a:spcPts val="300"/>
              </a:spcBef>
              <a:spcAft>
                <a:spcPts val="0"/>
              </a:spcAft>
              <a:buNone/>
              <a:defRPr sz="2000">
                <a:solidFill>
                  <a:schemeClr val="tx2"/>
                </a:solidFill>
              </a:defRPr>
            </a:lvl9pPr>
          </a:lstStyle>
          <a:p>
            <a:r>
              <a:rPr lang="en-US" dirty="0"/>
              <a:t>Click to add text</a:t>
            </a:r>
          </a:p>
        </p:txBody>
      </p:sp>
      <p:sp>
        <p:nvSpPr>
          <p:cNvPr id="11" name="Text Placeholder 10"/>
          <p:cNvSpPr>
            <a:spLocks noGrp="1"/>
          </p:cNvSpPr>
          <p:nvPr>
            <p:ph type="body" sz="quarter" idx="10" hasCustomPrompt="1"/>
          </p:nvPr>
        </p:nvSpPr>
        <p:spPr bwMode="gray">
          <a:xfrm>
            <a:off x="323528" y="6237312"/>
            <a:ext cx="8496944" cy="216024"/>
          </a:xfrm>
        </p:spPr>
        <p:txBody>
          <a:bodyPr tIns="0" anchor="b" anchorCtr="0"/>
          <a:lstStyle>
            <a:lvl1pPr marL="0" indent="0">
              <a:spcBef>
                <a:spcPts val="0"/>
              </a:spcBef>
              <a:spcAft>
                <a:spcPts val="0"/>
              </a:spcAft>
              <a:buFontTx/>
              <a:buNone/>
              <a:defRPr sz="1200">
                <a:solidFill>
                  <a:schemeClr val="bg2"/>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a:t>Click to add text</a:t>
            </a:r>
          </a:p>
        </p:txBody>
      </p:sp>
      <p:sp>
        <p:nvSpPr>
          <p:cNvPr id="4" name="Rechteck 3"/>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spTree>
    <p:extLst>
      <p:ext uri="{BB962C8B-B14F-4D97-AF65-F5344CB8AC3E}">
        <p14:creationId xmlns:p14="http://schemas.microsoft.com/office/powerpoint/2010/main" val="40620207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8" name="Picture Placeholder 67"/>
          <p:cNvSpPr>
            <a:spLocks noGrp="1"/>
          </p:cNvSpPr>
          <p:nvPr>
            <p:ph type="pic" sz="quarter" idx="12"/>
          </p:nvPr>
        </p:nvSpPr>
        <p:spPr bwMode="gray">
          <a:xfrm>
            <a:off x="323528" y="1123950"/>
            <a:ext cx="8496944" cy="5473402"/>
          </a:xfrm>
          <a:noFill/>
        </p:spPr>
        <p:txBody>
          <a:bodyPr/>
          <a:lstStyle>
            <a:lvl1pPr marL="0" indent="0">
              <a:buNone/>
              <a:defRPr>
                <a:latin typeface="Arial" pitchFamily="34" charset="0"/>
              </a:defRPr>
            </a:lvl1pPr>
          </a:lstStyle>
          <a:p>
            <a:r>
              <a:rPr lang="en-US" dirty="0"/>
              <a:t>Click icon to add picture</a:t>
            </a:r>
            <a:endParaRPr lang="en-GB" dirty="0"/>
          </a:p>
        </p:txBody>
      </p:sp>
      <p:sp>
        <p:nvSpPr>
          <p:cNvPr id="2" name="Title 1"/>
          <p:cNvSpPr>
            <a:spLocks noGrp="1"/>
          </p:cNvSpPr>
          <p:nvPr>
            <p:ph type="ctrTitle"/>
          </p:nvPr>
        </p:nvSpPr>
        <p:spPr bwMode="gray">
          <a:xfrm>
            <a:off x="467544" y="2420888"/>
            <a:ext cx="8208912" cy="1368152"/>
          </a:xfrm>
        </p:spPr>
        <p:txBody>
          <a:bodyPr anchor="b"/>
          <a:lstStyle>
            <a:lvl1pPr>
              <a:defRPr sz="4000" cap="all" baseline="0">
                <a:solidFill>
                  <a:schemeClr val="bg1"/>
                </a:solidFill>
                <a:latin typeface="Arial"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bwMode="gray">
          <a:xfrm>
            <a:off x="467543" y="3861048"/>
            <a:ext cx="8208913" cy="1512168"/>
          </a:xfrm>
        </p:spPr>
        <p:txBody>
          <a:bodyPr/>
          <a:lstStyle>
            <a:lvl1pPr marL="0" indent="0" algn="l">
              <a:spcBef>
                <a:spcPts val="300"/>
              </a:spcBef>
              <a:spcAft>
                <a:spcPts val="0"/>
              </a:spcAft>
              <a:buNone/>
              <a:defRPr sz="2000">
                <a:solidFill>
                  <a:schemeClr val="bg1"/>
                </a:solidFill>
                <a:latin typeface="Arial" pitchFamily="34" charset="0"/>
              </a:defRPr>
            </a:lvl1pPr>
            <a:lvl2pPr marL="0" indent="0" algn="l">
              <a:spcBef>
                <a:spcPts val="300"/>
              </a:spcBef>
              <a:spcAft>
                <a:spcPts val="0"/>
              </a:spcAft>
              <a:buNone/>
              <a:defRPr sz="2000">
                <a:solidFill>
                  <a:schemeClr val="bg1"/>
                </a:solidFill>
              </a:defRPr>
            </a:lvl2pPr>
            <a:lvl3pPr marL="0" indent="0" algn="l">
              <a:spcBef>
                <a:spcPts val="300"/>
              </a:spcBef>
              <a:spcAft>
                <a:spcPts val="0"/>
              </a:spcAft>
              <a:buNone/>
              <a:defRPr sz="2000">
                <a:solidFill>
                  <a:schemeClr val="bg1"/>
                </a:solidFill>
              </a:defRPr>
            </a:lvl3pPr>
            <a:lvl4pPr marL="0" indent="0" algn="l">
              <a:spcBef>
                <a:spcPts val="300"/>
              </a:spcBef>
              <a:spcAft>
                <a:spcPts val="0"/>
              </a:spcAft>
              <a:buNone/>
              <a:defRPr sz="2000">
                <a:solidFill>
                  <a:schemeClr val="bg1"/>
                </a:solidFill>
              </a:defRPr>
            </a:lvl4pPr>
            <a:lvl5pPr marL="0" indent="0" algn="l">
              <a:spcBef>
                <a:spcPts val="300"/>
              </a:spcBef>
              <a:spcAft>
                <a:spcPts val="0"/>
              </a:spcAft>
              <a:buNone/>
              <a:defRPr sz="2000">
                <a:solidFill>
                  <a:schemeClr val="bg1"/>
                </a:solidFill>
              </a:defRPr>
            </a:lvl5pPr>
            <a:lvl6pPr marL="0" indent="0" algn="l">
              <a:spcBef>
                <a:spcPts val="300"/>
              </a:spcBef>
              <a:spcAft>
                <a:spcPts val="0"/>
              </a:spcAft>
              <a:buNone/>
              <a:defRPr sz="2000">
                <a:solidFill>
                  <a:schemeClr val="bg1"/>
                </a:solidFill>
              </a:defRPr>
            </a:lvl6pPr>
            <a:lvl7pPr marL="0" indent="0" algn="l">
              <a:spcBef>
                <a:spcPts val="300"/>
              </a:spcBef>
              <a:spcAft>
                <a:spcPts val="0"/>
              </a:spcAft>
              <a:buNone/>
              <a:defRPr sz="2000">
                <a:solidFill>
                  <a:schemeClr val="bg1"/>
                </a:solidFill>
              </a:defRPr>
            </a:lvl7pPr>
            <a:lvl8pPr marL="0" indent="0" algn="l">
              <a:spcBef>
                <a:spcPts val="300"/>
              </a:spcBef>
              <a:spcAft>
                <a:spcPts val="0"/>
              </a:spcAft>
              <a:buNone/>
              <a:defRPr sz="2000">
                <a:solidFill>
                  <a:schemeClr val="bg1"/>
                </a:solidFill>
              </a:defRPr>
            </a:lvl8pPr>
            <a:lvl9pPr marL="0" indent="0" algn="l">
              <a:spcBef>
                <a:spcPts val="300"/>
              </a:spcBef>
              <a:spcAft>
                <a:spcPts val="0"/>
              </a:spcAft>
              <a:buNone/>
              <a:defRPr sz="2000">
                <a:solidFill>
                  <a:schemeClr val="bg1"/>
                </a:solidFill>
              </a:defRPr>
            </a:lvl9pPr>
          </a:lstStyle>
          <a:p>
            <a:r>
              <a:rPr lang="en-US" dirty="0"/>
              <a:t>Click to edit Master subtitle style</a:t>
            </a:r>
          </a:p>
          <a:p>
            <a:endParaRPr lang="en-US" dirty="0"/>
          </a:p>
        </p:txBody>
      </p:sp>
      <p:grpSp>
        <p:nvGrpSpPr>
          <p:cNvPr id="10" name="Gruppieren 9"/>
          <p:cNvGrpSpPr/>
          <p:nvPr userDrawn="1"/>
        </p:nvGrpSpPr>
        <p:grpSpPr bwMode="gray">
          <a:xfrm>
            <a:off x="-324550" y="908650"/>
            <a:ext cx="216030" cy="5688790"/>
            <a:chOff x="-540710" y="908650"/>
            <a:chExt cx="432060" cy="5688790"/>
          </a:xfrm>
        </p:grpSpPr>
        <p:cxnSp>
          <p:nvCxnSpPr>
            <p:cNvPr id="11" name="Gerade Verbindung 10"/>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uppieren 15"/>
          <p:cNvGrpSpPr/>
          <p:nvPr userDrawn="1"/>
        </p:nvGrpSpPr>
        <p:grpSpPr bwMode="gray">
          <a:xfrm>
            <a:off x="323850" y="-315520"/>
            <a:ext cx="8496740" cy="216030"/>
            <a:chOff x="323850" y="-531550"/>
            <a:chExt cx="8496740" cy="432060"/>
          </a:xfrm>
        </p:grpSpPr>
        <p:cxnSp>
          <p:nvCxnSpPr>
            <p:cNvPr id="17" name="Gerade Verbindung 1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userDrawn="1"/>
        </p:nvGrpSpPr>
        <p:grpSpPr bwMode="gray">
          <a:xfrm>
            <a:off x="323410" y="6957490"/>
            <a:ext cx="8496740" cy="216030"/>
            <a:chOff x="323850" y="-531550"/>
            <a:chExt cx="8496740" cy="432060"/>
          </a:xfrm>
        </p:grpSpPr>
        <p:cxnSp>
          <p:nvCxnSpPr>
            <p:cNvPr id="30" name="Gerade Verbindung 29"/>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uppieren 41"/>
          <p:cNvGrpSpPr/>
          <p:nvPr userDrawn="1"/>
        </p:nvGrpSpPr>
        <p:grpSpPr bwMode="gray">
          <a:xfrm>
            <a:off x="9252650" y="908650"/>
            <a:ext cx="216030" cy="5688790"/>
            <a:chOff x="-540710" y="908650"/>
            <a:chExt cx="432060" cy="5688790"/>
          </a:xfrm>
        </p:grpSpPr>
        <p:cxnSp>
          <p:nvCxnSpPr>
            <p:cNvPr id="43" name="Gerade Verbindung 42"/>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Rechteck 55"/>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sp>
        <p:nvSpPr>
          <p:cNvPr id="58" name="Text Placeholder 10"/>
          <p:cNvSpPr>
            <a:spLocks noGrp="1"/>
          </p:cNvSpPr>
          <p:nvPr>
            <p:ph type="body" sz="quarter" idx="10" hasCustomPrompt="1"/>
          </p:nvPr>
        </p:nvSpPr>
        <p:spPr bwMode="gray">
          <a:xfrm>
            <a:off x="467430" y="6237312"/>
            <a:ext cx="8209140" cy="216024"/>
          </a:xfrm>
        </p:spPr>
        <p:txBody>
          <a:bodyPr tIns="0" anchor="b" anchorCtr="0"/>
          <a:lstStyle>
            <a:lvl1pPr marL="0" indent="0">
              <a:spcBef>
                <a:spcPts val="0"/>
              </a:spcBef>
              <a:spcAft>
                <a:spcPts val="0"/>
              </a:spcAft>
              <a:buFontTx/>
              <a:buNone/>
              <a:defRPr sz="1200">
                <a:solidFill>
                  <a:schemeClr val="bg1"/>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a:t>Click to add text</a:t>
            </a:r>
          </a:p>
        </p:txBody>
      </p:sp>
    </p:spTree>
    <p:extLst>
      <p:ext uri="{BB962C8B-B14F-4D97-AF65-F5344CB8AC3E}">
        <p14:creationId xmlns:p14="http://schemas.microsoft.com/office/powerpoint/2010/main" val="11316487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323528" y="1052736"/>
            <a:ext cx="8496944" cy="5328592"/>
          </a:xfrm>
        </p:spPr>
        <p:txBody>
          <a:bodyPr/>
          <a:lstStyle>
            <a:lvl1pPr marL="360000" indent="-360000">
              <a:spcBef>
                <a:spcPts val="1200"/>
              </a:spcBef>
              <a:spcAft>
                <a:spcPts val="0"/>
              </a:spcAft>
              <a:buClr>
                <a:schemeClr val="accent2"/>
              </a:buClr>
              <a:buFont typeface="+mj-lt"/>
              <a:buAutoNum type="arabicPeriod"/>
              <a:defRPr sz="1800">
                <a:latin typeface="Arial" pitchFamily="34" charset="0"/>
              </a:defRPr>
            </a:lvl1pPr>
            <a:lvl2pPr marL="360000" indent="0">
              <a:spcBef>
                <a:spcPts val="300"/>
              </a:spcBef>
              <a:spcAft>
                <a:spcPts val="1200"/>
              </a:spcAft>
              <a:buClr>
                <a:schemeClr val="bg2"/>
              </a:buClr>
              <a:buFont typeface="+mj-lt"/>
              <a:buNone/>
              <a:defRPr sz="1800">
                <a:solidFill>
                  <a:schemeClr val="tx1"/>
                </a:solidFill>
                <a:latin typeface="Arial" pitchFamily="34" charset="0"/>
              </a:defRPr>
            </a:lvl2pPr>
            <a:lvl3pPr marL="360000" indent="0">
              <a:spcAft>
                <a:spcPts val="1200"/>
              </a:spcAft>
              <a:buFontTx/>
              <a:buNone/>
              <a:defRPr sz="1800">
                <a:solidFill>
                  <a:schemeClr val="bg2"/>
                </a:solidFill>
                <a:latin typeface="Arial" pitchFamily="34" charset="0"/>
              </a:defRPr>
            </a:lvl3pPr>
            <a:lvl4pPr marL="360000" indent="0">
              <a:spcAft>
                <a:spcPts val="1200"/>
              </a:spcAft>
              <a:buFontTx/>
              <a:buNone/>
              <a:defRPr sz="1800">
                <a:solidFill>
                  <a:schemeClr val="bg2"/>
                </a:solidFill>
              </a:defRPr>
            </a:lvl4pPr>
            <a:lvl5pPr marL="360000" indent="0">
              <a:spcAft>
                <a:spcPts val="1200"/>
              </a:spcAft>
              <a:buFontTx/>
              <a:buNone/>
              <a:defRPr sz="1800" b="0">
                <a:solidFill>
                  <a:schemeClr val="bg2"/>
                </a:solidFill>
              </a:defRPr>
            </a:lvl5pPr>
            <a:lvl6pPr marL="360000" indent="0">
              <a:spcAft>
                <a:spcPts val="1200"/>
              </a:spcAft>
              <a:buFontTx/>
              <a:buNone/>
              <a:defRPr sz="1800">
                <a:solidFill>
                  <a:schemeClr val="bg2"/>
                </a:solidFill>
              </a:defRPr>
            </a:lvl6pPr>
            <a:lvl7pPr marL="360000" indent="0">
              <a:spcAft>
                <a:spcPts val="1200"/>
              </a:spcAft>
              <a:buFontTx/>
              <a:buNone/>
              <a:defRPr sz="1800">
                <a:solidFill>
                  <a:schemeClr val="bg2"/>
                </a:solidFill>
              </a:defRPr>
            </a:lvl7pPr>
            <a:lvl8pPr marL="360000" indent="0">
              <a:spcAft>
                <a:spcPts val="1200"/>
              </a:spcAft>
              <a:buFontTx/>
              <a:buNone/>
              <a:defRPr sz="1800">
                <a:solidFill>
                  <a:schemeClr val="bg2"/>
                </a:solidFill>
              </a:defRPr>
            </a:lvl8pPr>
            <a:lvl9pPr marL="360000" indent="0">
              <a:spcAft>
                <a:spcPts val="1200"/>
              </a:spcAft>
              <a:buFontTx/>
              <a:buNone/>
              <a:defRPr sz="1800">
                <a:solidFill>
                  <a:schemeClr val="bg2"/>
                </a:solidFill>
              </a:defRPr>
            </a:lvl9pPr>
          </a:lstStyle>
          <a:p>
            <a:pPr lvl="0"/>
            <a:r>
              <a:rPr lang="en-US" dirty="0"/>
              <a:t>Click to add text</a:t>
            </a:r>
          </a:p>
          <a:p>
            <a:pPr lvl="1"/>
            <a:r>
              <a:rPr lang="en-US" dirty="0"/>
              <a:t>Second level</a:t>
            </a:r>
          </a:p>
          <a:p>
            <a:pPr lvl="2"/>
            <a:endParaRPr lang="en-US" dirty="0"/>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a:t>Click to add text</a:t>
            </a:r>
            <a:endParaRPr lang="en-GB" dirty="0"/>
          </a:p>
        </p:txBody>
      </p:sp>
      <p:sp>
        <p:nvSpPr>
          <p:cNvPr id="6" name="Foliennummernplatzhalter 5"/>
          <p:cNvSpPr>
            <a:spLocks noGrp="1"/>
          </p:cNvSpPr>
          <p:nvPr>
            <p:ph type="sldNum" sz="quarter" idx="4"/>
          </p:nvPr>
        </p:nvSpPr>
        <p:spPr>
          <a:xfrm>
            <a:off x="7522024" y="6597352"/>
            <a:ext cx="1298448" cy="146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de-DE" sz="800" smtClean="0">
                <a:solidFill>
                  <a:schemeClr val="bg2"/>
                </a:solidFill>
                <a:latin typeface="Arial" pitchFamily="34" charset="0"/>
              </a:defRPr>
            </a:lvl1pPr>
          </a:lstStyle>
          <a:p>
            <a:pPr algn="r"/>
            <a:fld id="{1BDBE1E8-50F2-49BA-A952-1CC1DEAA5FBD}" type="slidenum">
              <a:rPr lang="en-US">
                <a:solidFill>
                  <a:srgbClr val="928580"/>
                </a:solidFill>
              </a:rPr>
              <a:pPr algn="r"/>
              <a:t>‹#›</a:t>
            </a:fld>
            <a:endParaRPr lang="en-US" dirty="0">
              <a:solidFill>
                <a:srgbClr val="928580"/>
              </a:solidFill>
            </a:endParaRPr>
          </a:p>
        </p:txBody>
      </p:sp>
    </p:spTree>
    <p:extLst>
      <p:ext uri="{BB962C8B-B14F-4D97-AF65-F5344CB8AC3E}">
        <p14:creationId xmlns:p14="http://schemas.microsoft.com/office/powerpoint/2010/main" val="15714035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Slide for presentation">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0" y="2205038"/>
            <a:ext cx="9144000" cy="2447924"/>
          </a:xfrm>
          <a:gradFill>
            <a:gsLst>
              <a:gs pos="2000">
                <a:schemeClr val="accent1"/>
              </a:gs>
              <a:gs pos="100000">
                <a:schemeClr val="accent2"/>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bg1"/>
                </a:solidFill>
                <a:latin typeface="Arial" pitchFamily="34" charset="0"/>
                <a:ea typeface="+mn-ea"/>
                <a:cs typeface="+mn-cs"/>
              </a:defRPr>
            </a:lvl1pPr>
          </a:lstStyle>
          <a:p>
            <a:pPr lvl="0"/>
            <a:r>
              <a:rPr lang="en-US" dirty="0"/>
              <a:t>Click to add text</a:t>
            </a:r>
          </a:p>
        </p:txBody>
      </p:sp>
      <p:grpSp>
        <p:nvGrpSpPr>
          <p:cNvPr id="5" name="Gruppieren 4"/>
          <p:cNvGrpSpPr/>
          <p:nvPr userDrawn="1"/>
        </p:nvGrpSpPr>
        <p:grpSpPr bwMode="gray">
          <a:xfrm>
            <a:off x="-324680" y="908650"/>
            <a:ext cx="216030" cy="5688790"/>
            <a:chOff x="-540710" y="908650"/>
            <a:chExt cx="432060" cy="5688790"/>
          </a:xfrm>
        </p:grpSpPr>
        <p:cxnSp>
          <p:nvCxnSpPr>
            <p:cNvPr id="6"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39"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hteck 2"/>
          <p:cNvSpPr/>
          <p:nvPr userDrawn="1"/>
        </p:nvSpPr>
        <p:spPr bwMode="gray">
          <a:xfrm>
            <a:off x="0" y="0"/>
            <a:ext cx="9144000" cy="213285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Tree>
    <p:extLst>
      <p:ext uri="{BB962C8B-B14F-4D97-AF65-F5344CB8AC3E}">
        <p14:creationId xmlns:p14="http://schemas.microsoft.com/office/powerpoint/2010/main" val="38035017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vider Slide for printing documents">
    <p:spTree>
      <p:nvGrpSpPr>
        <p:cNvPr id="1" name=""/>
        <p:cNvGrpSpPr/>
        <p:nvPr/>
      </p:nvGrpSpPr>
      <p:grpSpPr>
        <a:xfrm>
          <a:off x="0" y="0"/>
          <a:ext cx="0" cy="0"/>
          <a:chOff x="0" y="0"/>
          <a:chExt cx="0" cy="0"/>
        </a:xfrm>
      </p:grpSpPr>
      <p:sp>
        <p:nvSpPr>
          <p:cNvPr id="64" name="Rechteck 63"/>
          <p:cNvSpPr/>
          <p:nvPr userDrawn="1"/>
        </p:nvSpPr>
        <p:spPr bwMode="gray">
          <a:xfrm>
            <a:off x="0" y="2636912"/>
            <a:ext cx="9144000" cy="72008"/>
          </a:xfrm>
          <a:prstGeom prst="rect">
            <a:avLst/>
          </a:prstGeom>
          <a:gradFill>
            <a:gsLst>
              <a:gs pos="2000">
                <a:schemeClr val="accent1"/>
              </a:gs>
              <a:gs pos="100000">
                <a:schemeClr val="accent2"/>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
        <p:nvSpPr>
          <p:cNvPr id="8" name="Title 1"/>
          <p:cNvSpPr>
            <a:spLocks noGrp="1"/>
          </p:cNvSpPr>
          <p:nvPr>
            <p:ph type="title" hasCustomPrompt="1"/>
          </p:nvPr>
        </p:nvSpPr>
        <p:spPr bwMode="gray">
          <a:xfrm>
            <a:off x="0" y="2708920"/>
            <a:ext cx="9144000" cy="1440160"/>
          </a:xfrm>
        </p:spPr>
        <p:txBody>
          <a:bodyPr lIns="324000" rIns="324000" bIns="0" anchor="ctr"/>
          <a:lstStyle>
            <a:lvl1pPr>
              <a:defRPr sz="3000">
                <a:solidFill>
                  <a:schemeClr val="tx1"/>
                </a:solidFill>
                <a:latin typeface="Arial" pitchFamily="34" charset="0"/>
              </a:defRPr>
            </a:lvl1pPr>
          </a:lstStyle>
          <a:p>
            <a:pPr lvl="0"/>
            <a:r>
              <a:rPr lang="en-US" dirty="0"/>
              <a:t>Click to add text</a:t>
            </a:r>
          </a:p>
        </p:txBody>
      </p:sp>
      <p:grpSp>
        <p:nvGrpSpPr>
          <p:cNvPr id="5" name="Gruppieren 4"/>
          <p:cNvGrpSpPr/>
          <p:nvPr userDrawn="1"/>
        </p:nvGrpSpPr>
        <p:grpSpPr bwMode="gray">
          <a:xfrm>
            <a:off x="-324680" y="908650"/>
            <a:ext cx="216030" cy="5688790"/>
            <a:chOff x="-540710" y="908650"/>
            <a:chExt cx="432060" cy="5688790"/>
          </a:xfrm>
        </p:grpSpPr>
        <p:cxnSp>
          <p:nvCxnSpPr>
            <p:cNvPr id="6"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39"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Rechteck 66"/>
          <p:cNvSpPr/>
          <p:nvPr userDrawn="1"/>
        </p:nvSpPr>
        <p:spPr bwMode="gray">
          <a:xfrm>
            <a:off x="0" y="4149080"/>
            <a:ext cx="9144000" cy="72008"/>
          </a:xfrm>
          <a:prstGeom prst="rect">
            <a:avLst/>
          </a:prstGeom>
          <a:gradFill>
            <a:gsLst>
              <a:gs pos="2000">
                <a:schemeClr val="accent1"/>
              </a:gs>
              <a:gs pos="100000">
                <a:schemeClr val="accent2"/>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
        <p:nvSpPr>
          <p:cNvPr id="55" name="Rechteck 54"/>
          <p:cNvSpPr/>
          <p:nvPr userDrawn="1"/>
        </p:nvSpPr>
        <p:spPr bwMode="gray">
          <a:xfrm>
            <a:off x="0" y="0"/>
            <a:ext cx="9144000" cy="26369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Tree>
    <p:extLst>
      <p:ext uri="{BB962C8B-B14F-4D97-AF65-F5344CB8AC3E}">
        <p14:creationId xmlns:p14="http://schemas.microsoft.com/office/powerpoint/2010/main" val="9258204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41074859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Content Placeholder 4"/>
          <p:cNvSpPr>
            <a:spLocks noGrp="1"/>
          </p:cNvSpPr>
          <p:nvPr>
            <p:ph sz="quarter" idx="13" hasCustomPrompt="1"/>
          </p:nvPr>
        </p:nvSpPr>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20952438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noProof="0" dirty="0"/>
              <a:t>Click to add text</a:t>
            </a:r>
            <a:endParaRPr lang="en-GB" dirty="0"/>
          </a:p>
        </p:txBody>
      </p:sp>
      <p:sp>
        <p:nvSpPr>
          <p:cNvPr id="8"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13" name="Content Placeholder 4"/>
          <p:cNvSpPr>
            <a:spLocks noGrp="1"/>
          </p:cNvSpPr>
          <p:nvPr>
            <p:ph sz="quarter" idx="13" hasCustomPrompt="1"/>
          </p:nvPr>
        </p:nvSpPr>
        <p:spPr>
          <a:xfrm>
            <a:off x="323528" y="1052736"/>
            <a:ext cx="417703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Content Placeholder 4"/>
          <p:cNvSpPr>
            <a:spLocks noGrp="1"/>
          </p:cNvSpPr>
          <p:nvPr>
            <p:ph sz="quarter" idx="14" hasCustomPrompt="1"/>
          </p:nvPr>
        </p:nvSpPr>
        <p:spPr>
          <a:xfrm>
            <a:off x="4644010" y="1052736"/>
            <a:ext cx="417703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392152308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a:t>Click to add text</a:t>
            </a:r>
            <a:endParaRPr lang="en-GB" dirty="0"/>
          </a:p>
        </p:txBody>
      </p:sp>
      <p:sp>
        <p:nvSpPr>
          <p:cNvPr id="10"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13" name="Content Placeholder 4"/>
          <p:cNvSpPr>
            <a:spLocks noGrp="1"/>
          </p:cNvSpPr>
          <p:nvPr>
            <p:ph sz="quarter" idx="13" hasCustomPrompt="1"/>
          </p:nvPr>
        </p:nvSpPr>
        <p:spPr>
          <a:xfrm>
            <a:off x="323528" y="1052736"/>
            <a:ext cx="273558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Content Placeholder 4"/>
          <p:cNvSpPr>
            <a:spLocks noGrp="1"/>
          </p:cNvSpPr>
          <p:nvPr>
            <p:ph sz="quarter" idx="14" hasCustomPrompt="1"/>
          </p:nvPr>
        </p:nvSpPr>
        <p:spPr>
          <a:xfrm>
            <a:off x="3203810" y="1052670"/>
            <a:ext cx="273558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5" name="Content Placeholder 4"/>
          <p:cNvSpPr>
            <a:spLocks noGrp="1"/>
          </p:cNvSpPr>
          <p:nvPr>
            <p:ph sz="quarter" idx="15" hasCustomPrompt="1"/>
          </p:nvPr>
        </p:nvSpPr>
        <p:spPr>
          <a:xfrm>
            <a:off x="6084210" y="1052604"/>
            <a:ext cx="273558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1329594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Content Placeholder 4"/>
          <p:cNvSpPr>
            <a:spLocks noGrp="1"/>
          </p:cNvSpPr>
          <p:nvPr>
            <p:ph sz="quarter" idx="13" hasCustomPrompt="1"/>
          </p:nvPr>
        </p:nvSpPr>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27617420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ure White">
    <p:spTree>
      <p:nvGrpSpPr>
        <p:cNvPr id="1" name=""/>
        <p:cNvGrpSpPr/>
        <p:nvPr/>
      </p:nvGrpSpPr>
      <p:grpSpPr>
        <a:xfrm>
          <a:off x="0" y="0"/>
          <a:ext cx="0" cy="0"/>
          <a:chOff x="0" y="0"/>
          <a:chExt cx="0" cy="0"/>
        </a:xfrm>
      </p:grpSpPr>
      <p:sp>
        <p:nvSpPr>
          <p:cNvPr id="3" name="Rechteck 2"/>
          <p:cNvSpPr/>
          <p:nvPr userDrawn="1"/>
        </p:nvSpPr>
        <p:spPr bwMode="gray">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grpSp>
        <p:nvGrpSpPr>
          <p:cNvPr id="6" name="Gruppieren 5"/>
          <p:cNvGrpSpPr/>
          <p:nvPr/>
        </p:nvGrpSpPr>
        <p:grpSpPr bwMode="gray">
          <a:xfrm>
            <a:off x="-324680" y="908650"/>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9252650" y="908650"/>
            <a:ext cx="216030" cy="5688790"/>
            <a:chOff x="-540710" y="908650"/>
            <a:chExt cx="432060" cy="5688790"/>
          </a:xfrm>
        </p:grpSpPr>
        <p:cxnSp>
          <p:nvCxnSpPr>
            <p:cNvPr id="22" name="Gerade Verbindung 21"/>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userDrawn="1">
            <p:ph type="title" hasCustomPrompt="1"/>
          </p:nvPr>
        </p:nvSpPr>
        <p:spPr bwMode="gray">
          <a:xfrm>
            <a:off x="323528" y="1124680"/>
            <a:ext cx="8496944" cy="2664683"/>
          </a:xfrm>
        </p:spPr>
        <p:txBody>
          <a:bodyPr/>
          <a:lstStyle>
            <a:lvl1pPr>
              <a:defRPr sz="3800" cap="all" baseline="0">
                <a:solidFill>
                  <a:schemeClr val="accent2"/>
                </a:solidFill>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17405663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ure Black">
    <p:spTree>
      <p:nvGrpSpPr>
        <p:cNvPr id="1" name=""/>
        <p:cNvGrpSpPr/>
        <p:nvPr/>
      </p:nvGrpSpPr>
      <p:grpSpPr>
        <a:xfrm>
          <a:off x="0" y="0"/>
          <a:ext cx="0" cy="0"/>
          <a:chOff x="0" y="0"/>
          <a:chExt cx="0" cy="0"/>
        </a:xfrm>
      </p:grpSpPr>
      <p:sp>
        <p:nvSpPr>
          <p:cNvPr id="64" name="Rechteck 63"/>
          <p:cNvSpPr/>
          <p:nvPr userDrawn="1"/>
        </p:nvSpPr>
        <p:spPr bwMode="gray">
          <a:xfrm>
            <a:off x="0" y="0"/>
            <a:ext cx="9144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grpSp>
        <p:nvGrpSpPr>
          <p:cNvPr id="4" name="Gruppieren 3"/>
          <p:cNvGrpSpPr/>
          <p:nvPr userDrawn="1"/>
        </p:nvGrpSpPr>
        <p:grpSpPr bwMode="gray">
          <a:xfrm>
            <a:off x="-324680" y="-315520"/>
            <a:ext cx="9793360" cy="7489040"/>
            <a:chOff x="-324680" y="-315520"/>
            <a:chExt cx="9793360" cy="7489040"/>
          </a:xfrm>
        </p:grpSpPr>
        <p:grpSp>
          <p:nvGrpSpPr>
            <p:cNvPr id="6" name="Gruppieren 5"/>
            <p:cNvGrpSpPr/>
            <p:nvPr/>
          </p:nvGrpSpPr>
          <p:grpSpPr bwMode="gray">
            <a:xfrm>
              <a:off x="-324680" y="908650"/>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9252650" y="908650"/>
              <a:ext cx="216030" cy="5688790"/>
              <a:chOff x="-540710" y="908650"/>
              <a:chExt cx="432060" cy="5688790"/>
            </a:xfrm>
          </p:grpSpPr>
          <p:cxnSp>
            <p:nvCxnSpPr>
              <p:cNvPr id="22" name="Gerade Verbindung 21"/>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hasCustomPrompt="1"/>
          </p:nvPr>
        </p:nvSpPr>
        <p:spPr bwMode="gray">
          <a:xfrm>
            <a:off x="323850" y="1123950"/>
            <a:ext cx="8496622" cy="2665413"/>
          </a:xfrm>
        </p:spPr>
        <p:txBody>
          <a:bodyPr/>
          <a:lstStyle>
            <a:lvl1pPr>
              <a:defRPr sz="3800" cap="all" baseline="0">
                <a:solidFill>
                  <a:schemeClr val="bg1"/>
                </a:solidFill>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275573759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ntacts with Pictures">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bwMode="gray">
          <a:xfrm>
            <a:off x="324000" y="3284538"/>
            <a:ext cx="1296144" cy="2016722"/>
          </a:xfrm>
        </p:spPr>
        <p:txBody>
          <a:bodyPr/>
          <a:lstStyle>
            <a:lvl1pPr marL="0" indent="0">
              <a:buNone/>
              <a:defRPr/>
            </a:lvl1pPr>
          </a:lstStyle>
          <a:p>
            <a:r>
              <a:rPr lang="de-DE" dirty="0"/>
              <a:t>Picture</a:t>
            </a:r>
            <a:endParaRPr lang="en-US" dirty="0"/>
          </a:p>
        </p:txBody>
      </p:sp>
      <p:sp>
        <p:nvSpPr>
          <p:cNvPr id="13" name="Picture Placeholder 4"/>
          <p:cNvSpPr>
            <a:spLocks noGrp="1"/>
          </p:cNvSpPr>
          <p:nvPr>
            <p:ph type="pic" sz="quarter" idx="16" hasCustomPrompt="1"/>
          </p:nvPr>
        </p:nvSpPr>
        <p:spPr bwMode="gray">
          <a:xfrm>
            <a:off x="4644009" y="3284538"/>
            <a:ext cx="1296144" cy="2016722"/>
          </a:xfrm>
        </p:spPr>
        <p:txBody>
          <a:bodyPr/>
          <a:lstStyle>
            <a:lvl1pPr marL="0" indent="0">
              <a:buNone/>
              <a:defRPr/>
            </a:lvl1pPr>
          </a:lstStyle>
          <a:p>
            <a:r>
              <a:rPr lang="de-DE" dirty="0"/>
              <a:t>Picture</a:t>
            </a:r>
            <a:endParaRPr lang="en-US" dirty="0"/>
          </a:p>
        </p:txBody>
      </p:sp>
      <p:sp>
        <p:nvSpPr>
          <p:cNvPr id="14" name="Text Placeholder 3"/>
          <p:cNvSpPr>
            <a:spLocks noGrp="1"/>
          </p:cNvSpPr>
          <p:nvPr>
            <p:ph type="body" sz="quarter" idx="18" hasCustomPrompt="1"/>
          </p:nvPr>
        </p:nvSpPr>
        <p:spPr bwMode="gray">
          <a:xfrm>
            <a:off x="1763689" y="465318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15" name="Text Placeholder 3"/>
          <p:cNvSpPr>
            <a:spLocks noGrp="1"/>
          </p:cNvSpPr>
          <p:nvPr>
            <p:ph type="body" sz="quarter" idx="19" hasCustomPrompt="1"/>
          </p:nvPr>
        </p:nvSpPr>
        <p:spPr bwMode="gray">
          <a:xfrm>
            <a:off x="1763688" y="422114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16" name="Text Placeholder 3"/>
          <p:cNvSpPr>
            <a:spLocks noGrp="1"/>
          </p:cNvSpPr>
          <p:nvPr>
            <p:ph type="body" sz="quarter" idx="20" hasCustomPrompt="1"/>
          </p:nvPr>
        </p:nvSpPr>
        <p:spPr bwMode="gray">
          <a:xfrm>
            <a:off x="1763688" y="3284539"/>
            <a:ext cx="2736304" cy="936602"/>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22" name="Text Placeholder 3"/>
          <p:cNvSpPr>
            <a:spLocks noGrp="1"/>
          </p:cNvSpPr>
          <p:nvPr>
            <p:ph type="body" sz="quarter" idx="26" hasCustomPrompt="1"/>
          </p:nvPr>
        </p:nvSpPr>
        <p:spPr bwMode="gray">
          <a:xfrm>
            <a:off x="1763688" y="486921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23" name="Text Placeholder 3"/>
          <p:cNvSpPr>
            <a:spLocks noGrp="1"/>
          </p:cNvSpPr>
          <p:nvPr>
            <p:ph type="body" sz="quarter" idx="27" hasCustomPrompt="1"/>
          </p:nvPr>
        </p:nvSpPr>
        <p:spPr bwMode="gray">
          <a:xfrm>
            <a:off x="1763767" y="508523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24" name="Text Placeholder 3"/>
          <p:cNvSpPr>
            <a:spLocks noGrp="1"/>
          </p:cNvSpPr>
          <p:nvPr>
            <p:ph type="body" sz="quarter" idx="28" hasCustomPrompt="1"/>
          </p:nvPr>
        </p:nvSpPr>
        <p:spPr bwMode="gray">
          <a:xfrm>
            <a:off x="6084168" y="4653189"/>
            <a:ext cx="2736304" cy="216023"/>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25" name="Text Placeholder 3"/>
          <p:cNvSpPr>
            <a:spLocks noGrp="1"/>
          </p:cNvSpPr>
          <p:nvPr>
            <p:ph type="body" sz="quarter" idx="29" hasCustomPrompt="1"/>
          </p:nvPr>
        </p:nvSpPr>
        <p:spPr bwMode="gray">
          <a:xfrm>
            <a:off x="6084168" y="422114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26" name="Text Placeholder 3"/>
          <p:cNvSpPr>
            <a:spLocks noGrp="1"/>
          </p:cNvSpPr>
          <p:nvPr>
            <p:ph type="body" sz="quarter" idx="30" hasCustomPrompt="1"/>
          </p:nvPr>
        </p:nvSpPr>
        <p:spPr bwMode="gray">
          <a:xfrm>
            <a:off x="6084168" y="3284538"/>
            <a:ext cx="2736304" cy="936603"/>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27" name="Text Placeholder 3"/>
          <p:cNvSpPr>
            <a:spLocks noGrp="1"/>
          </p:cNvSpPr>
          <p:nvPr>
            <p:ph type="body" sz="quarter" idx="31" hasCustomPrompt="1"/>
          </p:nvPr>
        </p:nvSpPr>
        <p:spPr bwMode="gray">
          <a:xfrm>
            <a:off x="6084168" y="486921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28" name="Text Placeholder 3"/>
          <p:cNvSpPr>
            <a:spLocks noGrp="1"/>
          </p:cNvSpPr>
          <p:nvPr>
            <p:ph type="body" sz="quarter" idx="32" hasCustomPrompt="1"/>
          </p:nvPr>
        </p:nvSpPr>
        <p:spPr bwMode="gray">
          <a:xfrm>
            <a:off x="6084168" y="5085236"/>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4" name="Title 3"/>
          <p:cNvSpPr>
            <a:spLocks noGrp="1"/>
          </p:cNvSpPr>
          <p:nvPr>
            <p:ph type="title" hasCustomPrompt="1"/>
          </p:nvPr>
        </p:nvSpPr>
        <p:spPr bwMode="gray"/>
        <p:txBody>
          <a:bodyPr/>
          <a:lstStyle>
            <a:lvl1pPr>
              <a:defRPr/>
            </a:lvl1pPr>
          </a:lstStyle>
          <a:p>
            <a:r>
              <a:rPr lang="en-US" dirty="0"/>
              <a:t>Click to add text</a:t>
            </a:r>
            <a:endParaRPr lang="en-GB" dirty="0"/>
          </a:p>
        </p:txBody>
      </p:sp>
    </p:spTree>
    <p:extLst>
      <p:ext uri="{BB962C8B-B14F-4D97-AF65-F5344CB8AC3E}">
        <p14:creationId xmlns:p14="http://schemas.microsoft.com/office/powerpoint/2010/main" val="30999129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Four Contacts with Pictures">
    <p:spTree>
      <p:nvGrpSpPr>
        <p:cNvPr id="1" name=""/>
        <p:cNvGrpSpPr/>
        <p:nvPr/>
      </p:nvGrpSpPr>
      <p:grpSpPr>
        <a:xfrm>
          <a:off x="0" y="0"/>
          <a:ext cx="0" cy="0"/>
          <a:chOff x="0" y="0"/>
          <a:chExt cx="0" cy="0"/>
        </a:xfrm>
      </p:grpSpPr>
      <p:sp>
        <p:nvSpPr>
          <p:cNvPr id="44" name="Picture Placeholder 4"/>
          <p:cNvSpPr>
            <a:spLocks noGrp="1"/>
          </p:cNvSpPr>
          <p:nvPr>
            <p:ph type="pic" sz="quarter" idx="26" hasCustomPrompt="1"/>
          </p:nvPr>
        </p:nvSpPr>
        <p:spPr bwMode="gray">
          <a:xfrm>
            <a:off x="323850" y="2205038"/>
            <a:ext cx="1295400" cy="2016050"/>
          </a:xfrm>
        </p:spPr>
        <p:txBody>
          <a:bodyPr/>
          <a:lstStyle>
            <a:lvl1pPr marL="0" indent="0">
              <a:buNone/>
              <a:defRPr>
                <a:latin typeface="Arial" pitchFamily="34" charset="0"/>
              </a:defRPr>
            </a:lvl1pPr>
          </a:lstStyle>
          <a:p>
            <a:r>
              <a:rPr lang="de-DE" dirty="0"/>
              <a:t>Picture</a:t>
            </a:r>
            <a:endParaRPr lang="en-US" dirty="0"/>
          </a:p>
        </p:txBody>
      </p:sp>
      <p:sp>
        <p:nvSpPr>
          <p:cNvPr id="45" name="Picture Placeholder 4"/>
          <p:cNvSpPr>
            <a:spLocks noGrp="1"/>
          </p:cNvSpPr>
          <p:nvPr>
            <p:ph type="pic" sz="quarter" idx="27" hasCustomPrompt="1"/>
          </p:nvPr>
        </p:nvSpPr>
        <p:spPr bwMode="gray">
          <a:xfrm>
            <a:off x="4645025" y="2205038"/>
            <a:ext cx="1295400" cy="2016050"/>
          </a:xfrm>
        </p:spPr>
        <p:txBody>
          <a:bodyPr/>
          <a:lstStyle>
            <a:lvl1pPr marL="0" indent="0">
              <a:buNone/>
              <a:defRPr>
                <a:latin typeface="Arial" pitchFamily="34" charset="0"/>
              </a:defRPr>
            </a:lvl1pPr>
          </a:lstStyle>
          <a:p>
            <a:r>
              <a:rPr lang="de-DE" dirty="0"/>
              <a:t>Picture</a:t>
            </a:r>
            <a:endParaRPr lang="en-US" dirty="0"/>
          </a:p>
        </p:txBody>
      </p:sp>
      <p:sp>
        <p:nvSpPr>
          <p:cNvPr id="46" name="Text Placeholder 3"/>
          <p:cNvSpPr>
            <a:spLocks noGrp="1"/>
          </p:cNvSpPr>
          <p:nvPr>
            <p:ph type="body" sz="quarter" idx="28" hasCustomPrompt="1"/>
          </p:nvPr>
        </p:nvSpPr>
        <p:spPr bwMode="gray">
          <a:xfrm>
            <a:off x="1763609" y="3573016"/>
            <a:ext cx="2736953" cy="216023"/>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[phone number]</a:t>
            </a:r>
          </a:p>
        </p:txBody>
      </p:sp>
      <p:sp>
        <p:nvSpPr>
          <p:cNvPr id="47" name="Text Placeholder 3"/>
          <p:cNvSpPr>
            <a:spLocks noGrp="1"/>
          </p:cNvSpPr>
          <p:nvPr>
            <p:ph type="body" sz="quarter" idx="29" hasCustomPrompt="1"/>
          </p:nvPr>
        </p:nvSpPr>
        <p:spPr bwMode="gray">
          <a:xfrm>
            <a:off x="1763688" y="3140968"/>
            <a:ext cx="273687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48" name="Text Placeholder 3"/>
          <p:cNvSpPr>
            <a:spLocks noGrp="1"/>
          </p:cNvSpPr>
          <p:nvPr>
            <p:ph type="body" sz="quarter" idx="30" hasCustomPrompt="1"/>
          </p:nvPr>
        </p:nvSpPr>
        <p:spPr bwMode="gray">
          <a:xfrm>
            <a:off x="1763688" y="2205038"/>
            <a:ext cx="2736304"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49" name="Text Placeholder 3"/>
          <p:cNvSpPr>
            <a:spLocks noGrp="1"/>
          </p:cNvSpPr>
          <p:nvPr>
            <p:ph type="body" sz="quarter" idx="31" hasCustomPrompt="1"/>
          </p:nvPr>
        </p:nvSpPr>
        <p:spPr bwMode="gray">
          <a:xfrm>
            <a:off x="1763687" y="3789040"/>
            <a:ext cx="2736875"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50" name="Text Placeholder 3"/>
          <p:cNvSpPr>
            <a:spLocks noGrp="1"/>
          </p:cNvSpPr>
          <p:nvPr>
            <p:ph type="body" sz="quarter" idx="32" hasCustomPrompt="1"/>
          </p:nvPr>
        </p:nvSpPr>
        <p:spPr bwMode="gray">
          <a:xfrm>
            <a:off x="1763767" y="4005064"/>
            <a:ext cx="2736226"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51" name="Text Placeholder 3"/>
          <p:cNvSpPr>
            <a:spLocks noGrp="1"/>
          </p:cNvSpPr>
          <p:nvPr>
            <p:ph type="body" sz="quarter" idx="33" hasCustomPrompt="1"/>
          </p:nvPr>
        </p:nvSpPr>
        <p:spPr bwMode="gray">
          <a:xfrm>
            <a:off x="6084168" y="3573017"/>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52" name="Text Placeholder 3"/>
          <p:cNvSpPr>
            <a:spLocks noGrp="1"/>
          </p:cNvSpPr>
          <p:nvPr>
            <p:ph type="body" sz="quarter" idx="34" hasCustomPrompt="1"/>
          </p:nvPr>
        </p:nvSpPr>
        <p:spPr bwMode="gray">
          <a:xfrm>
            <a:off x="6084168" y="3140968"/>
            <a:ext cx="2736304" cy="21676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53" name="Text Placeholder 3"/>
          <p:cNvSpPr>
            <a:spLocks noGrp="1"/>
          </p:cNvSpPr>
          <p:nvPr>
            <p:ph type="body" sz="quarter" idx="35" hasCustomPrompt="1"/>
          </p:nvPr>
        </p:nvSpPr>
        <p:spPr bwMode="gray">
          <a:xfrm>
            <a:off x="6084168" y="2205038"/>
            <a:ext cx="2736304"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54" name="Text Placeholder 3"/>
          <p:cNvSpPr>
            <a:spLocks noGrp="1"/>
          </p:cNvSpPr>
          <p:nvPr>
            <p:ph type="body" sz="quarter" idx="36" hasCustomPrompt="1"/>
          </p:nvPr>
        </p:nvSpPr>
        <p:spPr bwMode="gray">
          <a:xfrm>
            <a:off x="6084168" y="3789040"/>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55" name="Text Placeholder 3"/>
          <p:cNvSpPr>
            <a:spLocks noGrp="1"/>
          </p:cNvSpPr>
          <p:nvPr>
            <p:ph type="body" sz="quarter" idx="37" hasCustomPrompt="1"/>
          </p:nvPr>
        </p:nvSpPr>
        <p:spPr bwMode="gray">
          <a:xfrm>
            <a:off x="6084168" y="4005064"/>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56" name="Picture Placeholder 4"/>
          <p:cNvSpPr>
            <a:spLocks noGrp="1"/>
          </p:cNvSpPr>
          <p:nvPr>
            <p:ph type="pic" sz="quarter" idx="38" hasCustomPrompt="1"/>
          </p:nvPr>
        </p:nvSpPr>
        <p:spPr bwMode="gray">
          <a:xfrm>
            <a:off x="323528" y="4365625"/>
            <a:ext cx="1295400" cy="2015703"/>
          </a:xfrm>
        </p:spPr>
        <p:txBody>
          <a:bodyPr/>
          <a:lstStyle>
            <a:lvl1pPr marL="0" indent="0">
              <a:buNone/>
              <a:defRPr>
                <a:latin typeface="Arial" pitchFamily="34" charset="0"/>
              </a:defRPr>
            </a:lvl1pPr>
          </a:lstStyle>
          <a:p>
            <a:r>
              <a:rPr lang="de-DE" dirty="0"/>
              <a:t>Picture</a:t>
            </a:r>
            <a:endParaRPr lang="en-US" dirty="0"/>
          </a:p>
        </p:txBody>
      </p:sp>
      <p:sp>
        <p:nvSpPr>
          <p:cNvPr id="57" name="Picture Placeholder 4"/>
          <p:cNvSpPr>
            <a:spLocks noGrp="1"/>
          </p:cNvSpPr>
          <p:nvPr>
            <p:ph type="pic" sz="quarter" idx="39" hasCustomPrompt="1"/>
          </p:nvPr>
        </p:nvSpPr>
        <p:spPr bwMode="gray">
          <a:xfrm>
            <a:off x="4644703" y="4365625"/>
            <a:ext cx="1295400" cy="2015703"/>
          </a:xfrm>
        </p:spPr>
        <p:txBody>
          <a:bodyPr/>
          <a:lstStyle>
            <a:lvl1pPr marL="0" indent="0">
              <a:buNone/>
              <a:defRPr>
                <a:latin typeface="Arial" pitchFamily="34" charset="0"/>
              </a:defRPr>
            </a:lvl1pPr>
          </a:lstStyle>
          <a:p>
            <a:r>
              <a:rPr lang="de-DE" dirty="0"/>
              <a:t>Picture</a:t>
            </a:r>
            <a:endParaRPr lang="en-US" dirty="0"/>
          </a:p>
        </p:txBody>
      </p:sp>
      <p:sp>
        <p:nvSpPr>
          <p:cNvPr id="58" name="Text Placeholder 3"/>
          <p:cNvSpPr>
            <a:spLocks noGrp="1"/>
          </p:cNvSpPr>
          <p:nvPr>
            <p:ph type="body" sz="quarter" idx="40" hasCustomPrompt="1"/>
          </p:nvPr>
        </p:nvSpPr>
        <p:spPr bwMode="gray">
          <a:xfrm>
            <a:off x="1763688" y="5733733"/>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59" name="Text Placeholder 3"/>
          <p:cNvSpPr>
            <a:spLocks noGrp="1"/>
          </p:cNvSpPr>
          <p:nvPr>
            <p:ph type="body" sz="quarter" idx="41" hasCustomPrompt="1"/>
          </p:nvPr>
        </p:nvSpPr>
        <p:spPr bwMode="gray">
          <a:xfrm>
            <a:off x="1763688" y="5301209"/>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60" name="Text Placeholder 3"/>
          <p:cNvSpPr>
            <a:spLocks noGrp="1"/>
          </p:cNvSpPr>
          <p:nvPr>
            <p:ph type="body" sz="quarter" idx="42" hasCustomPrompt="1"/>
          </p:nvPr>
        </p:nvSpPr>
        <p:spPr bwMode="gray">
          <a:xfrm>
            <a:off x="1763688" y="4365625"/>
            <a:ext cx="2736304"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61" name="Text Placeholder 3"/>
          <p:cNvSpPr>
            <a:spLocks noGrp="1"/>
          </p:cNvSpPr>
          <p:nvPr>
            <p:ph type="body" sz="quarter" idx="43" hasCustomPrompt="1"/>
          </p:nvPr>
        </p:nvSpPr>
        <p:spPr bwMode="gray">
          <a:xfrm>
            <a:off x="1763688" y="5949236"/>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62" name="Text Placeholder 3"/>
          <p:cNvSpPr>
            <a:spLocks noGrp="1"/>
          </p:cNvSpPr>
          <p:nvPr>
            <p:ph type="body" sz="quarter" idx="44" hasCustomPrompt="1"/>
          </p:nvPr>
        </p:nvSpPr>
        <p:spPr bwMode="gray">
          <a:xfrm>
            <a:off x="1763688" y="6164739"/>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63" name="Text Placeholder 3"/>
          <p:cNvSpPr>
            <a:spLocks noGrp="1"/>
          </p:cNvSpPr>
          <p:nvPr>
            <p:ph type="body" sz="quarter" idx="45" hasCustomPrompt="1"/>
          </p:nvPr>
        </p:nvSpPr>
        <p:spPr bwMode="gray">
          <a:xfrm>
            <a:off x="6084168" y="5733743"/>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64" name="Text Placeholder 3"/>
          <p:cNvSpPr>
            <a:spLocks noGrp="1"/>
          </p:cNvSpPr>
          <p:nvPr>
            <p:ph type="body" sz="quarter" idx="46" hasCustomPrompt="1"/>
          </p:nvPr>
        </p:nvSpPr>
        <p:spPr bwMode="gray">
          <a:xfrm>
            <a:off x="6084168" y="5301209"/>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65" name="Text Placeholder 3"/>
          <p:cNvSpPr>
            <a:spLocks noGrp="1"/>
          </p:cNvSpPr>
          <p:nvPr>
            <p:ph type="body" sz="quarter" idx="47" hasCustomPrompt="1"/>
          </p:nvPr>
        </p:nvSpPr>
        <p:spPr bwMode="gray">
          <a:xfrm>
            <a:off x="6084168" y="4365625"/>
            <a:ext cx="2736304"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66" name="Text Placeholder 3"/>
          <p:cNvSpPr>
            <a:spLocks noGrp="1"/>
          </p:cNvSpPr>
          <p:nvPr>
            <p:ph type="body" sz="quarter" idx="48" hasCustomPrompt="1"/>
          </p:nvPr>
        </p:nvSpPr>
        <p:spPr bwMode="gray">
          <a:xfrm>
            <a:off x="6084168" y="5949246"/>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67" name="Text Placeholder 3"/>
          <p:cNvSpPr>
            <a:spLocks noGrp="1"/>
          </p:cNvSpPr>
          <p:nvPr>
            <p:ph type="body" sz="quarter" idx="49" hasCustomPrompt="1"/>
          </p:nvPr>
        </p:nvSpPr>
        <p:spPr bwMode="gray">
          <a:xfrm>
            <a:off x="6084168" y="6164749"/>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3" name="Title 2"/>
          <p:cNvSpPr>
            <a:spLocks noGrp="1"/>
          </p:cNvSpPr>
          <p:nvPr>
            <p:ph type="title" hasCustomPrompt="1"/>
          </p:nvPr>
        </p:nvSpPr>
        <p:spPr bwMode="gray"/>
        <p:txBody>
          <a:bodyPr/>
          <a:lstStyle>
            <a:lvl1pPr>
              <a:defRPr>
                <a:latin typeface="Arial" pitchFamily="34" charset="0"/>
              </a:defRPr>
            </a:lvl1pPr>
          </a:lstStyle>
          <a:p>
            <a:r>
              <a:rPr kumimoji="0" lang="en-US" sz="2000" b="0" i="0" u="none" strike="noStrike" kern="1200" cap="none" spc="0" normalizeH="0" baseline="0" noProof="0" dirty="0">
                <a:ln>
                  <a:noFill/>
                </a:ln>
                <a:solidFill>
                  <a:srgbClr val="000000"/>
                </a:solidFill>
                <a:effectLst/>
                <a:uLnTx/>
                <a:uFillTx/>
                <a:latin typeface="Arial" pitchFamily="34" charset="0"/>
                <a:ea typeface="+mj-ea"/>
                <a:cs typeface="+mj-cs"/>
              </a:rPr>
              <a:t>Click to add text</a:t>
            </a:r>
            <a:endParaRPr lang="en-GB" dirty="0"/>
          </a:p>
        </p:txBody>
      </p:sp>
    </p:spTree>
    <p:extLst>
      <p:ext uri="{BB962C8B-B14F-4D97-AF65-F5344CB8AC3E}">
        <p14:creationId xmlns:p14="http://schemas.microsoft.com/office/powerpoint/2010/main" val="41795652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26596016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528" y="2205038"/>
            <a:ext cx="8496943" cy="1584002"/>
          </a:xfrm>
        </p:spPr>
        <p:txBody>
          <a:bodyPr anchor="b"/>
          <a:lstStyle>
            <a:lvl1pPr>
              <a:defRPr sz="3800" cap="all" baseline="0">
                <a:solidFill>
                  <a:schemeClr val="accent2"/>
                </a:solidFill>
                <a:latin typeface="Arial" pitchFamily="34" charset="0"/>
              </a:defRPr>
            </a:lvl1pPr>
          </a:lstStyle>
          <a:p>
            <a:r>
              <a:rPr lang="en-US" dirty="0"/>
              <a:t>Click to add text</a:t>
            </a:r>
          </a:p>
        </p:txBody>
      </p:sp>
      <p:sp>
        <p:nvSpPr>
          <p:cNvPr id="3" name="Subtitle 2"/>
          <p:cNvSpPr>
            <a:spLocks noGrp="1"/>
          </p:cNvSpPr>
          <p:nvPr>
            <p:ph type="subTitle" idx="1" hasCustomPrompt="1"/>
          </p:nvPr>
        </p:nvSpPr>
        <p:spPr bwMode="gray">
          <a:xfrm>
            <a:off x="323529" y="3861048"/>
            <a:ext cx="8496944" cy="1439615"/>
          </a:xfrm>
        </p:spPr>
        <p:txBody>
          <a:bodyPr/>
          <a:lstStyle>
            <a:lvl1pPr marL="0" indent="0" algn="l">
              <a:spcBef>
                <a:spcPts val="300"/>
              </a:spcBef>
              <a:spcAft>
                <a:spcPts val="0"/>
              </a:spcAft>
              <a:buNone/>
              <a:defRPr sz="2000">
                <a:solidFill>
                  <a:schemeClr val="accent2"/>
                </a:solidFill>
                <a:latin typeface="Arial" pitchFamily="34" charset="0"/>
              </a:defRPr>
            </a:lvl1pPr>
            <a:lvl2pPr marL="0" indent="0" algn="l">
              <a:spcBef>
                <a:spcPts val="300"/>
              </a:spcBef>
              <a:spcAft>
                <a:spcPts val="0"/>
              </a:spcAft>
              <a:buNone/>
              <a:defRPr sz="2000">
                <a:solidFill>
                  <a:schemeClr val="tx2"/>
                </a:solidFill>
              </a:defRPr>
            </a:lvl2pPr>
            <a:lvl3pPr marL="0" indent="0" algn="l">
              <a:spcBef>
                <a:spcPts val="300"/>
              </a:spcBef>
              <a:spcAft>
                <a:spcPts val="0"/>
              </a:spcAft>
              <a:buNone/>
              <a:defRPr sz="2000">
                <a:solidFill>
                  <a:schemeClr val="tx2"/>
                </a:solidFill>
              </a:defRPr>
            </a:lvl3pPr>
            <a:lvl4pPr marL="0" indent="0" algn="l">
              <a:spcBef>
                <a:spcPts val="300"/>
              </a:spcBef>
              <a:spcAft>
                <a:spcPts val="0"/>
              </a:spcAft>
              <a:buNone/>
              <a:defRPr sz="2000">
                <a:solidFill>
                  <a:schemeClr val="tx2"/>
                </a:solidFill>
              </a:defRPr>
            </a:lvl4pPr>
            <a:lvl5pPr marL="0" indent="0" algn="l">
              <a:spcBef>
                <a:spcPts val="300"/>
              </a:spcBef>
              <a:spcAft>
                <a:spcPts val="0"/>
              </a:spcAft>
              <a:buNone/>
              <a:defRPr sz="2000" b="0">
                <a:solidFill>
                  <a:schemeClr val="tx2"/>
                </a:solidFill>
              </a:defRPr>
            </a:lvl5pPr>
            <a:lvl6pPr marL="0" indent="0" algn="l">
              <a:spcBef>
                <a:spcPts val="300"/>
              </a:spcBef>
              <a:spcAft>
                <a:spcPts val="0"/>
              </a:spcAft>
              <a:buNone/>
              <a:defRPr sz="2000">
                <a:solidFill>
                  <a:schemeClr val="tx2"/>
                </a:solidFill>
              </a:defRPr>
            </a:lvl6pPr>
            <a:lvl7pPr marL="0" indent="0" algn="l">
              <a:spcBef>
                <a:spcPts val="300"/>
              </a:spcBef>
              <a:spcAft>
                <a:spcPts val="0"/>
              </a:spcAft>
              <a:buNone/>
              <a:defRPr sz="2000">
                <a:solidFill>
                  <a:schemeClr val="tx2"/>
                </a:solidFill>
              </a:defRPr>
            </a:lvl7pPr>
            <a:lvl8pPr marL="0" indent="0" algn="l">
              <a:spcBef>
                <a:spcPts val="300"/>
              </a:spcBef>
              <a:spcAft>
                <a:spcPts val="0"/>
              </a:spcAft>
              <a:buNone/>
              <a:defRPr sz="2000">
                <a:solidFill>
                  <a:schemeClr val="tx2"/>
                </a:solidFill>
              </a:defRPr>
            </a:lvl8pPr>
            <a:lvl9pPr marL="0" indent="0" algn="l">
              <a:spcBef>
                <a:spcPts val="300"/>
              </a:spcBef>
              <a:spcAft>
                <a:spcPts val="0"/>
              </a:spcAft>
              <a:buNone/>
              <a:defRPr sz="2000">
                <a:solidFill>
                  <a:schemeClr val="tx2"/>
                </a:solidFill>
              </a:defRPr>
            </a:lvl9pPr>
          </a:lstStyle>
          <a:p>
            <a:r>
              <a:rPr lang="en-US" dirty="0"/>
              <a:t>Click to add text</a:t>
            </a:r>
          </a:p>
        </p:txBody>
      </p:sp>
      <p:sp>
        <p:nvSpPr>
          <p:cNvPr id="11" name="Text Placeholder 10"/>
          <p:cNvSpPr>
            <a:spLocks noGrp="1"/>
          </p:cNvSpPr>
          <p:nvPr>
            <p:ph type="body" sz="quarter" idx="10" hasCustomPrompt="1"/>
          </p:nvPr>
        </p:nvSpPr>
        <p:spPr bwMode="gray">
          <a:xfrm>
            <a:off x="323528" y="6237312"/>
            <a:ext cx="8496944" cy="216024"/>
          </a:xfrm>
        </p:spPr>
        <p:txBody>
          <a:bodyPr tIns="0" anchor="b" anchorCtr="0"/>
          <a:lstStyle>
            <a:lvl1pPr marL="0" indent="0">
              <a:spcBef>
                <a:spcPts val="0"/>
              </a:spcBef>
              <a:spcAft>
                <a:spcPts val="0"/>
              </a:spcAft>
              <a:buFontTx/>
              <a:buNone/>
              <a:defRPr sz="1200">
                <a:solidFill>
                  <a:schemeClr val="bg2"/>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a:t>Click to add text</a:t>
            </a:r>
          </a:p>
        </p:txBody>
      </p:sp>
      <p:sp>
        <p:nvSpPr>
          <p:cNvPr id="4" name="Rechteck 3"/>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spTree>
    <p:extLst>
      <p:ext uri="{BB962C8B-B14F-4D97-AF65-F5344CB8AC3E}">
        <p14:creationId xmlns:p14="http://schemas.microsoft.com/office/powerpoint/2010/main" val="3666095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8" name="Picture Placeholder 67"/>
          <p:cNvSpPr>
            <a:spLocks noGrp="1"/>
          </p:cNvSpPr>
          <p:nvPr>
            <p:ph type="pic" sz="quarter" idx="12"/>
          </p:nvPr>
        </p:nvSpPr>
        <p:spPr bwMode="gray">
          <a:xfrm>
            <a:off x="323528" y="1123950"/>
            <a:ext cx="8496944" cy="5473402"/>
          </a:xfrm>
          <a:noFill/>
        </p:spPr>
        <p:txBody>
          <a:bodyPr/>
          <a:lstStyle>
            <a:lvl1pPr marL="0" indent="0">
              <a:buNone/>
              <a:defRPr>
                <a:latin typeface="Arial" pitchFamily="34" charset="0"/>
              </a:defRPr>
            </a:lvl1pPr>
          </a:lstStyle>
          <a:p>
            <a:r>
              <a:rPr lang="en-US" dirty="0"/>
              <a:t>Click icon to add picture</a:t>
            </a:r>
            <a:endParaRPr lang="en-GB" dirty="0"/>
          </a:p>
        </p:txBody>
      </p:sp>
      <p:sp>
        <p:nvSpPr>
          <p:cNvPr id="2" name="Title 1"/>
          <p:cNvSpPr>
            <a:spLocks noGrp="1"/>
          </p:cNvSpPr>
          <p:nvPr>
            <p:ph type="ctrTitle"/>
          </p:nvPr>
        </p:nvSpPr>
        <p:spPr bwMode="gray">
          <a:xfrm>
            <a:off x="467544" y="2420888"/>
            <a:ext cx="8208912" cy="1368152"/>
          </a:xfrm>
        </p:spPr>
        <p:txBody>
          <a:bodyPr anchor="b"/>
          <a:lstStyle>
            <a:lvl1pPr>
              <a:defRPr sz="4000" cap="all" baseline="0">
                <a:solidFill>
                  <a:schemeClr val="bg1"/>
                </a:solidFill>
                <a:latin typeface="Arial"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bwMode="gray">
          <a:xfrm>
            <a:off x="467543" y="3861048"/>
            <a:ext cx="8208913" cy="1512168"/>
          </a:xfrm>
        </p:spPr>
        <p:txBody>
          <a:bodyPr/>
          <a:lstStyle>
            <a:lvl1pPr marL="0" indent="0" algn="l">
              <a:spcBef>
                <a:spcPts val="300"/>
              </a:spcBef>
              <a:spcAft>
                <a:spcPts val="0"/>
              </a:spcAft>
              <a:buNone/>
              <a:defRPr sz="2000">
                <a:solidFill>
                  <a:schemeClr val="bg1"/>
                </a:solidFill>
                <a:latin typeface="Arial" pitchFamily="34" charset="0"/>
              </a:defRPr>
            </a:lvl1pPr>
            <a:lvl2pPr marL="0" indent="0" algn="l">
              <a:spcBef>
                <a:spcPts val="300"/>
              </a:spcBef>
              <a:spcAft>
                <a:spcPts val="0"/>
              </a:spcAft>
              <a:buNone/>
              <a:defRPr sz="2000">
                <a:solidFill>
                  <a:schemeClr val="bg1"/>
                </a:solidFill>
              </a:defRPr>
            </a:lvl2pPr>
            <a:lvl3pPr marL="0" indent="0" algn="l">
              <a:spcBef>
                <a:spcPts val="300"/>
              </a:spcBef>
              <a:spcAft>
                <a:spcPts val="0"/>
              </a:spcAft>
              <a:buNone/>
              <a:defRPr sz="2000">
                <a:solidFill>
                  <a:schemeClr val="bg1"/>
                </a:solidFill>
              </a:defRPr>
            </a:lvl3pPr>
            <a:lvl4pPr marL="0" indent="0" algn="l">
              <a:spcBef>
                <a:spcPts val="300"/>
              </a:spcBef>
              <a:spcAft>
                <a:spcPts val="0"/>
              </a:spcAft>
              <a:buNone/>
              <a:defRPr sz="2000">
                <a:solidFill>
                  <a:schemeClr val="bg1"/>
                </a:solidFill>
              </a:defRPr>
            </a:lvl4pPr>
            <a:lvl5pPr marL="0" indent="0" algn="l">
              <a:spcBef>
                <a:spcPts val="300"/>
              </a:spcBef>
              <a:spcAft>
                <a:spcPts val="0"/>
              </a:spcAft>
              <a:buNone/>
              <a:defRPr sz="2000">
                <a:solidFill>
                  <a:schemeClr val="bg1"/>
                </a:solidFill>
              </a:defRPr>
            </a:lvl5pPr>
            <a:lvl6pPr marL="0" indent="0" algn="l">
              <a:spcBef>
                <a:spcPts val="300"/>
              </a:spcBef>
              <a:spcAft>
                <a:spcPts val="0"/>
              </a:spcAft>
              <a:buNone/>
              <a:defRPr sz="2000">
                <a:solidFill>
                  <a:schemeClr val="bg1"/>
                </a:solidFill>
              </a:defRPr>
            </a:lvl6pPr>
            <a:lvl7pPr marL="0" indent="0" algn="l">
              <a:spcBef>
                <a:spcPts val="300"/>
              </a:spcBef>
              <a:spcAft>
                <a:spcPts val="0"/>
              </a:spcAft>
              <a:buNone/>
              <a:defRPr sz="2000">
                <a:solidFill>
                  <a:schemeClr val="bg1"/>
                </a:solidFill>
              </a:defRPr>
            </a:lvl7pPr>
            <a:lvl8pPr marL="0" indent="0" algn="l">
              <a:spcBef>
                <a:spcPts val="300"/>
              </a:spcBef>
              <a:spcAft>
                <a:spcPts val="0"/>
              </a:spcAft>
              <a:buNone/>
              <a:defRPr sz="2000">
                <a:solidFill>
                  <a:schemeClr val="bg1"/>
                </a:solidFill>
              </a:defRPr>
            </a:lvl8pPr>
            <a:lvl9pPr marL="0" indent="0" algn="l">
              <a:spcBef>
                <a:spcPts val="300"/>
              </a:spcBef>
              <a:spcAft>
                <a:spcPts val="0"/>
              </a:spcAft>
              <a:buNone/>
              <a:defRPr sz="2000">
                <a:solidFill>
                  <a:schemeClr val="bg1"/>
                </a:solidFill>
              </a:defRPr>
            </a:lvl9pPr>
          </a:lstStyle>
          <a:p>
            <a:r>
              <a:rPr lang="en-US" dirty="0"/>
              <a:t>Click to edit Master subtitle style</a:t>
            </a:r>
          </a:p>
          <a:p>
            <a:endParaRPr lang="en-US" dirty="0"/>
          </a:p>
        </p:txBody>
      </p:sp>
      <p:grpSp>
        <p:nvGrpSpPr>
          <p:cNvPr id="10" name="Gruppieren 9"/>
          <p:cNvGrpSpPr/>
          <p:nvPr userDrawn="1"/>
        </p:nvGrpSpPr>
        <p:grpSpPr bwMode="gray">
          <a:xfrm>
            <a:off x="-324550" y="908650"/>
            <a:ext cx="216030" cy="5688790"/>
            <a:chOff x="-540710" y="908650"/>
            <a:chExt cx="432060" cy="5688790"/>
          </a:xfrm>
        </p:grpSpPr>
        <p:cxnSp>
          <p:nvCxnSpPr>
            <p:cNvPr id="11" name="Gerade Verbindung 10"/>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uppieren 15"/>
          <p:cNvGrpSpPr/>
          <p:nvPr userDrawn="1"/>
        </p:nvGrpSpPr>
        <p:grpSpPr bwMode="gray">
          <a:xfrm>
            <a:off x="323850" y="-315520"/>
            <a:ext cx="8496740" cy="216030"/>
            <a:chOff x="323850" y="-531550"/>
            <a:chExt cx="8496740" cy="432060"/>
          </a:xfrm>
        </p:grpSpPr>
        <p:cxnSp>
          <p:nvCxnSpPr>
            <p:cNvPr id="17" name="Gerade Verbindung 1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userDrawn="1"/>
        </p:nvGrpSpPr>
        <p:grpSpPr bwMode="gray">
          <a:xfrm>
            <a:off x="323410" y="6957490"/>
            <a:ext cx="8496740" cy="216030"/>
            <a:chOff x="323850" y="-531550"/>
            <a:chExt cx="8496740" cy="432060"/>
          </a:xfrm>
        </p:grpSpPr>
        <p:cxnSp>
          <p:nvCxnSpPr>
            <p:cNvPr id="30" name="Gerade Verbindung 29"/>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uppieren 41"/>
          <p:cNvGrpSpPr/>
          <p:nvPr userDrawn="1"/>
        </p:nvGrpSpPr>
        <p:grpSpPr bwMode="gray">
          <a:xfrm>
            <a:off x="9252650" y="908650"/>
            <a:ext cx="216030" cy="5688790"/>
            <a:chOff x="-540710" y="908650"/>
            <a:chExt cx="432060" cy="5688790"/>
          </a:xfrm>
        </p:grpSpPr>
        <p:cxnSp>
          <p:nvCxnSpPr>
            <p:cNvPr id="43" name="Gerade Verbindung 42"/>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Rechteck 55"/>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sp>
        <p:nvSpPr>
          <p:cNvPr id="58" name="Text Placeholder 10"/>
          <p:cNvSpPr>
            <a:spLocks noGrp="1"/>
          </p:cNvSpPr>
          <p:nvPr>
            <p:ph type="body" sz="quarter" idx="10" hasCustomPrompt="1"/>
          </p:nvPr>
        </p:nvSpPr>
        <p:spPr bwMode="gray">
          <a:xfrm>
            <a:off x="467430" y="6237312"/>
            <a:ext cx="8209140" cy="216024"/>
          </a:xfrm>
        </p:spPr>
        <p:txBody>
          <a:bodyPr tIns="0" anchor="b" anchorCtr="0"/>
          <a:lstStyle>
            <a:lvl1pPr marL="0" indent="0">
              <a:spcBef>
                <a:spcPts val="0"/>
              </a:spcBef>
              <a:spcAft>
                <a:spcPts val="0"/>
              </a:spcAft>
              <a:buFontTx/>
              <a:buNone/>
              <a:defRPr sz="1200">
                <a:solidFill>
                  <a:schemeClr val="bg1"/>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a:t>Click to add text</a:t>
            </a:r>
          </a:p>
        </p:txBody>
      </p:sp>
    </p:spTree>
    <p:extLst>
      <p:ext uri="{BB962C8B-B14F-4D97-AF65-F5344CB8AC3E}">
        <p14:creationId xmlns:p14="http://schemas.microsoft.com/office/powerpoint/2010/main" val="32331991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323528" y="1052736"/>
            <a:ext cx="8496944" cy="5328592"/>
          </a:xfrm>
        </p:spPr>
        <p:txBody>
          <a:bodyPr/>
          <a:lstStyle>
            <a:lvl1pPr marL="360000" indent="-360000">
              <a:spcBef>
                <a:spcPts val="1200"/>
              </a:spcBef>
              <a:spcAft>
                <a:spcPts val="0"/>
              </a:spcAft>
              <a:buClr>
                <a:schemeClr val="accent2"/>
              </a:buClr>
              <a:buFont typeface="+mj-lt"/>
              <a:buAutoNum type="arabicPeriod"/>
              <a:defRPr sz="1800">
                <a:latin typeface="Arial" pitchFamily="34" charset="0"/>
              </a:defRPr>
            </a:lvl1pPr>
            <a:lvl2pPr marL="360000" indent="0">
              <a:spcBef>
                <a:spcPts val="300"/>
              </a:spcBef>
              <a:spcAft>
                <a:spcPts val="1200"/>
              </a:spcAft>
              <a:buClr>
                <a:schemeClr val="bg2"/>
              </a:buClr>
              <a:buFont typeface="+mj-lt"/>
              <a:buNone/>
              <a:defRPr sz="1800">
                <a:solidFill>
                  <a:schemeClr val="tx1"/>
                </a:solidFill>
                <a:latin typeface="Arial" pitchFamily="34" charset="0"/>
              </a:defRPr>
            </a:lvl2pPr>
            <a:lvl3pPr marL="360000" indent="0">
              <a:spcAft>
                <a:spcPts val="1200"/>
              </a:spcAft>
              <a:buFontTx/>
              <a:buNone/>
              <a:defRPr sz="1800">
                <a:solidFill>
                  <a:schemeClr val="bg2"/>
                </a:solidFill>
                <a:latin typeface="Arial" pitchFamily="34" charset="0"/>
              </a:defRPr>
            </a:lvl3pPr>
            <a:lvl4pPr marL="360000" indent="0">
              <a:spcAft>
                <a:spcPts val="1200"/>
              </a:spcAft>
              <a:buFontTx/>
              <a:buNone/>
              <a:defRPr sz="1800">
                <a:solidFill>
                  <a:schemeClr val="bg2"/>
                </a:solidFill>
              </a:defRPr>
            </a:lvl4pPr>
            <a:lvl5pPr marL="360000" indent="0">
              <a:spcAft>
                <a:spcPts val="1200"/>
              </a:spcAft>
              <a:buFontTx/>
              <a:buNone/>
              <a:defRPr sz="1800" b="0">
                <a:solidFill>
                  <a:schemeClr val="bg2"/>
                </a:solidFill>
              </a:defRPr>
            </a:lvl5pPr>
            <a:lvl6pPr marL="360000" indent="0">
              <a:spcAft>
                <a:spcPts val="1200"/>
              </a:spcAft>
              <a:buFontTx/>
              <a:buNone/>
              <a:defRPr sz="1800">
                <a:solidFill>
                  <a:schemeClr val="bg2"/>
                </a:solidFill>
              </a:defRPr>
            </a:lvl6pPr>
            <a:lvl7pPr marL="360000" indent="0">
              <a:spcAft>
                <a:spcPts val="1200"/>
              </a:spcAft>
              <a:buFontTx/>
              <a:buNone/>
              <a:defRPr sz="1800">
                <a:solidFill>
                  <a:schemeClr val="bg2"/>
                </a:solidFill>
              </a:defRPr>
            </a:lvl7pPr>
            <a:lvl8pPr marL="360000" indent="0">
              <a:spcAft>
                <a:spcPts val="1200"/>
              </a:spcAft>
              <a:buFontTx/>
              <a:buNone/>
              <a:defRPr sz="1800">
                <a:solidFill>
                  <a:schemeClr val="bg2"/>
                </a:solidFill>
              </a:defRPr>
            </a:lvl8pPr>
            <a:lvl9pPr marL="360000" indent="0">
              <a:spcAft>
                <a:spcPts val="1200"/>
              </a:spcAft>
              <a:buFontTx/>
              <a:buNone/>
              <a:defRPr sz="1800">
                <a:solidFill>
                  <a:schemeClr val="bg2"/>
                </a:solidFill>
              </a:defRPr>
            </a:lvl9pPr>
          </a:lstStyle>
          <a:p>
            <a:pPr lvl="0"/>
            <a:r>
              <a:rPr lang="en-US" dirty="0"/>
              <a:t>Click to add text</a:t>
            </a:r>
          </a:p>
          <a:p>
            <a:pPr lvl="1"/>
            <a:r>
              <a:rPr lang="en-US" dirty="0"/>
              <a:t>Second level</a:t>
            </a:r>
          </a:p>
          <a:p>
            <a:pPr lvl="2"/>
            <a:endParaRPr lang="en-US" dirty="0"/>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a:t>Click to add text</a:t>
            </a:r>
            <a:endParaRPr lang="en-GB" dirty="0"/>
          </a:p>
        </p:txBody>
      </p:sp>
      <p:sp>
        <p:nvSpPr>
          <p:cNvPr id="6" name="Foliennummernplatzhalter 5"/>
          <p:cNvSpPr>
            <a:spLocks noGrp="1"/>
          </p:cNvSpPr>
          <p:nvPr>
            <p:ph type="sldNum" sz="quarter" idx="4"/>
          </p:nvPr>
        </p:nvSpPr>
        <p:spPr>
          <a:xfrm>
            <a:off x="7522024" y="6597352"/>
            <a:ext cx="1298448" cy="146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de-DE" sz="800" smtClean="0">
                <a:solidFill>
                  <a:schemeClr val="bg2"/>
                </a:solidFill>
                <a:latin typeface="Arial" pitchFamily="34" charset="0"/>
              </a:defRPr>
            </a:lvl1pPr>
          </a:lstStyle>
          <a:p>
            <a:pPr algn="r"/>
            <a:fld id="{1BDBE1E8-50F2-49BA-A952-1CC1DEAA5FBD}" type="slidenum">
              <a:rPr lang="en-US">
                <a:solidFill>
                  <a:srgbClr val="928580"/>
                </a:solidFill>
              </a:rPr>
              <a:pPr algn="r"/>
              <a:t>‹#›</a:t>
            </a:fld>
            <a:endParaRPr lang="en-US" dirty="0">
              <a:solidFill>
                <a:srgbClr val="928580"/>
              </a:solidFill>
            </a:endParaRPr>
          </a:p>
        </p:txBody>
      </p:sp>
    </p:spTree>
    <p:extLst>
      <p:ext uri="{BB962C8B-B14F-4D97-AF65-F5344CB8AC3E}">
        <p14:creationId xmlns:p14="http://schemas.microsoft.com/office/powerpoint/2010/main" val="27074929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Divider Slide for presentation">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0" y="2205038"/>
            <a:ext cx="9144000" cy="2447924"/>
          </a:xfrm>
          <a:gradFill>
            <a:gsLst>
              <a:gs pos="2000">
                <a:schemeClr val="accent1"/>
              </a:gs>
              <a:gs pos="100000">
                <a:schemeClr val="accent2"/>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bg1"/>
                </a:solidFill>
                <a:latin typeface="Arial" pitchFamily="34" charset="0"/>
                <a:ea typeface="+mn-ea"/>
                <a:cs typeface="+mn-cs"/>
              </a:defRPr>
            </a:lvl1pPr>
          </a:lstStyle>
          <a:p>
            <a:pPr lvl="0"/>
            <a:r>
              <a:rPr lang="en-US" dirty="0"/>
              <a:t>Click to add text</a:t>
            </a:r>
          </a:p>
        </p:txBody>
      </p:sp>
      <p:grpSp>
        <p:nvGrpSpPr>
          <p:cNvPr id="5" name="Gruppieren 4"/>
          <p:cNvGrpSpPr/>
          <p:nvPr userDrawn="1"/>
        </p:nvGrpSpPr>
        <p:grpSpPr bwMode="gray">
          <a:xfrm>
            <a:off x="-324680" y="908650"/>
            <a:ext cx="216030" cy="5688790"/>
            <a:chOff x="-540710" y="908650"/>
            <a:chExt cx="432060" cy="5688790"/>
          </a:xfrm>
        </p:grpSpPr>
        <p:cxnSp>
          <p:nvCxnSpPr>
            <p:cNvPr id="6"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39"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hteck 2"/>
          <p:cNvSpPr/>
          <p:nvPr userDrawn="1"/>
        </p:nvSpPr>
        <p:spPr bwMode="gray">
          <a:xfrm>
            <a:off x="0" y="0"/>
            <a:ext cx="9144000" cy="213285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Tree>
    <p:extLst>
      <p:ext uri="{BB962C8B-B14F-4D97-AF65-F5344CB8AC3E}">
        <p14:creationId xmlns:p14="http://schemas.microsoft.com/office/powerpoint/2010/main" val="21665301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ivider Slide for printing documents">
    <p:spTree>
      <p:nvGrpSpPr>
        <p:cNvPr id="1" name=""/>
        <p:cNvGrpSpPr/>
        <p:nvPr/>
      </p:nvGrpSpPr>
      <p:grpSpPr>
        <a:xfrm>
          <a:off x="0" y="0"/>
          <a:ext cx="0" cy="0"/>
          <a:chOff x="0" y="0"/>
          <a:chExt cx="0" cy="0"/>
        </a:xfrm>
      </p:grpSpPr>
      <p:sp>
        <p:nvSpPr>
          <p:cNvPr id="64" name="Rechteck 63"/>
          <p:cNvSpPr/>
          <p:nvPr userDrawn="1"/>
        </p:nvSpPr>
        <p:spPr bwMode="gray">
          <a:xfrm>
            <a:off x="0" y="2636912"/>
            <a:ext cx="9144000" cy="72008"/>
          </a:xfrm>
          <a:prstGeom prst="rect">
            <a:avLst/>
          </a:prstGeom>
          <a:gradFill>
            <a:gsLst>
              <a:gs pos="2000">
                <a:schemeClr val="accent1"/>
              </a:gs>
              <a:gs pos="100000">
                <a:schemeClr val="accent2"/>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
        <p:nvSpPr>
          <p:cNvPr id="8" name="Title 1"/>
          <p:cNvSpPr>
            <a:spLocks noGrp="1"/>
          </p:cNvSpPr>
          <p:nvPr>
            <p:ph type="title" hasCustomPrompt="1"/>
          </p:nvPr>
        </p:nvSpPr>
        <p:spPr bwMode="gray">
          <a:xfrm>
            <a:off x="0" y="2708920"/>
            <a:ext cx="9144000" cy="1440160"/>
          </a:xfrm>
        </p:spPr>
        <p:txBody>
          <a:bodyPr lIns="324000" rIns="324000" bIns="0" anchor="ctr"/>
          <a:lstStyle>
            <a:lvl1pPr>
              <a:defRPr sz="3000">
                <a:solidFill>
                  <a:schemeClr val="tx1"/>
                </a:solidFill>
                <a:latin typeface="Arial" pitchFamily="34" charset="0"/>
              </a:defRPr>
            </a:lvl1pPr>
          </a:lstStyle>
          <a:p>
            <a:pPr lvl="0"/>
            <a:r>
              <a:rPr lang="en-US" dirty="0"/>
              <a:t>Click to add text</a:t>
            </a:r>
          </a:p>
        </p:txBody>
      </p:sp>
      <p:grpSp>
        <p:nvGrpSpPr>
          <p:cNvPr id="5" name="Gruppieren 4"/>
          <p:cNvGrpSpPr/>
          <p:nvPr userDrawn="1"/>
        </p:nvGrpSpPr>
        <p:grpSpPr bwMode="gray">
          <a:xfrm>
            <a:off x="-324680" y="908650"/>
            <a:ext cx="216030" cy="5688790"/>
            <a:chOff x="-540710" y="908650"/>
            <a:chExt cx="432060" cy="5688790"/>
          </a:xfrm>
        </p:grpSpPr>
        <p:cxnSp>
          <p:nvCxnSpPr>
            <p:cNvPr id="6"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39"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Rechteck 66"/>
          <p:cNvSpPr/>
          <p:nvPr userDrawn="1"/>
        </p:nvSpPr>
        <p:spPr bwMode="gray">
          <a:xfrm>
            <a:off x="0" y="4149080"/>
            <a:ext cx="9144000" cy="72008"/>
          </a:xfrm>
          <a:prstGeom prst="rect">
            <a:avLst/>
          </a:prstGeom>
          <a:gradFill>
            <a:gsLst>
              <a:gs pos="2000">
                <a:schemeClr val="accent1"/>
              </a:gs>
              <a:gs pos="100000">
                <a:schemeClr val="accent2"/>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
        <p:nvSpPr>
          <p:cNvPr id="55" name="Rechteck 54"/>
          <p:cNvSpPr/>
          <p:nvPr userDrawn="1"/>
        </p:nvSpPr>
        <p:spPr bwMode="gray">
          <a:xfrm>
            <a:off x="0" y="0"/>
            <a:ext cx="9144000" cy="26369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Tree>
    <p:extLst>
      <p:ext uri="{BB962C8B-B14F-4D97-AF65-F5344CB8AC3E}">
        <p14:creationId xmlns:p14="http://schemas.microsoft.com/office/powerpoint/2010/main" val="283819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noProof="0" dirty="0"/>
              <a:t>Click to add text</a:t>
            </a:r>
            <a:endParaRPr lang="en-GB" dirty="0"/>
          </a:p>
        </p:txBody>
      </p:sp>
      <p:sp>
        <p:nvSpPr>
          <p:cNvPr id="8"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13" name="Content Placeholder 4"/>
          <p:cNvSpPr>
            <a:spLocks noGrp="1"/>
          </p:cNvSpPr>
          <p:nvPr>
            <p:ph sz="quarter" idx="13" hasCustomPrompt="1"/>
          </p:nvPr>
        </p:nvSpPr>
        <p:spPr>
          <a:xfrm>
            <a:off x="323528" y="1052736"/>
            <a:ext cx="417703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Content Placeholder 4"/>
          <p:cNvSpPr>
            <a:spLocks noGrp="1"/>
          </p:cNvSpPr>
          <p:nvPr>
            <p:ph sz="quarter" idx="14" hasCustomPrompt="1"/>
          </p:nvPr>
        </p:nvSpPr>
        <p:spPr>
          <a:xfrm>
            <a:off x="4644010" y="1052736"/>
            <a:ext cx="417703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16636949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13079639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Content Placeholder 4"/>
          <p:cNvSpPr>
            <a:spLocks noGrp="1"/>
          </p:cNvSpPr>
          <p:nvPr>
            <p:ph sz="quarter" idx="13" hasCustomPrompt="1"/>
          </p:nvPr>
        </p:nvSpPr>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25022496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noProof="0" dirty="0"/>
              <a:t>Click to add text</a:t>
            </a:r>
            <a:endParaRPr lang="en-GB" dirty="0"/>
          </a:p>
        </p:txBody>
      </p:sp>
      <p:sp>
        <p:nvSpPr>
          <p:cNvPr id="8"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13" name="Content Placeholder 4"/>
          <p:cNvSpPr>
            <a:spLocks noGrp="1"/>
          </p:cNvSpPr>
          <p:nvPr>
            <p:ph sz="quarter" idx="13" hasCustomPrompt="1"/>
          </p:nvPr>
        </p:nvSpPr>
        <p:spPr>
          <a:xfrm>
            <a:off x="323528" y="1052736"/>
            <a:ext cx="417703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Content Placeholder 4"/>
          <p:cNvSpPr>
            <a:spLocks noGrp="1"/>
          </p:cNvSpPr>
          <p:nvPr>
            <p:ph sz="quarter" idx="14" hasCustomPrompt="1"/>
          </p:nvPr>
        </p:nvSpPr>
        <p:spPr>
          <a:xfrm>
            <a:off x="4644010" y="1052736"/>
            <a:ext cx="417703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9727093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a:t>Click to add text</a:t>
            </a:r>
            <a:endParaRPr lang="en-GB" dirty="0"/>
          </a:p>
        </p:txBody>
      </p:sp>
      <p:sp>
        <p:nvSpPr>
          <p:cNvPr id="10"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13" name="Content Placeholder 4"/>
          <p:cNvSpPr>
            <a:spLocks noGrp="1"/>
          </p:cNvSpPr>
          <p:nvPr>
            <p:ph sz="quarter" idx="13" hasCustomPrompt="1"/>
          </p:nvPr>
        </p:nvSpPr>
        <p:spPr>
          <a:xfrm>
            <a:off x="323528" y="1052736"/>
            <a:ext cx="273558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Content Placeholder 4"/>
          <p:cNvSpPr>
            <a:spLocks noGrp="1"/>
          </p:cNvSpPr>
          <p:nvPr>
            <p:ph sz="quarter" idx="14" hasCustomPrompt="1"/>
          </p:nvPr>
        </p:nvSpPr>
        <p:spPr>
          <a:xfrm>
            <a:off x="3203810" y="1052670"/>
            <a:ext cx="273558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5" name="Content Placeholder 4"/>
          <p:cNvSpPr>
            <a:spLocks noGrp="1"/>
          </p:cNvSpPr>
          <p:nvPr>
            <p:ph sz="quarter" idx="15" hasCustomPrompt="1"/>
          </p:nvPr>
        </p:nvSpPr>
        <p:spPr>
          <a:xfrm>
            <a:off x="6084210" y="1052604"/>
            <a:ext cx="273558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40043226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ure White">
    <p:spTree>
      <p:nvGrpSpPr>
        <p:cNvPr id="1" name=""/>
        <p:cNvGrpSpPr/>
        <p:nvPr/>
      </p:nvGrpSpPr>
      <p:grpSpPr>
        <a:xfrm>
          <a:off x="0" y="0"/>
          <a:ext cx="0" cy="0"/>
          <a:chOff x="0" y="0"/>
          <a:chExt cx="0" cy="0"/>
        </a:xfrm>
      </p:grpSpPr>
      <p:sp>
        <p:nvSpPr>
          <p:cNvPr id="3" name="Rechteck 2"/>
          <p:cNvSpPr/>
          <p:nvPr userDrawn="1"/>
        </p:nvSpPr>
        <p:spPr bwMode="gray">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grpSp>
        <p:nvGrpSpPr>
          <p:cNvPr id="6" name="Gruppieren 5"/>
          <p:cNvGrpSpPr/>
          <p:nvPr/>
        </p:nvGrpSpPr>
        <p:grpSpPr bwMode="gray">
          <a:xfrm>
            <a:off x="-324680" y="908650"/>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9252650" y="908650"/>
            <a:ext cx="216030" cy="5688790"/>
            <a:chOff x="-540710" y="908650"/>
            <a:chExt cx="432060" cy="5688790"/>
          </a:xfrm>
        </p:grpSpPr>
        <p:cxnSp>
          <p:nvCxnSpPr>
            <p:cNvPr id="22" name="Gerade Verbindung 21"/>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userDrawn="1">
            <p:ph type="title" hasCustomPrompt="1"/>
          </p:nvPr>
        </p:nvSpPr>
        <p:spPr bwMode="gray">
          <a:xfrm>
            <a:off x="323528" y="1124680"/>
            <a:ext cx="8496944" cy="2664683"/>
          </a:xfrm>
        </p:spPr>
        <p:txBody>
          <a:bodyPr/>
          <a:lstStyle>
            <a:lvl1pPr>
              <a:defRPr sz="3800" cap="all" baseline="0">
                <a:solidFill>
                  <a:schemeClr val="accent2"/>
                </a:solidFill>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26244292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ure Black">
    <p:spTree>
      <p:nvGrpSpPr>
        <p:cNvPr id="1" name=""/>
        <p:cNvGrpSpPr/>
        <p:nvPr/>
      </p:nvGrpSpPr>
      <p:grpSpPr>
        <a:xfrm>
          <a:off x="0" y="0"/>
          <a:ext cx="0" cy="0"/>
          <a:chOff x="0" y="0"/>
          <a:chExt cx="0" cy="0"/>
        </a:xfrm>
      </p:grpSpPr>
      <p:sp>
        <p:nvSpPr>
          <p:cNvPr id="64" name="Rechteck 63"/>
          <p:cNvSpPr/>
          <p:nvPr userDrawn="1"/>
        </p:nvSpPr>
        <p:spPr bwMode="gray">
          <a:xfrm>
            <a:off x="0" y="0"/>
            <a:ext cx="9144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grpSp>
        <p:nvGrpSpPr>
          <p:cNvPr id="4" name="Gruppieren 3"/>
          <p:cNvGrpSpPr/>
          <p:nvPr userDrawn="1"/>
        </p:nvGrpSpPr>
        <p:grpSpPr bwMode="gray">
          <a:xfrm>
            <a:off x="-324680" y="-315520"/>
            <a:ext cx="9793360" cy="7489040"/>
            <a:chOff x="-324680" y="-315520"/>
            <a:chExt cx="9793360" cy="7489040"/>
          </a:xfrm>
        </p:grpSpPr>
        <p:grpSp>
          <p:nvGrpSpPr>
            <p:cNvPr id="6" name="Gruppieren 5"/>
            <p:cNvGrpSpPr/>
            <p:nvPr/>
          </p:nvGrpSpPr>
          <p:grpSpPr bwMode="gray">
            <a:xfrm>
              <a:off x="-324680" y="908650"/>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9252650" y="908650"/>
              <a:ext cx="216030" cy="5688790"/>
              <a:chOff x="-540710" y="908650"/>
              <a:chExt cx="432060" cy="5688790"/>
            </a:xfrm>
          </p:grpSpPr>
          <p:cxnSp>
            <p:nvCxnSpPr>
              <p:cNvPr id="22" name="Gerade Verbindung 21"/>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hasCustomPrompt="1"/>
          </p:nvPr>
        </p:nvSpPr>
        <p:spPr bwMode="gray">
          <a:xfrm>
            <a:off x="323850" y="1123950"/>
            <a:ext cx="8496622" cy="2665413"/>
          </a:xfrm>
        </p:spPr>
        <p:txBody>
          <a:bodyPr/>
          <a:lstStyle>
            <a:lvl1pPr>
              <a:defRPr sz="3800" cap="all" baseline="0">
                <a:solidFill>
                  <a:schemeClr val="bg1"/>
                </a:solidFill>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24975648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ntacts with Pictures">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bwMode="gray">
          <a:xfrm>
            <a:off x="324000" y="3284538"/>
            <a:ext cx="1296144" cy="2016722"/>
          </a:xfrm>
        </p:spPr>
        <p:txBody>
          <a:bodyPr/>
          <a:lstStyle>
            <a:lvl1pPr marL="0" indent="0">
              <a:buNone/>
              <a:defRPr/>
            </a:lvl1pPr>
          </a:lstStyle>
          <a:p>
            <a:r>
              <a:rPr lang="de-DE" dirty="0"/>
              <a:t>Picture</a:t>
            </a:r>
            <a:endParaRPr lang="en-US" dirty="0"/>
          </a:p>
        </p:txBody>
      </p:sp>
      <p:sp>
        <p:nvSpPr>
          <p:cNvPr id="13" name="Picture Placeholder 4"/>
          <p:cNvSpPr>
            <a:spLocks noGrp="1"/>
          </p:cNvSpPr>
          <p:nvPr>
            <p:ph type="pic" sz="quarter" idx="16" hasCustomPrompt="1"/>
          </p:nvPr>
        </p:nvSpPr>
        <p:spPr bwMode="gray">
          <a:xfrm>
            <a:off x="4644009" y="3284538"/>
            <a:ext cx="1296144" cy="2016722"/>
          </a:xfrm>
        </p:spPr>
        <p:txBody>
          <a:bodyPr/>
          <a:lstStyle>
            <a:lvl1pPr marL="0" indent="0">
              <a:buNone/>
              <a:defRPr/>
            </a:lvl1pPr>
          </a:lstStyle>
          <a:p>
            <a:r>
              <a:rPr lang="de-DE" dirty="0"/>
              <a:t>Picture</a:t>
            </a:r>
            <a:endParaRPr lang="en-US" dirty="0"/>
          </a:p>
        </p:txBody>
      </p:sp>
      <p:sp>
        <p:nvSpPr>
          <p:cNvPr id="14" name="Text Placeholder 3"/>
          <p:cNvSpPr>
            <a:spLocks noGrp="1"/>
          </p:cNvSpPr>
          <p:nvPr>
            <p:ph type="body" sz="quarter" idx="18" hasCustomPrompt="1"/>
          </p:nvPr>
        </p:nvSpPr>
        <p:spPr bwMode="gray">
          <a:xfrm>
            <a:off x="1763689" y="465318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15" name="Text Placeholder 3"/>
          <p:cNvSpPr>
            <a:spLocks noGrp="1"/>
          </p:cNvSpPr>
          <p:nvPr>
            <p:ph type="body" sz="quarter" idx="19" hasCustomPrompt="1"/>
          </p:nvPr>
        </p:nvSpPr>
        <p:spPr bwMode="gray">
          <a:xfrm>
            <a:off x="1763688" y="422114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16" name="Text Placeholder 3"/>
          <p:cNvSpPr>
            <a:spLocks noGrp="1"/>
          </p:cNvSpPr>
          <p:nvPr>
            <p:ph type="body" sz="quarter" idx="20" hasCustomPrompt="1"/>
          </p:nvPr>
        </p:nvSpPr>
        <p:spPr bwMode="gray">
          <a:xfrm>
            <a:off x="1763688" y="3284539"/>
            <a:ext cx="2736304" cy="936602"/>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22" name="Text Placeholder 3"/>
          <p:cNvSpPr>
            <a:spLocks noGrp="1"/>
          </p:cNvSpPr>
          <p:nvPr>
            <p:ph type="body" sz="quarter" idx="26" hasCustomPrompt="1"/>
          </p:nvPr>
        </p:nvSpPr>
        <p:spPr bwMode="gray">
          <a:xfrm>
            <a:off x="1763688" y="486921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23" name="Text Placeholder 3"/>
          <p:cNvSpPr>
            <a:spLocks noGrp="1"/>
          </p:cNvSpPr>
          <p:nvPr>
            <p:ph type="body" sz="quarter" idx="27" hasCustomPrompt="1"/>
          </p:nvPr>
        </p:nvSpPr>
        <p:spPr bwMode="gray">
          <a:xfrm>
            <a:off x="1763767" y="508523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24" name="Text Placeholder 3"/>
          <p:cNvSpPr>
            <a:spLocks noGrp="1"/>
          </p:cNvSpPr>
          <p:nvPr>
            <p:ph type="body" sz="quarter" idx="28" hasCustomPrompt="1"/>
          </p:nvPr>
        </p:nvSpPr>
        <p:spPr bwMode="gray">
          <a:xfrm>
            <a:off x="6084168" y="4653189"/>
            <a:ext cx="2736304" cy="216023"/>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25" name="Text Placeholder 3"/>
          <p:cNvSpPr>
            <a:spLocks noGrp="1"/>
          </p:cNvSpPr>
          <p:nvPr>
            <p:ph type="body" sz="quarter" idx="29" hasCustomPrompt="1"/>
          </p:nvPr>
        </p:nvSpPr>
        <p:spPr bwMode="gray">
          <a:xfrm>
            <a:off x="6084168" y="422114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26" name="Text Placeholder 3"/>
          <p:cNvSpPr>
            <a:spLocks noGrp="1"/>
          </p:cNvSpPr>
          <p:nvPr>
            <p:ph type="body" sz="quarter" idx="30" hasCustomPrompt="1"/>
          </p:nvPr>
        </p:nvSpPr>
        <p:spPr bwMode="gray">
          <a:xfrm>
            <a:off x="6084168" y="3284538"/>
            <a:ext cx="2736304" cy="936603"/>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27" name="Text Placeholder 3"/>
          <p:cNvSpPr>
            <a:spLocks noGrp="1"/>
          </p:cNvSpPr>
          <p:nvPr>
            <p:ph type="body" sz="quarter" idx="31" hasCustomPrompt="1"/>
          </p:nvPr>
        </p:nvSpPr>
        <p:spPr bwMode="gray">
          <a:xfrm>
            <a:off x="6084168" y="486921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28" name="Text Placeholder 3"/>
          <p:cNvSpPr>
            <a:spLocks noGrp="1"/>
          </p:cNvSpPr>
          <p:nvPr>
            <p:ph type="body" sz="quarter" idx="32" hasCustomPrompt="1"/>
          </p:nvPr>
        </p:nvSpPr>
        <p:spPr bwMode="gray">
          <a:xfrm>
            <a:off x="6084168" y="5085236"/>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4" name="Title 3"/>
          <p:cNvSpPr>
            <a:spLocks noGrp="1"/>
          </p:cNvSpPr>
          <p:nvPr>
            <p:ph type="title" hasCustomPrompt="1"/>
          </p:nvPr>
        </p:nvSpPr>
        <p:spPr bwMode="gray"/>
        <p:txBody>
          <a:bodyPr/>
          <a:lstStyle>
            <a:lvl1pPr>
              <a:defRPr/>
            </a:lvl1pPr>
          </a:lstStyle>
          <a:p>
            <a:r>
              <a:rPr lang="en-US" dirty="0"/>
              <a:t>Click to add text</a:t>
            </a:r>
            <a:endParaRPr lang="en-GB" dirty="0"/>
          </a:p>
        </p:txBody>
      </p:sp>
    </p:spTree>
    <p:extLst>
      <p:ext uri="{BB962C8B-B14F-4D97-AF65-F5344CB8AC3E}">
        <p14:creationId xmlns:p14="http://schemas.microsoft.com/office/powerpoint/2010/main" val="24414428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our Contacts with Pictures">
    <p:spTree>
      <p:nvGrpSpPr>
        <p:cNvPr id="1" name=""/>
        <p:cNvGrpSpPr/>
        <p:nvPr/>
      </p:nvGrpSpPr>
      <p:grpSpPr>
        <a:xfrm>
          <a:off x="0" y="0"/>
          <a:ext cx="0" cy="0"/>
          <a:chOff x="0" y="0"/>
          <a:chExt cx="0" cy="0"/>
        </a:xfrm>
      </p:grpSpPr>
      <p:sp>
        <p:nvSpPr>
          <p:cNvPr id="44" name="Picture Placeholder 4"/>
          <p:cNvSpPr>
            <a:spLocks noGrp="1"/>
          </p:cNvSpPr>
          <p:nvPr>
            <p:ph type="pic" sz="quarter" idx="26" hasCustomPrompt="1"/>
          </p:nvPr>
        </p:nvSpPr>
        <p:spPr bwMode="gray">
          <a:xfrm>
            <a:off x="323850" y="2205038"/>
            <a:ext cx="1295400" cy="2016050"/>
          </a:xfrm>
        </p:spPr>
        <p:txBody>
          <a:bodyPr/>
          <a:lstStyle>
            <a:lvl1pPr marL="0" indent="0">
              <a:buNone/>
              <a:defRPr>
                <a:latin typeface="Arial" pitchFamily="34" charset="0"/>
              </a:defRPr>
            </a:lvl1pPr>
          </a:lstStyle>
          <a:p>
            <a:r>
              <a:rPr lang="de-DE" dirty="0"/>
              <a:t>Picture</a:t>
            </a:r>
            <a:endParaRPr lang="en-US" dirty="0"/>
          </a:p>
        </p:txBody>
      </p:sp>
      <p:sp>
        <p:nvSpPr>
          <p:cNvPr id="45" name="Picture Placeholder 4"/>
          <p:cNvSpPr>
            <a:spLocks noGrp="1"/>
          </p:cNvSpPr>
          <p:nvPr>
            <p:ph type="pic" sz="quarter" idx="27" hasCustomPrompt="1"/>
          </p:nvPr>
        </p:nvSpPr>
        <p:spPr bwMode="gray">
          <a:xfrm>
            <a:off x="4645025" y="2205038"/>
            <a:ext cx="1295400" cy="2016050"/>
          </a:xfrm>
        </p:spPr>
        <p:txBody>
          <a:bodyPr/>
          <a:lstStyle>
            <a:lvl1pPr marL="0" indent="0">
              <a:buNone/>
              <a:defRPr>
                <a:latin typeface="Arial" pitchFamily="34" charset="0"/>
              </a:defRPr>
            </a:lvl1pPr>
          </a:lstStyle>
          <a:p>
            <a:r>
              <a:rPr lang="de-DE" dirty="0"/>
              <a:t>Picture</a:t>
            </a:r>
            <a:endParaRPr lang="en-US" dirty="0"/>
          </a:p>
        </p:txBody>
      </p:sp>
      <p:sp>
        <p:nvSpPr>
          <p:cNvPr id="46" name="Text Placeholder 3"/>
          <p:cNvSpPr>
            <a:spLocks noGrp="1"/>
          </p:cNvSpPr>
          <p:nvPr>
            <p:ph type="body" sz="quarter" idx="28" hasCustomPrompt="1"/>
          </p:nvPr>
        </p:nvSpPr>
        <p:spPr bwMode="gray">
          <a:xfrm>
            <a:off x="1763609" y="3573016"/>
            <a:ext cx="2736953" cy="216023"/>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0"/>
            <a:r>
              <a:rPr lang="en-US" dirty="0"/>
              <a:t>[phone number]</a:t>
            </a:r>
          </a:p>
        </p:txBody>
      </p:sp>
      <p:sp>
        <p:nvSpPr>
          <p:cNvPr id="47" name="Text Placeholder 3"/>
          <p:cNvSpPr>
            <a:spLocks noGrp="1"/>
          </p:cNvSpPr>
          <p:nvPr>
            <p:ph type="body" sz="quarter" idx="29" hasCustomPrompt="1"/>
          </p:nvPr>
        </p:nvSpPr>
        <p:spPr bwMode="gray">
          <a:xfrm>
            <a:off x="1763688" y="3140968"/>
            <a:ext cx="273687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48" name="Text Placeholder 3"/>
          <p:cNvSpPr>
            <a:spLocks noGrp="1"/>
          </p:cNvSpPr>
          <p:nvPr>
            <p:ph type="body" sz="quarter" idx="30" hasCustomPrompt="1"/>
          </p:nvPr>
        </p:nvSpPr>
        <p:spPr bwMode="gray">
          <a:xfrm>
            <a:off x="1763688" y="2205038"/>
            <a:ext cx="2736304"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49" name="Text Placeholder 3"/>
          <p:cNvSpPr>
            <a:spLocks noGrp="1"/>
          </p:cNvSpPr>
          <p:nvPr>
            <p:ph type="body" sz="quarter" idx="31" hasCustomPrompt="1"/>
          </p:nvPr>
        </p:nvSpPr>
        <p:spPr bwMode="gray">
          <a:xfrm>
            <a:off x="1763687" y="3789040"/>
            <a:ext cx="2736875"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50" name="Text Placeholder 3"/>
          <p:cNvSpPr>
            <a:spLocks noGrp="1"/>
          </p:cNvSpPr>
          <p:nvPr>
            <p:ph type="body" sz="quarter" idx="32" hasCustomPrompt="1"/>
          </p:nvPr>
        </p:nvSpPr>
        <p:spPr bwMode="gray">
          <a:xfrm>
            <a:off x="1763767" y="4005064"/>
            <a:ext cx="2736226"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51" name="Text Placeholder 3"/>
          <p:cNvSpPr>
            <a:spLocks noGrp="1"/>
          </p:cNvSpPr>
          <p:nvPr>
            <p:ph type="body" sz="quarter" idx="33" hasCustomPrompt="1"/>
          </p:nvPr>
        </p:nvSpPr>
        <p:spPr bwMode="gray">
          <a:xfrm>
            <a:off x="6084168" y="3573017"/>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52" name="Text Placeholder 3"/>
          <p:cNvSpPr>
            <a:spLocks noGrp="1"/>
          </p:cNvSpPr>
          <p:nvPr>
            <p:ph type="body" sz="quarter" idx="34" hasCustomPrompt="1"/>
          </p:nvPr>
        </p:nvSpPr>
        <p:spPr bwMode="gray">
          <a:xfrm>
            <a:off x="6084168" y="3140968"/>
            <a:ext cx="2736304" cy="21676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53" name="Text Placeholder 3"/>
          <p:cNvSpPr>
            <a:spLocks noGrp="1"/>
          </p:cNvSpPr>
          <p:nvPr>
            <p:ph type="body" sz="quarter" idx="35" hasCustomPrompt="1"/>
          </p:nvPr>
        </p:nvSpPr>
        <p:spPr bwMode="gray">
          <a:xfrm>
            <a:off x="6084168" y="2205038"/>
            <a:ext cx="2736304" cy="935931"/>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54" name="Text Placeholder 3"/>
          <p:cNvSpPr>
            <a:spLocks noGrp="1"/>
          </p:cNvSpPr>
          <p:nvPr>
            <p:ph type="body" sz="quarter" idx="36" hasCustomPrompt="1"/>
          </p:nvPr>
        </p:nvSpPr>
        <p:spPr bwMode="gray">
          <a:xfrm>
            <a:off x="6084168" y="3789040"/>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55" name="Text Placeholder 3"/>
          <p:cNvSpPr>
            <a:spLocks noGrp="1"/>
          </p:cNvSpPr>
          <p:nvPr>
            <p:ph type="body" sz="quarter" idx="37" hasCustomPrompt="1"/>
          </p:nvPr>
        </p:nvSpPr>
        <p:spPr bwMode="gray">
          <a:xfrm>
            <a:off x="6084168" y="4005064"/>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56" name="Picture Placeholder 4"/>
          <p:cNvSpPr>
            <a:spLocks noGrp="1"/>
          </p:cNvSpPr>
          <p:nvPr>
            <p:ph type="pic" sz="quarter" idx="38" hasCustomPrompt="1"/>
          </p:nvPr>
        </p:nvSpPr>
        <p:spPr bwMode="gray">
          <a:xfrm>
            <a:off x="323528" y="4365625"/>
            <a:ext cx="1295400" cy="2015703"/>
          </a:xfrm>
        </p:spPr>
        <p:txBody>
          <a:bodyPr/>
          <a:lstStyle>
            <a:lvl1pPr marL="0" indent="0">
              <a:buNone/>
              <a:defRPr>
                <a:latin typeface="Arial" pitchFamily="34" charset="0"/>
              </a:defRPr>
            </a:lvl1pPr>
          </a:lstStyle>
          <a:p>
            <a:r>
              <a:rPr lang="de-DE" dirty="0"/>
              <a:t>Picture</a:t>
            </a:r>
            <a:endParaRPr lang="en-US" dirty="0"/>
          </a:p>
        </p:txBody>
      </p:sp>
      <p:sp>
        <p:nvSpPr>
          <p:cNvPr id="57" name="Picture Placeholder 4"/>
          <p:cNvSpPr>
            <a:spLocks noGrp="1"/>
          </p:cNvSpPr>
          <p:nvPr>
            <p:ph type="pic" sz="quarter" idx="39" hasCustomPrompt="1"/>
          </p:nvPr>
        </p:nvSpPr>
        <p:spPr bwMode="gray">
          <a:xfrm>
            <a:off x="4644703" y="4365625"/>
            <a:ext cx="1295400" cy="2015703"/>
          </a:xfrm>
        </p:spPr>
        <p:txBody>
          <a:bodyPr/>
          <a:lstStyle>
            <a:lvl1pPr marL="0" indent="0">
              <a:buNone/>
              <a:defRPr>
                <a:latin typeface="Arial" pitchFamily="34" charset="0"/>
              </a:defRPr>
            </a:lvl1pPr>
          </a:lstStyle>
          <a:p>
            <a:r>
              <a:rPr lang="de-DE" dirty="0"/>
              <a:t>Picture</a:t>
            </a:r>
            <a:endParaRPr lang="en-US" dirty="0"/>
          </a:p>
        </p:txBody>
      </p:sp>
      <p:sp>
        <p:nvSpPr>
          <p:cNvPr id="58" name="Text Placeholder 3"/>
          <p:cNvSpPr>
            <a:spLocks noGrp="1"/>
          </p:cNvSpPr>
          <p:nvPr>
            <p:ph type="body" sz="quarter" idx="40" hasCustomPrompt="1"/>
          </p:nvPr>
        </p:nvSpPr>
        <p:spPr bwMode="gray">
          <a:xfrm>
            <a:off x="1763688" y="5733733"/>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59" name="Text Placeholder 3"/>
          <p:cNvSpPr>
            <a:spLocks noGrp="1"/>
          </p:cNvSpPr>
          <p:nvPr>
            <p:ph type="body" sz="quarter" idx="41" hasCustomPrompt="1"/>
          </p:nvPr>
        </p:nvSpPr>
        <p:spPr bwMode="gray">
          <a:xfrm>
            <a:off x="1763688" y="5301209"/>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60" name="Text Placeholder 3"/>
          <p:cNvSpPr>
            <a:spLocks noGrp="1"/>
          </p:cNvSpPr>
          <p:nvPr>
            <p:ph type="body" sz="quarter" idx="42" hasCustomPrompt="1"/>
          </p:nvPr>
        </p:nvSpPr>
        <p:spPr bwMode="gray">
          <a:xfrm>
            <a:off x="1763688" y="4365625"/>
            <a:ext cx="2736304"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61" name="Text Placeholder 3"/>
          <p:cNvSpPr>
            <a:spLocks noGrp="1"/>
          </p:cNvSpPr>
          <p:nvPr>
            <p:ph type="body" sz="quarter" idx="43" hasCustomPrompt="1"/>
          </p:nvPr>
        </p:nvSpPr>
        <p:spPr bwMode="gray">
          <a:xfrm>
            <a:off x="1763688" y="5949236"/>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62" name="Text Placeholder 3"/>
          <p:cNvSpPr>
            <a:spLocks noGrp="1"/>
          </p:cNvSpPr>
          <p:nvPr>
            <p:ph type="body" sz="quarter" idx="44" hasCustomPrompt="1"/>
          </p:nvPr>
        </p:nvSpPr>
        <p:spPr bwMode="gray">
          <a:xfrm>
            <a:off x="1763688" y="6164739"/>
            <a:ext cx="273687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63" name="Text Placeholder 3"/>
          <p:cNvSpPr>
            <a:spLocks noGrp="1"/>
          </p:cNvSpPr>
          <p:nvPr>
            <p:ph type="body" sz="quarter" idx="45" hasCustomPrompt="1"/>
          </p:nvPr>
        </p:nvSpPr>
        <p:spPr bwMode="gray">
          <a:xfrm>
            <a:off x="6084168" y="5733743"/>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64" name="Text Placeholder 3"/>
          <p:cNvSpPr>
            <a:spLocks noGrp="1"/>
          </p:cNvSpPr>
          <p:nvPr>
            <p:ph type="body" sz="quarter" idx="46" hasCustomPrompt="1"/>
          </p:nvPr>
        </p:nvSpPr>
        <p:spPr bwMode="gray">
          <a:xfrm>
            <a:off x="6084168" y="5301209"/>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65" name="Text Placeholder 3"/>
          <p:cNvSpPr>
            <a:spLocks noGrp="1"/>
          </p:cNvSpPr>
          <p:nvPr>
            <p:ph type="body" sz="quarter" idx="47" hasCustomPrompt="1"/>
          </p:nvPr>
        </p:nvSpPr>
        <p:spPr bwMode="gray">
          <a:xfrm>
            <a:off x="6084168" y="4365625"/>
            <a:ext cx="2736304" cy="935584"/>
          </a:xfrm>
        </p:spPr>
        <p:txBody>
          <a:bodyPr tIns="0" anchor="b" anchorCtr="0"/>
          <a:lstStyle>
            <a:lvl1pPr marL="0" indent="0">
              <a:spcBef>
                <a:spcPts val="0"/>
              </a:spcBef>
              <a:spcAft>
                <a:spcPts val="0"/>
              </a:spcAft>
              <a:buFontTx/>
              <a:buNone/>
              <a:defRPr sz="1400">
                <a:latin typeface="Arial" pitchFamily="34" charset="0"/>
              </a:defRPr>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66" name="Text Placeholder 3"/>
          <p:cNvSpPr>
            <a:spLocks noGrp="1"/>
          </p:cNvSpPr>
          <p:nvPr>
            <p:ph type="body" sz="quarter" idx="48" hasCustomPrompt="1"/>
          </p:nvPr>
        </p:nvSpPr>
        <p:spPr bwMode="gray">
          <a:xfrm>
            <a:off x="6084168" y="5949246"/>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67" name="Text Placeholder 3"/>
          <p:cNvSpPr>
            <a:spLocks noGrp="1"/>
          </p:cNvSpPr>
          <p:nvPr>
            <p:ph type="body" sz="quarter" idx="49" hasCustomPrompt="1"/>
          </p:nvPr>
        </p:nvSpPr>
        <p:spPr bwMode="gray">
          <a:xfrm>
            <a:off x="6084168" y="6164749"/>
            <a:ext cx="2736304" cy="215535"/>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atin typeface="Arial" pitchFamily="34" charset="0"/>
              </a:defRPr>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3" name="Title 2"/>
          <p:cNvSpPr>
            <a:spLocks noGrp="1"/>
          </p:cNvSpPr>
          <p:nvPr>
            <p:ph type="title" hasCustomPrompt="1"/>
          </p:nvPr>
        </p:nvSpPr>
        <p:spPr bwMode="gray"/>
        <p:txBody>
          <a:bodyPr/>
          <a:lstStyle>
            <a:lvl1pPr>
              <a:defRPr>
                <a:latin typeface="Arial" pitchFamily="34" charset="0"/>
              </a:defRPr>
            </a:lvl1pPr>
          </a:lstStyle>
          <a:p>
            <a:r>
              <a:rPr kumimoji="0" lang="en-US" sz="2000" b="0" i="0" u="none" strike="noStrike" kern="1200" cap="none" spc="0" normalizeH="0" baseline="0" noProof="0" dirty="0">
                <a:ln>
                  <a:noFill/>
                </a:ln>
                <a:solidFill>
                  <a:srgbClr val="000000"/>
                </a:solidFill>
                <a:effectLst/>
                <a:uLnTx/>
                <a:uFillTx/>
                <a:latin typeface="Arial" pitchFamily="34" charset="0"/>
                <a:ea typeface="+mj-ea"/>
                <a:cs typeface="+mj-cs"/>
              </a:rPr>
              <a:t>Click to add text</a:t>
            </a:r>
            <a:endParaRPr lang="en-GB" dirty="0"/>
          </a:p>
        </p:txBody>
      </p:sp>
    </p:spTree>
    <p:extLst>
      <p:ext uri="{BB962C8B-B14F-4D97-AF65-F5344CB8AC3E}">
        <p14:creationId xmlns:p14="http://schemas.microsoft.com/office/powerpoint/2010/main" val="18474487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3528" y="2205038"/>
            <a:ext cx="8496943" cy="1584002"/>
          </a:xfrm>
        </p:spPr>
        <p:txBody>
          <a:bodyPr anchor="b"/>
          <a:lstStyle>
            <a:lvl1pPr>
              <a:defRPr sz="3800" cap="all" baseline="0">
                <a:solidFill>
                  <a:schemeClr val="accent2"/>
                </a:solidFill>
                <a:latin typeface="Arial" pitchFamily="34" charset="0"/>
              </a:defRPr>
            </a:lvl1pPr>
          </a:lstStyle>
          <a:p>
            <a:r>
              <a:rPr lang="en-US" dirty="0"/>
              <a:t>Click to add text</a:t>
            </a:r>
          </a:p>
        </p:txBody>
      </p:sp>
      <p:sp>
        <p:nvSpPr>
          <p:cNvPr id="3" name="Subtitle 2"/>
          <p:cNvSpPr>
            <a:spLocks noGrp="1"/>
          </p:cNvSpPr>
          <p:nvPr>
            <p:ph type="subTitle" idx="1" hasCustomPrompt="1"/>
          </p:nvPr>
        </p:nvSpPr>
        <p:spPr bwMode="gray">
          <a:xfrm>
            <a:off x="323529" y="3861048"/>
            <a:ext cx="8496944" cy="1439615"/>
          </a:xfrm>
        </p:spPr>
        <p:txBody>
          <a:bodyPr/>
          <a:lstStyle>
            <a:lvl1pPr marL="0" indent="0" algn="l">
              <a:spcBef>
                <a:spcPts val="300"/>
              </a:spcBef>
              <a:spcAft>
                <a:spcPts val="0"/>
              </a:spcAft>
              <a:buNone/>
              <a:defRPr sz="2000">
                <a:solidFill>
                  <a:schemeClr val="accent2"/>
                </a:solidFill>
                <a:latin typeface="Arial" pitchFamily="34" charset="0"/>
              </a:defRPr>
            </a:lvl1pPr>
            <a:lvl2pPr marL="0" indent="0" algn="l">
              <a:spcBef>
                <a:spcPts val="300"/>
              </a:spcBef>
              <a:spcAft>
                <a:spcPts val="0"/>
              </a:spcAft>
              <a:buNone/>
              <a:defRPr sz="2000">
                <a:solidFill>
                  <a:schemeClr val="tx2"/>
                </a:solidFill>
              </a:defRPr>
            </a:lvl2pPr>
            <a:lvl3pPr marL="0" indent="0" algn="l">
              <a:spcBef>
                <a:spcPts val="300"/>
              </a:spcBef>
              <a:spcAft>
                <a:spcPts val="0"/>
              </a:spcAft>
              <a:buNone/>
              <a:defRPr sz="2000">
                <a:solidFill>
                  <a:schemeClr val="tx2"/>
                </a:solidFill>
              </a:defRPr>
            </a:lvl3pPr>
            <a:lvl4pPr marL="0" indent="0" algn="l">
              <a:spcBef>
                <a:spcPts val="300"/>
              </a:spcBef>
              <a:spcAft>
                <a:spcPts val="0"/>
              </a:spcAft>
              <a:buNone/>
              <a:defRPr sz="2000">
                <a:solidFill>
                  <a:schemeClr val="tx2"/>
                </a:solidFill>
              </a:defRPr>
            </a:lvl4pPr>
            <a:lvl5pPr marL="0" indent="0" algn="l">
              <a:spcBef>
                <a:spcPts val="300"/>
              </a:spcBef>
              <a:spcAft>
                <a:spcPts val="0"/>
              </a:spcAft>
              <a:buNone/>
              <a:defRPr sz="2000" b="0">
                <a:solidFill>
                  <a:schemeClr val="tx2"/>
                </a:solidFill>
              </a:defRPr>
            </a:lvl5pPr>
            <a:lvl6pPr marL="0" indent="0" algn="l">
              <a:spcBef>
                <a:spcPts val="300"/>
              </a:spcBef>
              <a:spcAft>
                <a:spcPts val="0"/>
              </a:spcAft>
              <a:buNone/>
              <a:defRPr sz="2000">
                <a:solidFill>
                  <a:schemeClr val="tx2"/>
                </a:solidFill>
              </a:defRPr>
            </a:lvl6pPr>
            <a:lvl7pPr marL="0" indent="0" algn="l">
              <a:spcBef>
                <a:spcPts val="300"/>
              </a:spcBef>
              <a:spcAft>
                <a:spcPts val="0"/>
              </a:spcAft>
              <a:buNone/>
              <a:defRPr sz="2000">
                <a:solidFill>
                  <a:schemeClr val="tx2"/>
                </a:solidFill>
              </a:defRPr>
            </a:lvl7pPr>
            <a:lvl8pPr marL="0" indent="0" algn="l">
              <a:spcBef>
                <a:spcPts val="300"/>
              </a:spcBef>
              <a:spcAft>
                <a:spcPts val="0"/>
              </a:spcAft>
              <a:buNone/>
              <a:defRPr sz="2000">
                <a:solidFill>
                  <a:schemeClr val="tx2"/>
                </a:solidFill>
              </a:defRPr>
            </a:lvl8pPr>
            <a:lvl9pPr marL="0" indent="0" algn="l">
              <a:spcBef>
                <a:spcPts val="300"/>
              </a:spcBef>
              <a:spcAft>
                <a:spcPts val="0"/>
              </a:spcAft>
              <a:buNone/>
              <a:defRPr sz="2000">
                <a:solidFill>
                  <a:schemeClr val="tx2"/>
                </a:solidFill>
              </a:defRPr>
            </a:lvl9pPr>
          </a:lstStyle>
          <a:p>
            <a:r>
              <a:rPr lang="en-US" dirty="0"/>
              <a:t>Click to add text</a:t>
            </a:r>
          </a:p>
        </p:txBody>
      </p:sp>
      <p:sp>
        <p:nvSpPr>
          <p:cNvPr id="11" name="Text Placeholder 10"/>
          <p:cNvSpPr>
            <a:spLocks noGrp="1"/>
          </p:cNvSpPr>
          <p:nvPr>
            <p:ph type="body" sz="quarter" idx="10" hasCustomPrompt="1"/>
          </p:nvPr>
        </p:nvSpPr>
        <p:spPr bwMode="gray">
          <a:xfrm>
            <a:off x="323528" y="6237312"/>
            <a:ext cx="8496944" cy="216024"/>
          </a:xfrm>
        </p:spPr>
        <p:txBody>
          <a:bodyPr tIns="0" anchor="b" anchorCtr="0"/>
          <a:lstStyle>
            <a:lvl1pPr marL="0" indent="0">
              <a:spcBef>
                <a:spcPts val="0"/>
              </a:spcBef>
              <a:spcAft>
                <a:spcPts val="0"/>
              </a:spcAft>
              <a:buFontTx/>
              <a:buNone/>
              <a:defRPr sz="1200">
                <a:solidFill>
                  <a:schemeClr val="bg2"/>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a:t>Click to add text</a:t>
            </a:r>
          </a:p>
        </p:txBody>
      </p:sp>
      <p:sp>
        <p:nvSpPr>
          <p:cNvPr id="4" name="Rechteck 3"/>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spTree>
    <p:extLst>
      <p:ext uri="{BB962C8B-B14F-4D97-AF65-F5344CB8AC3E}">
        <p14:creationId xmlns:p14="http://schemas.microsoft.com/office/powerpoint/2010/main" val="24828904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Slide with Picture">
    <p:spTree>
      <p:nvGrpSpPr>
        <p:cNvPr id="1" name=""/>
        <p:cNvGrpSpPr/>
        <p:nvPr/>
      </p:nvGrpSpPr>
      <p:grpSpPr>
        <a:xfrm>
          <a:off x="0" y="0"/>
          <a:ext cx="0" cy="0"/>
          <a:chOff x="0" y="0"/>
          <a:chExt cx="0" cy="0"/>
        </a:xfrm>
      </p:grpSpPr>
      <p:sp>
        <p:nvSpPr>
          <p:cNvPr id="68" name="Picture Placeholder 67"/>
          <p:cNvSpPr>
            <a:spLocks noGrp="1"/>
          </p:cNvSpPr>
          <p:nvPr>
            <p:ph type="pic" sz="quarter" idx="12"/>
          </p:nvPr>
        </p:nvSpPr>
        <p:spPr bwMode="gray">
          <a:xfrm>
            <a:off x="323528" y="1123950"/>
            <a:ext cx="8496944" cy="5473402"/>
          </a:xfrm>
          <a:noFill/>
        </p:spPr>
        <p:txBody>
          <a:bodyPr/>
          <a:lstStyle>
            <a:lvl1pPr marL="0" indent="0">
              <a:buNone/>
              <a:defRPr>
                <a:latin typeface="Arial" pitchFamily="34" charset="0"/>
              </a:defRPr>
            </a:lvl1pPr>
          </a:lstStyle>
          <a:p>
            <a:r>
              <a:rPr lang="en-US" dirty="0"/>
              <a:t>Click icon to add picture</a:t>
            </a:r>
            <a:endParaRPr lang="en-GB" dirty="0"/>
          </a:p>
        </p:txBody>
      </p:sp>
      <p:sp>
        <p:nvSpPr>
          <p:cNvPr id="2" name="Title 1"/>
          <p:cNvSpPr>
            <a:spLocks noGrp="1"/>
          </p:cNvSpPr>
          <p:nvPr>
            <p:ph type="ctrTitle"/>
          </p:nvPr>
        </p:nvSpPr>
        <p:spPr bwMode="gray">
          <a:xfrm>
            <a:off x="467544" y="2420888"/>
            <a:ext cx="8208912" cy="1368152"/>
          </a:xfrm>
        </p:spPr>
        <p:txBody>
          <a:bodyPr anchor="b"/>
          <a:lstStyle>
            <a:lvl1pPr>
              <a:defRPr sz="4000" cap="all" baseline="0">
                <a:solidFill>
                  <a:schemeClr val="bg1"/>
                </a:solidFill>
                <a:latin typeface="Arial" pitchFamily="34" charset="0"/>
              </a:defRPr>
            </a:lvl1pPr>
          </a:lstStyle>
          <a:p>
            <a:r>
              <a:rPr lang="en-US"/>
              <a:t>Click to edit Master title style</a:t>
            </a:r>
            <a:endParaRPr lang="en-US" dirty="0"/>
          </a:p>
        </p:txBody>
      </p:sp>
      <p:sp>
        <p:nvSpPr>
          <p:cNvPr id="3" name="Subtitle 2"/>
          <p:cNvSpPr>
            <a:spLocks noGrp="1"/>
          </p:cNvSpPr>
          <p:nvPr>
            <p:ph type="subTitle" idx="1" hasCustomPrompt="1"/>
          </p:nvPr>
        </p:nvSpPr>
        <p:spPr bwMode="gray">
          <a:xfrm>
            <a:off x="467543" y="3861048"/>
            <a:ext cx="8208913" cy="1512168"/>
          </a:xfrm>
        </p:spPr>
        <p:txBody>
          <a:bodyPr/>
          <a:lstStyle>
            <a:lvl1pPr marL="0" indent="0" algn="l">
              <a:spcBef>
                <a:spcPts val="300"/>
              </a:spcBef>
              <a:spcAft>
                <a:spcPts val="0"/>
              </a:spcAft>
              <a:buNone/>
              <a:defRPr sz="2000">
                <a:solidFill>
                  <a:schemeClr val="bg1"/>
                </a:solidFill>
                <a:latin typeface="Arial" pitchFamily="34" charset="0"/>
              </a:defRPr>
            </a:lvl1pPr>
            <a:lvl2pPr marL="0" indent="0" algn="l">
              <a:spcBef>
                <a:spcPts val="300"/>
              </a:spcBef>
              <a:spcAft>
                <a:spcPts val="0"/>
              </a:spcAft>
              <a:buNone/>
              <a:defRPr sz="2000">
                <a:solidFill>
                  <a:schemeClr val="bg1"/>
                </a:solidFill>
              </a:defRPr>
            </a:lvl2pPr>
            <a:lvl3pPr marL="0" indent="0" algn="l">
              <a:spcBef>
                <a:spcPts val="300"/>
              </a:spcBef>
              <a:spcAft>
                <a:spcPts val="0"/>
              </a:spcAft>
              <a:buNone/>
              <a:defRPr sz="2000">
                <a:solidFill>
                  <a:schemeClr val="bg1"/>
                </a:solidFill>
              </a:defRPr>
            </a:lvl3pPr>
            <a:lvl4pPr marL="0" indent="0" algn="l">
              <a:spcBef>
                <a:spcPts val="300"/>
              </a:spcBef>
              <a:spcAft>
                <a:spcPts val="0"/>
              </a:spcAft>
              <a:buNone/>
              <a:defRPr sz="2000">
                <a:solidFill>
                  <a:schemeClr val="bg1"/>
                </a:solidFill>
              </a:defRPr>
            </a:lvl4pPr>
            <a:lvl5pPr marL="0" indent="0" algn="l">
              <a:spcBef>
                <a:spcPts val="300"/>
              </a:spcBef>
              <a:spcAft>
                <a:spcPts val="0"/>
              </a:spcAft>
              <a:buNone/>
              <a:defRPr sz="2000">
                <a:solidFill>
                  <a:schemeClr val="bg1"/>
                </a:solidFill>
              </a:defRPr>
            </a:lvl5pPr>
            <a:lvl6pPr marL="0" indent="0" algn="l">
              <a:spcBef>
                <a:spcPts val="300"/>
              </a:spcBef>
              <a:spcAft>
                <a:spcPts val="0"/>
              </a:spcAft>
              <a:buNone/>
              <a:defRPr sz="2000">
                <a:solidFill>
                  <a:schemeClr val="bg1"/>
                </a:solidFill>
              </a:defRPr>
            </a:lvl6pPr>
            <a:lvl7pPr marL="0" indent="0" algn="l">
              <a:spcBef>
                <a:spcPts val="300"/>
              </a:spcBef>
              <a:spcAft>
                <a:spcPts val="0"/>
              </a:spcAft>
              <a:buNone/>
              <a:defRPr sz="2000">
                <a:solidFill>
                  <a:schemeClr val="bg1"/>
                </a:solidFill>
              </a:defRPr>
            </a:lvl7pPr>
            <a:lvl8pPr marL="0" indent="0" algn="l">
              <a:spcBef>
                <a:spcPts val="300"/>
              </a:spcBef>
              <a:spcAft>
                <a:spcPts val="0"/>
              </a:spcAft>
              <a:buNone/>
              <a:defRPr sz="2000">
                <a:solidFill>
                  <a:schemeClr val="bg1"/>
                </a:solidFill>
              </a:defRPr>
            </a:lvl8pPr>
            <a:lvl9pPr marL="0" indent="0" algn="l">
              <a:spcBef>
                <a:spcPts val="300"/>
              </a:spcBef>
              <a:spcAft>
                <a:spcPts val="0"/>
              </a:spcAft>
              <a:buNone/>
              <a:defRPr sz="2000">
                <a:solidFill>
                  <a:schemeClr val="bg1"/>
                </a:solidFill>
              </a:defRPr>
            </a:lvl9pPr>
          </a:lstStyle>
          <a:p>
            <a:r>
              <a:rPr lang="en-US" dirty="0"/>
              <a:t>Click to edit Master subtitle style</a:t>
            </a:r>
          </a:p>
          <a:p>
            <a:endParaRPr lang="en-US" dirty="0"/>
          </a:p>
        </p:txBody>
      </p:sp>
      <p:grpSp>
        <p:nvGrpSpPr>
          <p:cNvPr id="10" name="Gruppieren 9"/>
          <p:cNvGrpSpPr/>
          <p:nvPr userDrawn="1"/>
        </p:nvGrpSpPr>
        <p:grpSpPr bwMode="gray">
          <a:xfrm>
            <a:off x="-324550" y="908650"/>
            <a:ext cx="216030" cy="5688790"/>
            <a:chOff x="-540710" y="908650"/>
            <a:chExt cx="432060" cy="5688790"/>
          </a:xfrm>
        </p:grpSpPr>
        <p:cxnSp>
          <p:nvCxnSpPr>
            <p:cNvPr id="11" name="Gerade Verbindung 10"/>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 Verbindung 11"/>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uppieren 15"/>
          <p:cNvGrpSpPr/>
          <p:nvPr userDrawn="1"/>
        </p:nvGrpSpPr>
        <p:grpSpPr bwMode="gray">
          <a:xfrm>
            <a:off x="323850" y="-315520"/>
            <a:ext cx="8496740" cy="216030"/>
            <a:chOff x="323850" y="-531550"/>
            <a:chExt cx="8496740" cy="432060"/>
          </a:xfrm>
        </p:grpSpPr>
        <p:cxnSp>
          <p:nvCxnSpPr>
            <p:cNvPr id="17" name="Gerade Verbindung 1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userDrawn="1"/>
        </p:nvGrpSpPr>
        <p:grpSpPr bwMode="gray">
          <a:xfrm>
            <a:off x="323410" y="6957490"/>
            <a:ext cx="8496740" cy="216030"/>
            <a:chOff x="323850" y="-531550"/>
            <a:chExt cx="8496740" cy="432060"/>
          </a:xfrm>
        </p:grpSpPr>
        <p:cxnSp>
          <p:nvCxnSpPr>
            <p:cNvPr id="30" name="Gerade Verbindung 29"/>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uppieren 41"/>
          <p:cNvGrpSpPr/>
          <p:nvPr userDrawn="1"/>
        </p:nvGrpSpPr>
        <p:grpSpPr bwMode="gray">
          <a:xfrm>
            <a:off x="9252650" y="908650"/>
            <a:ext cx="216030" cy="5688790"/>
            <a:chOff x="-540710" y="908650"/>
            <a:chExt cx="432060" cy="5688790"/>
          </a:xfrm>
        </p:grpSpPr>
        <p:cxnSp>
          <p:nvCxnSpPr>
            <p:cNvPr id="43" name="Gerade Verbindung 42"/>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Rechteck 55"/>
          <p:cNvSpPr/>
          <p:nvPr userDrawn="1"/>
        </p:nvSpPr>
        <p:spPr bwMode="gray">
          <a:xfrm>
            <a:off x="0" y="6597650"/>
            <a:ext cx="9144000" cy="26035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sp>
        <p:nvSpPr>
          <p:cNvPr id="58" name="Text Placeholder 10"/>
          <p:cNvSpPr>
            <a:spLocks noGrp="1"/>
          </p:cNvSpPr>
          <p:nvPr>
            <p:ph type="body" sz="quarter" idx="10" hasCustomPrompt="1"/>
          </p:nvPr>
        </p:nvSpPr>
        <p:spPr bwMode="gray">
          <a:xfrm>
            <a:off x="467430" y="6237312"/>
            <a:ext cx="8209140" cy="216024"/>
          </a:xfrm>
        </p:spPr>
        <p:txBody>
          <a:bodyPr tIns="0" anchor="b" anchorCtr="0"/>
          <a:lstStyle>
            <a:lvl1pPr marL="0" indent="0">
              <a:spcBef>
                <a:spcPts val="0"/>
              </a:spcBef>
              <a:spcAft>
                <a:spcPts val="0"/>
              </a:spcAft>
              <a:buFontTx/>
              <a:buNone/>
              <a:defRPr sz="1200">
                <a:solidFill>
                  <a:schemeClr val="bg1"/>
                </a:solidFill>
              </a:defRPr>
            </a:lvl1pPr>
            <a:lvl2pPr marL="0" indent="0">
              <a:spcBef>
                <a:spcPts val="0"/>
              </a:spcBef>
              <a:spcAft>
                <a:spcPts val="0"/>
              </a:spcAft>
              <a:buFontTx/>
              <a:buNone/>
              <a:defRPr sz="1200">
                <a:solidFill>
                  <a:schemeClr val="bg2"/>
                </a:solidFill>
              </a:defRPr>
            </a:lvl2pPr>
            <a:lvl3pPr marL="0" indent="0">
              <a:spcBef>
                <a:spcPts val="0"/>
              </a:spcBef>
              <a:spcAft>
                <a:spcPts val="0"/>
              </a:spcAft>
              <a:buFontTx/>
              <a:buNone/>
              <a:defRPr sz="1200">
                <a:solidFill>
                  <a:schemeClr val="bg2"/>
                </a:solidFill>
              </a:defRPr>
            </a:lvl3pPr>
            <a:lvl4pPr marL="0" indent="0">
              <a:spcBef>
                <a:spcPts val="0"/>
              </a:spcBef>
              <a:spcAft>
                <a:spcPts val="0"/>
              </a:spcAft>
              <a:buFontTx/>
              <a:buNone/>
              <a:defRPr sz="1200">
                <a:solidFill>
                  <a:schemeClr val="bg2"/>
                </a:solidFill>
              </a:defRPr>
            </a:lvl4pPr>
            <a:lvl5pPr marL="0" indent="0">
              <a:spcBef>
                <a:spcPts val="0"/>
              </a:spcBef>
              <a:spcAft>
                <a:spcPts val="0"/>
              </a:spcAft>
              <a:buFontTx/>
              <a:buNone/>
              <a:defRPr sz="1200">
                <a:solidFill>
                  <a:schemeClr val="bg2"/>
                </a:solidFill>
              </a:defRPr>
            </a:lvl5pPr>
            <a:lvl6pPr marL="0" indent="0">
              <a:spcBef>
                <a:spcPts val="0"/>
              </a:spcBef>
              <a:spcAft>
                <a:spcPts val="0"/>
              </a:spcAft>
              <a:buFontTx/>
              <a:buNone/>
              <a:defRPr sz="1200">
                <a:solidFill>
                  <a:schemeClr val="bg2"/>
                </a:solidFill>
              </a:defRPr>
            </a:lvl6pPr>
            <a:lvl7pPr marL="0" indent="0">
              <a:spcBef>
                <a:spcPts val="0"/>
              </a:spcBef>
              <a:spcAft>
                <a:spcPts val="0"/>
              </a:spcAft>
              <a:buFontTx/>
              <a:buNone/>
              <a:defRPr sz="1200">
                <a:solidFill>
                  <a:schemeClr val="bg2"/>
                </a:solidFill>
              </a:defRPr>
            </a:lvl7pPr>
            <a:lvl8pPr marL="0" indent="0">
              <a:spcBef>
                <a:spcPts val="0"/>
              </a:spcBef>
              <a:spcAft>
                <a:spcPts val="0"/>
              </a:spcAft>
              <a:buFontTx/>
              <a:buNone/>
              <a:defRPr sz="1200">
                <a:solidFill>
                  <a:schemeClr val="bg2"/>
                </a:solidFill>
              </a:defRPr>
            </a:lvl8pPr>
            <a:lvl9pPr marL="0" indent="0">
              <a:spcBef>
                <a:spcPts val="0"/>
              </a:spcBef>
              <a:spcAft>
                <a:spcPts val="0"/>
              </a:spcAft>
              <a:buFontTx/>
              <a:buNone/>
              <a:defRPr sz="1200">
                <a:solidFill>
                  <a:schemeClr val="bg2"/>
                </a:solidFill>
                <a:latin typeface="Arial" pitchFamily="34" charset="0"/>
              </a:defRPr>
            </a:lvl9pPr>
          </a:lstStyle>
          <a:p>
            <a:pPr lvl="0"/>
            <a:r>
              <a:rPr lang="en-US" dirty="0"/>
              <a:t>Click to add text</a:t>
            </a:r>
          </a:p>
        </p:txBody>
      </p:sp>
    </p:spTree>
    <p:extLst>
      <p:ext uri="{BB962C8B-B14F-4D97-AF65-F5344CB8AC3E}">
        <p14:creationId xmlns:p14="http://schemas.microsoft.com/office/powerpoint/2010/main" val="365581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a:t>Click to add text</a:t>
            </a:r>
            <a:endParaRPr lang="en-GB" dirty="0"/>
          </a:p>
        </p:txBody>
      </p:sp>
      <p:sp>
        <p:nvSpPr>
          <p:cNvPr id="10"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13" name="Content Placeholder 4"/>
          <p:cNvSpPr>
            <a:spLocks noGrp="1"/>
          </p:cNvSpPr>
          <p:nvPr>
            <p:ph sz="quarter" idx="13" hasCustomPrompt="1"/>
          </p:nvPr>
        </p:nvSpPr>
        <p:spPr>
          <a:xfrm>
            <a:off x="323528" y="1052736"/>
            <a:ext cx="273558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Content Placeholder 4"/>
          <p:cNvSpPr>
            <a:spLocks noGrp="1"/>
          </p:cNvSpPr>
          <p:nvPr>
            <p:ph sz="quarter" idx="14" hasCustomPrompt="1"/>
          </p:nvPr>
        </p:nvSpPr>
        <p:spPr>
          <a:xfrm>
            <a:off x="3203810" y="1052670"/>
            <a:ext cx="273558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5" name="Content Placeholder 4"/>
          <p:cNvSpPr>
            <a:spLocks noGrp="1"/>
          </p:cNvSpPr>
          <p:nvPr>
            <p:ph sz="quarter" idx="15" hasCustomPrompt="1"/>
          </p:nvPr>
        </p:nvSpPr>
        <p:spPr>
          <a:xfrm>
            <a:off x="6084210" y="1052604"/>
            <a:ext cx="273558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29701701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gray">
          <a:xfrm>
            <a:off x="323528" y="1052736"/>
            <a:ext cx="8496944" cy="5328592"/>
          </a:xfrm>
        </p:spPr>
        <p:txBody>
          <a:bodyPr/>
          <a:lstStyle>
            <a:lvl1pPr marL="360000" indent="-360000">
              <a:spcBef>
                <a:spcPts val="1200"/>
              </a:spcBef>
              <a:spcAft>
                <a:spcPts val="0"/>
              </a:spcAft>
              <a:buClr>
                <a:schemeClr val="accent2"/>
              </a:buClr>
              <a:buFont typeface="+mj-lt"/>
              <a:buAutoNum type="arabicPeriod"/>
              <a:defRPr sz="1800">
                <a:latin typeface="Arial" pitchFamily="34" charset="0"/>
              </a:defRPr>
            </a:lvl1pPr>
            <a:lvl2pPr marL="360000" indent="0">
              <a:spcBef>
                <a:spcPts val="300"/>
              </a:spcBef>
              <a:spcAft>
                <a:spcPts val="1200"/>
              </a:spcAft>
              <a:buClr>
                <a:schemeClr val="bg2"/>
              </a:buClr>
              <a:buFont typeface="+mj-lt"/>
              <a:buNone/>
              <a:defRPr sz="1800">
                <a:solidFill>
                  <a:schemeClr val="tx1"/>
                </a:solidFill>
                <a:latin typeface="Arial" pitchFamily="34" charset="0"/>
              </a:defRPr>
            </a:lvl2pPr>
            <a:lvl3pPr marL="360000" indent="0">
              <a:spcAft>
                <a:spcPts val="1200"/>
              </a:spcAft>
              <a:buFontTx/>
              <a:buNone/>
              <a:defRPr sz="1800">
                <a:solidFill>
                  <a:schemeClr val="bg2"/>
                </a:solidFill>
                <a:latin typeface="Arial" pitchFamily="34" charset="0"/>
              </a:defRPr>
            </a:lvl3pPr>
            <a:lvl4pPr marL="360000" indent="0">
              <a:spcAft>
                <a:spcPts val="1200"/>
              </a:spcAft>
              <a:buFontTx/>
              <a:buNone/>
              <a:defRPr sz="1800">
                <a:solidFill>
                  <a:schemeClr val="bg2"/>
                </a:solidFill>
              </a:defRPr>
            </a:lvl4pPr>
            <a:lvl5pPr marL="360000" indent="0">
              <a:spcAft>
                <a:spcPts val="1200"/>
              </a:spcAft>
              <a:buFontTx/>
              <a:buNone/>
              <a:defRPr sz="1800" b="0">
                <a:solidFill>
                  <a:schemeClr val="bg2"/>
                </a:solidFill>
              </a:defRPr>
            </a:lvl5pPr>
            <a:lvl6pPr marL="360000" indent="0">
              <a:spcAft>
                <a:spcPts val="1200"/>
              </a:spcAft>
              <a:buFontTx/>
              <a:buNone/>
              <a:defRPr sz="1800">
                <a:solidFill>
                  <a:schemeClr val="bg2"/>
                </a:solidFill>
              </a:defRPr>
            </a:lvl6pPr>
            <a:lvl7pPr marL="360000" indent="0">
              <a:spcAft>
                <a:spcPts val="1200"/>
              </a:spcAft>
              <a:buFontTx/>
              <a:buNone/>
              <a:defRPr sz="1800">
                <a:solidFill>
                  <a:schemeClr val="bg2"/>
                </a:solidFill>
              </a:defRPr>
            </a:lvl7pPr>
            <a:lvl8pPr marL="360000" indent="0">
              <a:spcAft>
                <a:spcPts val="1200"/>
              </a:spcAft>
              <a:buFontTx/>
              <a:buNone/>
              <a:defRPr sz="1800">
                <a:solidFill>
                  <a:schemeClr val="bg2"/>
                </a:solidFill>
              </a:defRPr>
            </a:lvl8pPr>
            <a:lvl9pPr marL="360000" indent="0">
              <a:spcAft>
                <a:spcPts val="1200"/>
              </a:spcAft>
              <a:buFontTx/>
              <a:buNone/>
              <a:defRPr sz="1800">
                <a:solidFill>
                  <a:schemeClr val="bg2"/>
                </a:solidFill>
              </a:defRPr>
            </a:lvl9pPr>
          </a:lstStyle>
          <a:p>
            <a:pPr lvl="0"/>
            <a:r>
              <a:rPr lang="en-US" dirty="0"/>
              <a:t>Click to add text</a:t>
            </a:r>
          </a:p>
          <a:p>
            <a:pPr lvl="1"/>
            <a:r>
              <a:rPr lang="en-US" dirty="0"/>
              <a:t>Second level</a:t>
            </a:r>
          </a:p>
          <a:p>
            <a:pPr lvl="2"/>
            <a:endParaRPr lang="en-US" dirty="0"/>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a:t>Click to add text</a:t>
            </a:r>
            <a:endParaRPr lang="en-GB" dirty="0"/>
          </a:p>
        </p:txBody>
      </p:sp>
      <p:sp>
        <p:nvSpPr>
          <p:cNvPr id="6" name="Foliennummernplatzhalter 5"/>
          <p:cNvSpPr>
            <a:spLocks noGrp="1"/>
          </p:cNvSpPr>
          <p:nvPr>
            <p:ph type="sldNum" sz="quarter" idx="4"/>
          </p:nvPr>
        </p:nvSpPr>
        <p:spPr>
          <a:xfrm>
            <a:off x="7522024" y="6597352"/>
            <a:ext cx="1298448" cy="14630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a:defRPr lang="de-DE" sz="800" smtClean="0">
                <a:solidFill>
                  <a:schemeClr val="bg2"/>
                </a:solidFill>
                <a:latin typeface="Arial" pitchFamily="34" charset="0"/>
              </a:defRPr>
            </a:lvl1pPr>
          </a:lstStyle>
          <a:p>
            <a:pPr algn="r"/>
            <a:fld id="{1BDBE1E8-50F2-49BA-A952-1CC1DEAA5FBD}" type="slidenum">
              <a:rPr lang="en-US">
                <a:solidFill>
                  <a:srgbClr val="928580"/>
                </a:solidFill>
              </a:rPr>
              <a:pPr algn="r"/>
              <a:t>‹#›</a:t>
            </a:fld>
            <a:endParaRPr lang="en-US" dirty="0">
              <a:solidFill>
                <a:srgbClr val="928580"/>
              </a:solidFill>
            </a:endParaRPr>
          </a:p>
        </p:txBody>
      </p:sp>
    </p:spTree>
    <p:extLst>
      <p:ext uri="{BB962C8B-B14F-4D97-AF65-F5344CB8AC3E}">
        <p14:creationId xmlns:p14="http://schemas.microsoft.com/office/powerpoint/2010/main" val="18050152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ivider Slide for presentation">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0" y="2205038"/>
            <a:ext cx="9144000" cy="2447924"/>
          </a:xfrm>
          <a:gradFill>
            <a:gsLst>
              <a:gs pos="2000">
                <a:schemeClr val="accent1"/>
              </a:gs>
              <a:gs pos="100000">
                <a:schemeClr val="accent2"/>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defRPr lang="de-DE" sz="3000" kern="1200" dirty="0">
                <a:solidFill>
                  <a:schemeClr val="bg1"/>
                </a:solidFill>
                <a:latin typeface="Arial" pitchFamily="34" charset="0"/>
                <a:ea typeface="+mn-ea"/>
                <a:cs typeface="+mn-cs"/>
              </a:defRPr>
            </a:lvl1pPr>
          </a:lstStyle>
          <a:p>
            <a:pPr lvl="0"/>
            <a:r>
              <a:rPr lang="en-US" dirty="0"/>
              <a:t>Click to add text</a:t>
            </a:r>
          </a:p>
        </p:txBody>
      </p:sp>
      <p:grpSp>
        <p:nvGrpSpPr>
          <p:cNvPr id="5" name="Gruppieren 4"/>
          <p:cNvGrpSpPr/>
          <p:nvPr userDrawn="1"/>
        </p:nvGrpSpPr>
        <p:grpSpPr bwMode="gray">
          <a:xfrm>
            <a:off x="-324680" y="908650"/>
            <a:ext cx="216030" cy="5688790"/>
            <a:chOff x="-540710" y="908650"/>
            <a:chExt cx="432060" cy="5688790"/>
          </a:xfrm>
        </p:grpSpPr>
        <p:cxnSp>
          <p:nvCxnSpPr>
            <p:cNvPr id="6"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39"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Rechteck 2"/>
          <p:cNvSpPr/>
          <p:nvPr userDrawn="1"/>
        </p:nvSpPr>
        <p:spPr bwMode="gray">
          <a:xfrm>
            <a:off x="0" y="0"/>
            <a:ext cx="9144000" cy="213285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Tree>
    <p:extLst>
      <p:ext uri="{BB962C8B-B14F-4D97-AF65-F5344CB8AC3E}">
        <p14:creationId xmlns:p14="http://schemas.microsoft.com/office/powerpoint/2010/main" val="16139195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ivider Slide for printing documents">
    <p:spTree>
      <p:nvGrpSpPr>
        <p:cNvPr id="1" name=""/>
        <p:cNvGrpSpPr/>
        <p:nvPr/>
      </p:nvGrpSpPr>
      <p:grpSpPr>
        <a:xfrm>
          <a:off x="0" y="0"/>
          <a:ext cx="0" cy="0"/>
          <a:chOff x="0" y="0"/>
          <a:chExt cx="0" cy="0"/>
        </a:xfrm>
      </p:grpSpPr>
      <p:sp>
        <p:nvSpPr>
          <p:cNvPr id="64" name="Rechteck 63"/>
          <p:cNvSpPr/>
          <p:nvPr userDrawn="1"/>
        </p:nvSpPr>
        <p:spPr bwMode="gray">
          <a:xfrm>
            <a:off x="0" y="2636912"/>
            <a:ext cx="9144000" cy="72008"/>
          </a:xfrm>
          <a:prstGeom prst="rect">
            <a:avLst/>
          </a:prstGeom>
          <a:gradFill>
            <a:gsLst>
              <a:gs pos="2000">
                <a:schemeClr val="accent1"/>
              </a:gs>
              <a:gs pos="100000">
                <a:schemeClr val="accent2"/>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
        <p:nvSpPr>
          <p:cNvPr id="8" name="Title 1"/>
          <p:cNvSpPr>
            <a:spLocks noGrp="1"/>
          </p:cNvSpPr>
          <p:nvPr>
            <p:ph type="title" hasCustomPrompt="1"/>
          </p:nvPr>
        </p:nvSpPr>
        <p:spPr bwMode="gray">
          <a:xfrm>
            <a:off x="0" y="2708920"/>
            <a:ext cx="9144000" cy="1440160"/>
          </a:xfrm>
        </p:spPr>
        <p:txBody>
          <a:bodyPr lIns="324000" rIns="324000" bIns="0" anchor="ctr"/>
          <a:lstStyle>
            <a:lvl1pPr>
              <a:defRPr sz="3000">
                <a:solidFill>
                  <a:schemeClr val="tx1"/>
                </a:solidFill>
                <a:latin typeface="Arial" pitchFamily="34" charset="0"/>
              </a:defRPr>
            </a:lvl1pPr>
          </a:lstStyle>
          <a:p>
            <a:pPr lvl="0"/>
            <a:r>
              <a:rPr lang="en-US" dirty="0"/>
              <a:t>Click to add text</a:t>
            </a:r>
          </a:p>
        </p:txBody>
      </p:sp>
      <p:grpSp>
        <p:nvGrpSpPr>
          <p:cNvPr id="5" name="Gruppieren 4"/>
          <p:cNvGrpSpPr/>
          <p:nvPr userDrawn="1"/>
        </p:nvGrpSpPr>
        <p:grpSpPr bwMode="gray">
          <a:xfrm>
            <a:off x="-324680" y="908650"/>
            <a:ext cx="216030" cy="5688790"/>
            <a:chOff x="-540710" y="908650"/>
            <a:chExt cx="432060" cy="5688790"/>
          </a:xfrm>
        </p:grpSpPr>
        <p:cxnSp>
          <p:nvCxnSpPr>
            <p:cNvPr id="6" name="Gerade Verbindung 5"/>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Gerade Verbindung 6"/>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Gerade Verbindung 9"/>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 Verbindung 1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uppieren 11"/>
          <p:cNvGrpSpPr/>
          <p:nvPr userDrawn="1"/>
        </p:nvGrpSpPr>
        <p:grpSpPr bwMode="gray">
          <a:xfrm>
            <a:off x="323850" y="-315520"/>
            <a:ext cx="8496740" cy="216030"/>
            <a:chOff x="323850" y="-531550"/>
            <a:chExt cx="8496740" cy="432060"/>
          </a:xfrm>
        </p:grpSpPr>
        <p:cxnSp>
          <p:nvCxnSpPr>
            <p:cNvPr id="13" name="Gerade Verbindung 1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 Verbindung 1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 Verbindung 15"/>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 Verbindung 17"/>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 Verbindung 18"/>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 Verbindung 19"/>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 Verbindung 20"/>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 Verbindung 21"/>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Gruppieren 24"/>
          <p:cNvGrpSpPr/>
          <p:nvPr userDrawn="1"/>
        </p:nvGrpSpPr>
        <p:grpSpPr bwMode="gray">
          <a:xfrm>
            <a:off x="323410" y="6957490"/>
            <a:ext cx="8496740" cy="216030"/>
            <a:chOff x="323850" y="-531550"/>
            <a:chExt cx="8496740" cy="432060"/>
          </a:xfrm>
        </p:grpSpPr>
        <p:cxnSp>
          <p:nvCxnSpPr>
            <p:cNvPr id="26" name="Gerade Verbindung 25"/>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userDrawn="1"/>
        </p:nvGrpSpPr>
        <p:grpSpPr bwMode="gray">
          <a:xfrm>
            <a:off x="9252650" y="908650"/>
            <a:ext cx="216030" cy="5688790"/>
            <a:chOff x="-540710" y="908650"/>
            <a:chExt cx="432060" cy="5688790"/>
          </a:xfrm>
        </p:grpSpPr>
        <p:cxnSp>
          <p:nvCxnSpPr>
            <p:cNvPr id="39" name="Gerade Verbindung 3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7" name="Rechteck 66"/>
          <p:cNvSpPr/>
          <p:nvPr userDrawn="1"/>
        </p:nvSpPr>
        <p:spPr bwMode="gray">
          <a:xfrm>
            <a:off x="0" y="4149080"/>
            <a:ext cx="9144000" cy="72008"/>
          </a:xfrm>
          <a:prstGeom prst="rect">
            <a:avLst/>
          </a:prstGeom>
          <a:gradFill>
            <a:gsLst>
              <a:gs pos="2000">
                <a:schemeClr val="accent1"/>
              </a:gs>
              <a:gs pos="100000">
                <a:schemeClr val="accent2"/>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
        <p:nvSpPr>
          <p:cNvPr id="55" name="Rechteck 54"/>
          <p:cNvSpPr/>
          <p:nvPr userDrawn="1"/>
        </p:nvSpPr>
        <p:spPr bwMode="gray">
          <a:xfrm>
            <a:off x="0" y="0"/>
            <a:ext cx="9144000" cy="2636912"/>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600" dirty="0" err="1">
              <a:solidFill>
                <a:srgbClr val="000000"/>
              </a:solidFill>
            </a:endParaRPr>
          </a:p>
        </p:txBody>
      </p:sp>
    </p:spTree>
    <p:extLst>
      <p:ext uri="{BB962C8B-B14F-4D97-AF65-F5344CB8AC3E}">
        <p14:creationId xmlns:p14="http://schemas.microsoft.com/office/powerpoint/2010/main" val="305189688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800">
                <a:solidFill>
                  <a:schemeClr val="bg2"/>
                </a:solidFill>
              </a:defRPr>
            </a:lvl1pPr>
            <a:lvl2pPr marL="0" indent="0">
              <a:spcBef>
                <a:spcPts val="300"/>
              </a:spcBef>
              <a:spcAft>
                <a:spcPts val="0"/>
              </a:spcAft>
              <a:buFont typeface="Arial" pitchFamily="34" charset="0"/>
              <a:buNone/>
              <a:defRPr sz="900">
                <a:solidFill>
                  <a:schemeClr val="bg2"/>
                </a:solidFill>
              </a:defRPr>
            </a:lvl2pPr>
            <a:lvl3pPr marL="0" indent="0">
              <a:spcBef>
                <a:spcPts val="300"/>
              </a:spcBef>
              <a:spcAft>
                <a:spcPts val="0"/>
              </a:spcAft>
              <a:buFont typeface="Arial" pitchFamily="34" charset="0"/>
              <a:buNone/>
              <a:defRPr sz="900">
                <a:solidFill>
                  <a:schemeClr val="bg2"/>
                </a:solidFill>
              </a:defRPr>
            </a:lvl3pPr>
            <a:lvl4pPr marL="0" indent="0">
              <a:spcBef>
                <a:spcPts val="300"/>
              </a:spcBef>
              <a:spcAft>
                <a:spcPts val="0"/>
              </a:spcAft>
              <a:buNone/>
              <a:defRPr sz="900">
                <a:solidFill>
                  <a:schemeClr val="bg2"/>
                </a:solidFill>
              </a:defRPr>
            </a:lvl4pPr>
            <a:lvl5pPr marL="0" indent="0">
              <a:spcBef>
                <a:spcPts val="300"/>
              </a:spcBef>
              <a:spcAft>
                <a:spcPts val="0"/>
              </a:spcAft>
              <a:buNone/>
              <a:defRPr sz="900" b="0">
                <a:solidFill>
                  <a:schemeClr val="bg2"/>
                </a:solidFill>
              </a:defRPr>
            </a:lvl5pPr>
            <a:lvl6pPr marL="0" indent="0">
              <a:spcBef>
                <a:spcPts val="300"/>
              </a:spcBef>
              <a:buFont typeface="Arial" pitchFamily="34" charset="0"/>
              <a:buNone/>
              <a:defRPr sz="900">
                <a:solidFill>
                  <a:schemeClr val="bg2"/>
                </a:solidFill>
              </a:defRPr>
            </a:lvl6pPr>
            <a:lvl7pPr marL="0" indent="0">
              <a:spcBef>
                <a:spcPts val="300"/>
              </a:spcBef>
              <a:buFont typeface="Arial" pitchFamily="34" charset="0"/>
              <a:buNone/>
              <a:defRPr sz="900">
                <a:solidFill>
                  <a:schemeClr val="bg2"/>
                </a:solidFill>
              </a:defRPr>
            </a:lvl7pPr>
            <a:lvl8pPr marL="0" indent="0">
              <a:spcBef>
                <a:spcPts val="300"/>
              </a:spcBef>
              <a:buFont typeface="Arial" pitchFamily="34" charset="0"/>
              <a:buNone/>
              <a:defRPr sz="900">
                <a:solidFill>
                  <a:schemeClr val="bg2"/>
                </a:solidFill>
              </a:defRPr>
            </a:lvl8pPr>
            <a:lvl9pPr marL="0" indent="0">
              <a:spcBef>
                <a:spcPts val="300"/>
              </a:spcBef>
              <a:buFont typeface="Arial" pitchFamily="34" charset="0"/>
              <a:buNone/>
              <a:defRPr sz="900">
                <a:solidFill>
                  <a:schemeClr val="bg2"/>
                </a:solidFill>
              </a:defRPr>
            </a:lvl9pPr>
          </a:lstStyle>
          <a:p>
            <a:pPr lvl="0"/>
            <a:r>
              <a:rPr lang="en-US" noProof="0" dirty="0"/>
              <a:t>[Source information]</a:t>
            </a:r>
          </a:p>
        </p:txBody>
      </p:sp>
      <p:sp>
        <p:nvSpPr>
          <p:cNvPr id="6" name="Title 5"/>
          <p:cNvSpPr>
            <a:spLocks noGrp="1"/>
          </p:cNvSpPr>
          <p:nvPr>
            <p:ph type="title" hasCustomPrompt="1"/>
          </p:nvPr>
        </p:nvSpPr>
        <p:spPr bwMode="gray"/>
        <p:txBody>
          <a:bodyPr/>
          <a:lstStyle>
            <a:lvl1pPr>
              <a:defRPr>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425609154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5" name="Content Placeholder 4"/>
          <p:cNvSpPr>
            <a:spLocks noGrp="1"/>
          </p:cNvSpPr>
          <p:nvPr>
            <p:ph sz="quarter" idx="13" hasCustomPrompt="1"/>
          </p:nvPr>
        </p:nvSpPr>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6"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4" name="Title 3"/>
          <p:cNvSpPr>
            <a:spLocks noGrp="1"/>
          </p:cNvSpPr>
          <p:nvPr>
            <p:ph type="title" hasCustomPrompt="1"/>
          </p:nvPr>
        </p:nvSpPr>
        <p:spPr bwMode="gray"/>
        <p:txBody>
          <a:bodyPr/>
          <a:lstStyle>
            <a:lvl1pPr>
              <a:defRPr>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12515004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noProof="0" dirty="0"/>
              <a:t>Click to add text</a:t>
            </a:r>
            <a:endParaRPr lang="en-GB" dirty="0"/>
          </a:p>
        </p:txBody>
      </p:sp>
      <p:sp>
        <p:nvSpPr>
          <p:cNvPr id="8"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13" name="Content Placeholder 4"/>
          <p:cNvSpPr>
            <a:spLocks noGrp="1"/>
          </p:cNvSpPr>
          <p:nvPr>
            <p:ph sz="quarter" idx="13" hasCustomPrompt="1"/>
          </p:nvPr>
        </p:nvSpPr>
        <p:spPr>
          <a:xfrm>
            <a:off x="323528" y="1052736"/>
            <a:ext cx="417703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Content Placeholder 4"/>
          <p:cNvSpPr>
            <a:spLocks noGrp="1"/>
          </p:cNvSpPr>
          <p:nvPr>
            <p:ph sz="quarter" idx="14" hasCustomPrompt="1"/>
          </p:nvPr>
        </p:nvSpPr>
        <p:spPr>
          <a:xfrm>
            <a:off x="4644010" y="1052736"/>
            <a:ext cx="417703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146851361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Title 2"/>
          <p:cNvSpPr>
            <a:spLocks noGrp="1"/>
          </p:cNvSpPr>
          <p:nvPr>
            <p:ph type="title" hasCustomPrompt="1"/>
          </p:nvPr>
        </p:nvSpPr>
        <p:spPr bwMode="gray"/>
        <p:txBody>
          <a:bodyPr/>
          <a:lstStyle/>
          <a:p>
            <a:r>
              <a:rPr lang="en-US" dirty="0"/>
              <a:t>Click to add text</a:t>
            </a:r>
            <a:endParaRPr lang="en-GB" dirty="0"/>
          </a:p>
        </p:txBody>
      </p:sp>
      <p:sp>
        <p:nvSpPr>
          <p:cNvPr id="10" name="Textplatzhalter 6"/>
          <p:cNvSpPr>
            <a:spLocks noGrp="1"/>
          </p:cNvSpPr>
          <p:nvPr>
            <p:ph type="body" sz="quarter" idx="12" hasCustomPrompt="1"/>
          </p:nvPr>
        </p:nvSpPr>
        <p:spPr bwMode="gray">
          <a:xfrm>
            <a:off x="323850" y="6453188"/>
            <a:ext cx="8496300" cy="144462"/>
          </a:xfrm>
        </p:spPr>
        <p:txBody>
          <a:bodyPr tIns="0" bIns="36000" anchor="b" anchorCtr="0"/>
          <a:lstStyle>
            <a:lvl1pPr marL="0" indent="0">
              <a:spcBef>
                <a:spcPts val="0"/>
              </a:spcBef>
              <a:spcAft>
                <a:spcPts val="0"/>
              </a:spcAft>
              <a:buFont typeface="Arial" pitchFamily="34" charset="0"/>
              <a:buNone/>
              <a:defRPr sz="800" baseline="0">
                <a:solidFill>
                  <a:schemeClr val="bg2"/>
                </a:solidFill>
              </a:defRPr>
            </a:lvl1pPr>
            <a:lvl2pPr marL="0" indent="0">
              <a:spcBef>
                <a:spcPts val="0"/>
              </a:spcBef>
              <a:spcAft>
                <a:spcPts val="0"/>
              </a:spcAft>
              <a:buFont typeface="Arial" pitchFamily="34" charset="0"/>
              <a:buNone/>
              <a:defRPr sz="800">
                <a:solidFill>
                  <a:schemeClr val="bg2"/>
                </a:solidFill>
              </a:defRPr>
            </a:lvl2pPr>
            <a:lvl3pPr marL="0" indent="0">
              <a:spcBef>
                <a:spcPts val="0"/>
              </a:spcBef>
              <a:spcAft>
                <a:spcPts val="0"/>
              </a:spcAft>
              <a:buFont typeface="Arial" pitchFamily="34" charset="0"/>
              <a:buNone/>
              <a:defRPr sz="800">
                <a:solidFill>
                  <a:schemeClr val="bg2"/>
                </a:solidFill>
              </a:defRPr>
            </a:lvl3pPr>
            <a:lvl4pPr marL="0" indent="0">
              <a:spcBef>
                <a:spcPts val="0"/>
              </a:spcBef>
              <a:spcAft>
                <a:spcPts val="0"/>
              </a:spcAft>
              <a:buNone/>
              <a:defRPr sz="800">
                <a:solidFill>
                  <a:schemeClr val="bg2"/>
                </a:solidFill>
              </a:defRPr>
            </a:lvl4pPr>
            <a:lvl5pPr marL="0" indent="0">
              <a:spcBef>
                <a:spcPts val="300"/>
              </a:spcBef>
              <a:spcAft>
                <a:spcPts val="0"/>
              </a:spcAft>
              <a:buNone/>
              <a:defRPr sz="900" b="0">
                <a:solidFill>
                  <a:schemeClr val="bg2"/>
                </a:solidFill>
              </a:defRPr>
            </a:lvl5pPr>
            <a:lvl6pPr marL="0" indent="0">
              <a:spcBef>
                <a:spcPts val="0"/>
              </a:spcBef>
              <a:buFont typeface="Arial" pitchFamily="34" charset="0"/>
              <a:buNone/>
              <a:defRPr sz="800">
                <a:solidFill>
                  <a:schemeClr val="bg2"/>
                </a:solidFill>
              </a:defRPr>
            </a:lvl6pPr>
            <a:lvl7pPr marL="0" indent="0">
              <a:spcBef>
                <a:spcPts val="0"/>
              </a:spcBef>
              <a:buFont typeface="Arial" pitchFamily="34" charset="0"/>
              <a:buNone/>
              <a:defRPr sz="800">
                <a:solidFill>
                  <a:schemeClr val="bg2"/>
                </a:solidFill>
              </a:defRPr>
            </a:lvl7pPr>
            <a:lvl8pPr marL="0" indent="0">
              <a:spcBef>
                <a:spcPts val="0"/>
              </a:spcBef>
              <a:buFont typeface="Arial" pitchFamily="34" charset="0"/>
              <a:buNone/>
              <a:defRPr sz="800">
                <a:solidFill>
                  <a:schemeClr val="bg2"/>
                </a:solidFill>
              </a:defRPr>
            </a:lvl8pPr>
            <a:lvl9pPr marL="0" indent="0">
              <a:spcBef>
                <a:spcPts val="0"/>
              </a:spcBef>
              <a:buFont typeface="Arial" pitchFamily="34" charset="0"/>
              <a:buNone/>
              <a:defRPr sz="800">
                <a:solidFill>
                  <a:schemeClr val="bg2"/>
                </a:solidFill>
              </a:defRPr>
            </a:lvl9pPr>
          </a:lstStyle>
          <a:p>
            <a:pPr lvl="0"/>
            <a:r>
              <a:rPr lang="en-US" noProof="0" dirty="0"/>
              <a:t>[Source information]</a:t>
            </a:r>
          </a:p>
        </p:txBody>
      </p:sp>
      <p:sp>
        <p:nvSpPr>
          <p:cNvPr id="13" name="Content Placeholder 4"/>
          <p:cNvSpPr>
            <a:spLocks noGrp="1"/>
          </p:cNvSpPr>
          <p:nvPr>
            <p:ph sz="quarter" idx="13" hasCustomPrompt="1"/>
          </p:nvPr>
        </p:nvSpPr>
        <p:spPr>
          <a:xfrm>
            <a:off x="323528" y="1052736"/>
            <a:ext cx="273558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Content Placeholder 4"/>
          <p:cNvSpPr>
            <a:spLocks noGrp="1"/>
          </p:cNvSpPr>
          <p:nvPr>
            <p:ph sz="quarter" idx="14" hasCustomPrompt="1"/>
          </p:nvPr>
        </p:nvSpPr>
        <p:spPr>
          <a:xfrm>
            <a:off x="3203810" y="1052670"/>
            <a:ext cx="273558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5" name="Content Placeholder 4"/>
          <p:cNvSpPr>
            <a:spLocks noGrp="1"/>
          </p:cNvSpPr>
          <p:nvPr>
            <p:ph sz="quarter" idx="15" hasCustomPrompt="1"/>
          </p:nvPr>
        </p:nvSpPr>
        <p:spPr>
          <a:xfrm>
            <a:off x="6084210" y="1052604"/>
            <a:ext cx="2735585" cy="5328592"/>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extLst>
      <p:ext uri="{BB962C8B-B14F-4D97-AF65-F5344CB8AC3E}">
        <p14:creationId xmlns:p14="http://schemas.microsoft.com/office/powerpoint/2010/main" val="290810679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ure White">
    <p:spTree>
      <p:nvGrpSpPr>
        <p:cNvPr id="1" name=""/>
        <p:cNvGrpSpPr/>
        <p:nvPr/>
      </p:nvGrpSpPr>
      <p:grpSpPr>
        <a:xfrm>
          <a:off x="0" y="0"/>
          <a:ext cx="0" cy="0"/>
          <a:chOff x="0" y="0"/>
          <a:chExt cx="0" cy="0"/>
        </a:xfrm>
      </p:grpSpPr>
      <p:sp>
        <p:nvSpPr>
          <p:cNvPr id="3" name="Rechteck 2"/>
          <p:cNvSpPr/>
          <p:nvPr userDrawn="1"/>
        </p:nvSpPr>
        <p:spPr bwMode="gray">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grpSp>
        <p:nvGrpSpPr>
          <p:cNvPr id="6" name="Gruppieren 5"/>
          <p:cNvGrpSpPr/>
          <p:nvPr/>
        </p:nvGrpSpPr>
        <p:grpSpPr bwMode="gray">
          <a:xfrm>
            <a:off x="-324680" y="908650"/>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9252650" y="908650"/>
            <a:ext cx="216030" cy="5688790"/>
            <a:chOff x="-540710" y="908650"/>
            <a:chExt cx="432060" cy="5688790"/>
          </a:xfrm>
        </p:grpSpPr>
        <p:cxnSp>
          <p:nvCxnSpPr>
            <p:cNvPr id="22" name="Gerade Verbindung 21"/>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userDrawn="1">
            <p:ph type="title" hasCustomPrompt="1"/>
          </p:nvPr>
        </p:nvSpPr>
        <p:spPr bwMode="gray">
          <a:xfrm>
            <a:off x="323528" y="1124680"/>
            <a:ext cx="8496944" cy="2664683"/>
          </a:xfrm>
        </p:spPr>
        <p:txBody>
          <a:bodyPr/>
          <a:lstStyle>
            <a:lvl1pPr>
              <a:defRPr sz="3800" cap="all" baseline="0">
                <a:solidFill>
                  <a:schemeClr val="accent2"/>
                </a:solidFill>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407529917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ure Black">
    <p:spTree>
      <p:nvGrpSpPr>
        <p:cNvPr id="1" name=""/>
        <p:cNvGrpSpPr/>
        <p:nvPr/>
      </p:nvGrpSpPr>
      <p:grpSpPr>
        <a:xfrm>
          <a:off x="0" y="0"/>
          <a:ext cx="0" cy="0"/>
          <a:chOff x="0" y="0"/>
          <a:chExt cx="0" cy="0"/>
        </a:xfrm>
      </p:grpSpPr>
      <p:sp>
        <p:nvSpPr>
          <p:cNvPr id="64" name="Rechteck 63"/>
          <p:cNvSpPr/>
          <p:nvPr userDrawn="1"/>
        </p:nvSpPr>
        <p:spPr bwMode="gray">
          <a:xfrm>
            <a:off x="0" y="0"/>
            <a:ext cx="9144000" cy="6858000"/>
          </a:xfrm>
          <a:prstGeom prst="rect">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600" dirty="0">
              <a:solidFill>
                <a:srgbClr val="000000"/>
              </a:solidFill>
            </a:endParaRPr>
          </a:p>
        </p:txBody>
      </p:sp>
      <p:grpSp>
        <p:nvGrpSpPr>
          <p:cNvPr id="4" name="Gruppieren 3"/>
          <p:cNvGrpSpPr/>
          <p:nvPr userDrawn="1"/>
        </p:nvGrpSpPr>
        <p:grpSpPr bwMode="gray">
          <a:xfrm>
            <a:off x="-324680" y="-315520"/>
            <a:ext cx="9793360" cy="7489040"/>
            <a:chOff x="-324680" y="-315520"/>
            <a:chExt cx="9793360" cy="7489040"/>
          </a:xfrm>
        </p:grpSpPr>
        <p:grpSp>
          <p:nvGrpSpPr>
            <p:cNvPr id="6" name="Gruppieren 5"/>
            <p:cNvGrpSpPr/>
            <p:nvPr/>
          </p:nvGrpSpPr>
          <p:grpSpPr bwMode="gray">
            <a:xfrm>
              <a:off x="-324680" y="908650"/>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uppieren 6"/>
            <p:cNvGrpSpPr/>
            <p:nvPr/>
          </p:nvGrpSpPr>
          <p:grpSpPr bwMode="gray">
            <a:xfrm>
              <a:off x="323850" y="-315520"/>
              <a:ext cx="8496740" cy="216030"/>
              <a:chOff x="323850" y="-531550"/>
              <a:chExt cx="8496740" cy="432060"/>
            </a:xfrm>
          </p:grpSpPr>
          <p:cxnSp>
            <p:nvCxnSpPr>
              <p:cNvPr id="47" name="Gerade Verbindung 46"/>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uppieren 7"/>
            <p:cNvGrpSpPr/>
            <p:nvPr/>
          </p:nvGrpSpPr>
          <p:grpSpPr bwMode="gray">
            <a:xfrm>
              <a:off x="323410" y="6957490"/>
              <a:ext cx="8496740" cy="216030"/>
              <a:chOff x="323850" y="-531550"/>
              <a:chExt cx="8496740" cy="432060"/>
            </a:xfrm>
          </p:grpSpPr>
          <p:cxnSp>
            <p:nvCxnSpPr>
              <p:cNvPr id="35" name="Gerade Verbindung 34"/>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 Verbindung 36"/>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 name="Gruppieren 8"/>
            <p:cNvGrpSpPr/>
            <p:nvPr/>
          </p:nvGrpSpPr>
          <p:grpSpPr bwMode="gray">
            <a:xfrm>
              <a:off x="9252650" y="908650"/>
              <a:ext cx="216030" cy="5688790"/>
              <a:chOff x="-540710" y="908650"/>
              <a:chExt cx="432060" cy="5688790"/>
            </a:xfrm>
          </p:grpSpPr>
          <p:cxnSp>
            <p:nvCxnSpPr>
              <p:cNvPr id="22" name="Gerade Verbindung 21"/>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 Verbindung 22"/>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Gerade Verbindung 2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hasCustomPrompt="1"/>
          </p:nvPr>
        </p:nvSpPr>
        <p:spPr bwMode="gray">
          <a:xfrm>
            <a:off x="323850" y="1123950"/>
            <a:ext cx="8496622" cy="2665413"/>
          </a:xfrm>
        </p:spPr>
        <p:txBody>
          <a:bodyPr/>
          <a:lstStyle>
            <a:lvl1pPr>
              <a:defRPr sz="3800" cap="all" baseline="0">
                <a:solidFill>
                  <a:schemeClr val="bg1"/>
                </a:solidFill>
                <a:latin typeface="Arial" pitchFamily="34" charset="0"/>
              </a:defRPr>
            </a:lvl1pPr>
          </a:lstStyle>
          <a:p>
            <a:r>
              <a:rPr lang="en-US" dirty="0"/>
              <a:t>CLICK TO ADD TEXT</a:t>
            </a:r>
            <a:endParaRPr lang="en-GB" dirty="0"/>
          </a:p>
        </p:txBody>
      </p:sp>
    </p:spTree>
    <p:extLst>
      <p:ext uri="{BB962C8B-B14F-4D97-AF65-F5344CB8AC3E}">
        <p14:creationId xmlns:p14="http://schemas.microsoft.com/office/powerpoint/2010/main" val="14832830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wo Contacts with Pictures">
    <p:spTree>
      <p:nvGrpSpPr>
        <p:cNvPr id="1" name=""/>
        <p:cNvGrpSpPr/>
        <p:nvPr/>
      </p:nvGrpSpPr>
      <p:grpSpPr>
        <a:xfrm>
          <a:off x="0" y="0"/>
          <a:ext cx="0" cy="0"/>
          <a:chOff x="0" y="0"/>
          <a:chExt cx="0" cy="0"/>
        </a:xfrm>
      </p:grpSpPr>
      <p:sp>
        <p:nvSpPr>
          <p:cNvPr id="5" name="Picture Placeholder 4"/>
          <p:cNvSpPr>
            <a:spLocks noGrp="1"/>
          </p:cNvSpPr>
          <p:nvPr>
            <p:ph type="pic" sz="quarter" idx="15" hasCustomPrompt="1"/>
          </p:nvPr>
        </p:nvSpPr>
        <p:spPr bwMode="gray">
          <a:xfrm>
            <a:off x="324000" y="3284538"/>
            <a:ext cx="1296144" cy="2016722"/>
          </a:xfrm>
        </p:spPr>
        <p:txBody>
          <a:bodyPr/>
          <a:lstStyle>
            <a:lvl1pPr marL="0" indent="0">
              <a:buNone/>
              <a:defRPr/>
            </a:lvl1pPr>
          </a:lstStyle>
          <a:p>
            <a:r>
              <a:rPr lang="de-DE" dirty="0"/>
              <a:t>Picture</a:t>
            </a:r>
            <a:endParaRPr lang="en-US" dirty="0"/>
          </a:p>
        </p:txBody>
      </p:sp>
      <p:sp>
        <p:nvSpPr>
          <p:cNvPr id="13" name="Picture Placeholder 4"/>
          <p:cNvSpPr>
            <a:spLocks noGrp="1"/>
          </p:cNvSpPr>
          <p:nvPr>
            <p:ph type="pic" sz="quarter" idx="16" hasCustomPrompt="1"/>
          </p:nvPr>
        </p:nvSpPr>
        <p:spPr bwMode="gray">
          <a:xfrm>
            <a:off x="4644009" y="3284538"/>
            <a:ext cx="1296144" cy="2016722"/>
          </a:xfrm>
        </p:spPr>
        <p:txBody>
          <a:bodyPr/>
          <a:lstStyle>
            <a:lvl1pPr marL="0" indent="0">
              <a:buNone/>
              <a:defRPr/>
            </a:lvl1pPr>
          </a:lstStyle>
          <a:p>
            <a:r>
              <a:rPr lang="de-DE" dirty="0"/>
              <a:t>Picture</a:t>
            </a:r>
            <a:endParaRPr lang="en-US" dirty="0"/>
          </a:p>
        </p:txBody>
      </p:sp>
      <p:sp>
        <p:nvSpPr>
          <p:cNvPr id="14" name="Text Placeholder 3"/>
          <p:cNvSpPr>
            <a:spLocks noGrp="1"/>
          </p:cNvSpPr>
          <p:nvPr>
            <p:ph type="body" sz="quarter" idx="18" hasCustomPrompt="1"/>
          </p:nvPr>
        </p:nvSpPr>
        <p:spPr bwMode="gray">
          <a:xfrm>
            <a:off x="1763689" y="4653189"/>
            <a:ext cx="2736303"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15" name="Text Placeholder 3"/>
          <p:cNvSpPr>
            <a:spLocks noGrp="1"/>
          </p:cNvSpPr>
          <p:nvPr>
            <p:ph type="body" sz="quarter" idx="19" hasCustomPrompt="1"/>
          </p:nvPr>
        </p:nvSpPr>
        <p:spPr bwMode="gray">
          <a:xfrm>
            <a:off x="1763688" y="422114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16" name="Text Placeholder 3"/>
          <p:cNvSpPr>
            <a:spLocks noGrp="1"/>
          </p:cNvSpPr>
          <p:nvPr>
            <p:ph type="body" sz="quarter" idx="20" hasCustomPrompt="1"/>
          </p:nvPr>
        </p:nvSpPr>
        <p:spPr bwMode="gray">
          <a:xfrm>
            <a:off x="1763688" y="3284539"/>
            <a:ext cx="2736304" cy="936602"/>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22" name="Text Placeholder 3"/>
          <p:cNvSpPr>
            <a:spLocks noGrp="1"/>
          </p:cNvSpPr>
          <p:nvPr>
            <p:ph type="body" sz="quarter" idx="26" hasCustomPrompt="1"/>
          </p:nvPr>
        </p:nvSpPr>
        <p:spPr bwMode="gray">
          <a:xfrm>
            <a:off x="1763688" y="486921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23" name="Text Placeholder 3"/>
          <p:cNvSpPr>
            <a:spLocks noGrp="1"/>
          </p:cNvSpPr>
          <p:nvPr>
            <p:ph type="body" sz="quarter" idx="27" hasCustomPrompt="1"/>
          </p:nvPr>
        </p:nvSpPr>
        <p:spPr bwMode="gray">
          <a:xfrm>
            <a:off x="1763767" y="5085236"/>
            <a:ext cx="2736226" cy="21501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24" name="Text Placeholder 3"/>
          <p:cNvSpPr>
            <a:spLocks noGrp="1"/>
          </p:cNvSpPr>
          <p:nvPr>
            <p:ph type="body" sz="quarter" idx="28" hasCustomPrompt="1"/>
          </p:nvPr>
        </p:nvSpPr>
        <p:spPr bwMode="gray">
          <a:xfrm>
            <a:off x="6084168" y="4653189"/>
            <a:ext cx="2736304" cy="216023"/>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[phone number]</a:t>
            </a:r>
          </a:p>
        </p:txBody>
      </p:sp>
      <p:sp>
        <p:nvSpPr>
          <p:cNvPr id="25" name="Text Placeholder 3"/>
          <p:cNvSpPr>
            <a:spLocks noGrp="1"/>
          </p:cNvSpPr>
          <p:nvPr>
            <p:ph type="body" sz="quarter" idx="29" hasCustomPrompt="1"/>
          </p:nvPr>
        </p:nvSpPr>
        <p:spPr bwMode="gray">
          <a:xfrm>
            <a:off x="6084168" y="4221141"/>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[title]</a:t>
            </a:r>
          </a:p>
        </p:txBody>
      </p:sp>
      <p:sp>
        <p:nvSpPr>
          <p:cNvPr id="26" name="Text Placeholder 3"/>
          <p:cNvSpPr>
            <a:spLocks noGrp="1"/>
          </p:cNvSpPr>
          <p:nvPr>
            <p:ph type="body" sz="quarter" idx="30" hasCustomPrompt="1"/>
          </p:nvPr>
        </p:nvSpPr>
        <p:spPr bwMode="gray">
          <a:xfrm>
            <a:off x="6084168" y="3284538"/>
            <a:ext cx="2736304" cy="936603"/>
          </a:xfrm>
        </p:spPr>
        <p:txBody>
          <a:bodyPr tIns="0" anchor="b" anchorCtr="0"/>
          <a:lstStyle>
            <a:lvl1pPr marL="0" indent="0">
              <a:spcBef>
                <a:spcPts val="0"/>
              </a:spcBef>
              <a:spcAft>
                <a:spcPts val="0"/>
              </a:spcAft>
              <a:buFontTx/>
              <a:buNone/>
              <a:defRPr sz="1400"/>
            </a:lvl1pPr>
            <a:lvl2pPr marL="0" indent="0">
              <a:spcBef>
                <a:spcPts val="0"/>
              </a:spcBef>
              <a:spcAft>
                <a:spcPts val="0"/>
              </a:spcAft>
              <a:buNone/>
              <a:defRPr sz="1400"/>
            </a:lvl2pPr>
            <a:lvl3pPr marL="0" indent="0" algn="l">
              <a:spcBef>
                <a:spcPts val="0"/>
              </a:spcBef>
              <a:spcAft>
                <a:spcPts val="0"/>
              </a:spcAft>
              <a:buFontTx/>
              <a:buNone/>
              <a:tabLst>
                <a:tab pos="630238" algn="l"/>
              </a:tabLst>
              <a:defRPr sz="1400"/>
            </a:lvl3pPr>
            <a:lvl4pPr marL="0" indent="0" algn="l">
              <a:spcBef>
                <a:spcPts val="0"/>
              </a:spcBef>
              <a:spcAft>
                <a:spcPts val="0"/>
              </a:spcAft>
              <a:buFontTx/>
              <a:buNone/>
              <a:defRPr sz="1400">
                <a:solidFill>
                  <a:schemeClr val="tx1"/>
                </a:solidFill>
              </a:defRPr>
            </a:lvl4pPr>
            <a:lvl5pPr marL="0" indent="0" algn="l">
              <a:spcBef>
                <a:spcPts val="0"/>
              </a:spcBef>
              <a:spcAft>
                <a:spcPts val="0"/>
              </a:spcAft>
              <a:buFontTx/>
              <a:buNone/>
              <a:defRPr sz="1400" b="0"/>
            </a:lvl5pPr>
            <a:lvl6pPr marL="0" indent="0" algn="l">
              <a:spcBef>
                <a:spcPts val="0"/>
              </a:spcBef>
              <a:spcAft>
                <a:spcPts val="0"/>
              </a:spcAft>
              <a:buFontTx/>
              <a:buNone/>
              <a:defRPr sz="1400"/>
            </a:lvl6pPr>
            <a:lvl7pPr marL="0" indent="0" algn="l">
              <a:spcBef>
                <a:spcPts val="0"/>
              </a:spcBef>
              <a:spcAft>
                <a:spcPts val="0"/>
              </a:spcAft>
              <a:buFontTx/>
              <a:buNone/>
              <a:defRPr sz="1400"/>
            </a:lvl7pPr>
            <a:lvl8pPr marL="0" indent="0" algn="l">
              <a:spcBef>
                <a:spcPts val="0"/>
              </a:spcBef>
              <a:spcAft>
                <a:spcPts val="0"/>
              </a:spcAft>
              <a:buFontTx/>
              <a:buNone/>
              <a:defRPr sz="1400"/>
            </a:lvl8pPr>
            <a:lvl9pPr marL="0" indent="0" algn="l">
              <a:spcBef>
                <a:spcPts val="0"/>
              </a:spcBef>
              <a:spcAft>
                <a:spcPts val="0"/>
              </a:spcAft>
              <a:buFontTx/>
              <a:buNone/>
              <a:defRPr sz="1400"/>
            </a:lvl9pPr>
          </a:lstStyle>
          <a:p>
            <a:pPr lvl="0"/>
            <a:r>
              <a:rPr lang="en-US" dirty="0"/>
              <a:t>[name]</a:t>
            </a:r>
          </a:p>
        </p:txBody>
      </p:sp>
      <p:sp>
        <p:nvSpPr>
          <p:cNvPr id="27" name="Text Placeholder 3"/>
          <p:cNvSpPr>
            <a:spLocks noGrp="1"/>
          </p:cNvSpPr>
          <p:nvPr>
            <p:ph type="body" sz="quarter" idx="31" hasCustomPrompt="1"/>
          </p:nvPr>
        </p:nvSpPr>
        <p:spPr bwMode="gray">
          <a:xfrm>
            <a:off x="6084168" y="4869212"/>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[email address]</a:t>
            </a:r>
          </a:p>
        </p:txBody>
      </p:sp>
      <p:sp>
        <p:nvSpPr>
          <p:cNvPr id="28" name="Text Placeholder 3"/>
          <p:cNvSpPr>
            <a:spLocks noGrp="1"/>
          </p:cNvSpPr>
          <p:nvPr>
            <p:ph type="body" sz="quarter" idx="32" hasCustomPrompt="1"/>
          </p:nvPr>
        </p:nvSpPr>
        <p:spPr bwMode="gray">
          <a:xfrm>
            <a:off x="6084168" y="5085236"/>
            <a:ext cx="2736304" cy="216024"/>
          </a:xfrm>
        </p:spPr>
        <p:txBody>
          <a:bodyPr tIns="0" anchor="b" anchorCtr="0"/>
          <a:lstStyle>
            <a:lvl1pPr marL="0" indent="0">
              <a:spcBef>
                <a:spcPts val="0"/>
              </a:spcBef>
              <a:spcAft>
                <a:spcPts val="0"/>
              </a:spcAft>
              <a:buNone/>
              <a:defRPr sz="1200">
                <a:solidFill>
                  <a:schemeClr val="tx1"/>
                </a:solidFill>
              </a:defRPr>
            </a:lvl1pPr>
            <a:lvl2pPr marL="0" indent="0">
              <a:spcBef>
                <a:spcPts val="0"/>
              </a:spcBef>
              <a:spcAft>
                <a:spcPts val="0"/>
              </a:spcAft>
              <a:buNone/>
              <a:defRPr sz="1200"/>
            </a:lvl2pPr>
            <a:lvl3pPr marL="0" indent="0" algn="l">
              <a:spcBef>
                <a:spcPts val="0"/>
              </a:spcBef>
              <a:spcAft>
                <a:spcPts val="0"/>
              </a:spcAft>
              <a:buFontTx/>
              <a:buNone/>
              <a:tabLst>
                <a:tab pos="630238" algn="l"/>
              </a:tabLst>
              <a:defRPr sz="1200"/>
            </a:lvl3pPr>
            <a:lvl4pPr marL="0" indent="0" algn="l">
              <a:spcBef>
                <a:spcPts val="0"/>
              </a:spcBef>
              <a:spcAft>
                <a:spcPts val="0"/>
              </a:spcAft>
              <a:buFontTx/>
              <a:buNone/>
              <a:defRPr sz="1200">
                <a:solidFill>
                  <a:schemeClr val="tx1"/>
                </a:solidFill>
              </a:defRPr>
            </a:lvl4pPr>
            <a:lvl5pPr marL="0" indent="0" algn="l">
              <a:spcBef>
                <a:spcPts val="0"/>
              </a:spcBef>
              <a:spcAft>
                <a:spcPts val="0"/>
              </a:spcAft>
              <a:buFontTx/>
              <a:buNone/>
              <a:defRPr sz="1200"/>
            </a:lvl5pPr>
            <a:lvl6pPr marL="0" indent="0" algn="l">
              <a:spcBef>
                <a:spcPts val="0"/>
              </a:spcBef>
              <a:spcAft>
                <a:spcPts val="0"/>
              </a:spcAft>
              <a:buFontTx/>
              <a:buNone/>
              <a:defRPr sz="1200"/>
            </a:lvl6pPr>
            <a:lvl7pPr marL="0" indent="0" algn="l">
              <a:spcBef>
                <a:spcPts val="0"/>
              </a:spcBef>
              <a:spcAft>
                <a:spcPts val="0"/>
              </a:spcAft>
              <a:buFontTx/>
              <a:buNone/>
              <a:defRPr sz="1200"/>
            </a:lvl7pPr>
            <a:lvl8pPr marL="0" indent="0" algn="l">
              <a:spcBef>
                <a:spcPts val="0"/>
              </a:spcBef>
              <a:spcAft>
                <a:spcPts val="0"/>
              </a:spcAft>
              <a:buFontTx/>
              <a:buNone/>
              <a:defRPr sz="1200"/>
            </a:lvl8pPr>
            <a:lvl9pPr marL="0" indent="0" algn="l">
              <a:spcBef>
                <a:spcPts val="0"/>
              </a:spcBef>
              <a:spcAft>
                <a:spcPts val="0"/>
              </a:spcAft>
              <a:buFontTx/>
              <a:buNone/>
              <a:defRPr sz="1200"/>
            </a:lvl9pPr>
          </a:lstStyle>
          <a:p>
            <a:pPr lvl="4"/>
            <a:r>
              <a:rPr lang="en-US" dirty="0"/>
              <a:t>[country]</a:t>
            </a:r>
          </a:p>
        </p:txBody>
      </p:sp>
      <p:sp>
        <p:nvSpPr>
          <p:cNvPr id="4" name="Title 3"/>
          <p:cNvSpPr>
            <a:spLocks noGrp="1"/>
          </p:cNvSpPr>
          <p:nvPr>
            <p:ph type="title" hasCustomPrompt="1"/>
          </p:nvPr>
        </p:nvSpPr>
        <p:spPr bwMode="gray"/>
        <p:txBody>
          <a:bodyPr/>
          <a:lstStyle>
            <a:lvl1pPr>
              <a:defRPr/>
            </a:lvl1pPr>
          </a:lstStyle>
          <a:p>
            <a:r>
              <a:rPr lang="en-US" dirty="0"/>
              <a:t>Click to add text</a:t>
            </a:r>
            <a:endParaRPr lang="en-GB" dirty="0"/>
          </a:p>
        </p:txBody>
      </p:sp>
    </p:spTree>
    <p:extLst>
      <p:ext uri="{BB962C8B-B14F-4D97-AF65-F5344CB8AC3E}">
        <p14:creationId xmlns:p14="http://schemas.microsoft.com/office/powerpoint/2010/main" val="1844723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ags" Target="../tags/tag3.xml"/><Relationship Id="rId3" Type="http://schemas.openxmlformats.org/officeDocument/2006/relationships/slideLayout" Target="../slideLayouts/slideLayout18.xml"/><Relationship Id="rId21" Type="http://schemas.openxmlformats.org/officeDocument/2006/relationships/image" Target="../media/image1.emf"/><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vmlDrawing" Target="../drawings/vmlDrawing2.vml"/><Relationship Id="rId2" Type="http://schemas.openxmlformats.org/officeDocument/2006/relationships/slideLayout" Target="../slideLayouts/slideLayout17.xml"/><Relationship Id="rId16" Type="http://schemas.openxmlformats.org/officeDocument/2006/relationships/theme" Target="../theme/theme2.xml"/><Relationship Id="rId20" Type="http://schemas.openxmlformats.org/officeDocument/2006/relationships/oleObject" Target="../embeddings/oleObject2.bin"/><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ags" Target="../tags/tag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tags" Target="../tags/tag6.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ags" Target="../tags/tag5.xml"/><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2.emf"/><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ags" Target="../tags/tag7.xml"/><Relationship Id="rId3" Type="http://schemas.openxmlformats.org/officeDocument/2006/relationships/slideLayout" Target="../slideLayouts/slideLayout48.xml"/><Relationship Id="rId21" Type="http://schemas.openxmlformats.org/officeDocument/2006/relationships/image" Target="../media/image1.emf"/><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vmlDrawing" Target="../drawings/vmlDrawing3.vml"/><Relationship Id="rId2" Type="http://schemas.openxmlformats.org/officeDocument/2006/relationships/slideLayout" Target="../slideLayouts/slideLayout47.xml"/><Relationship Id="rId16" Type="http://schemas.openxmlformats.org/officeDocument/2006/relationships/theme" Target="../theme/theme4.xml"/><Relationship Id="rId20" Type="http://schemas.openxmlformats.org/officeDocument/2006/relationships/oleObject" Target="../embeddings/oleObject3.bin"/><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tags" Target="../tags/tag8.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image" Target="../media/image2.emf"/><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tags" Target="../tags/tag10.xml"/><Relationship Id="rId2" Type="http://schemas.openxmlformats.org/officeDocument/2006/relationships/slideLayout" Target="../slideLayouts/slideLayout62.xml"/><Relationship Id="rId16" Type="http://schemas.openxmlformats.org/officeDocument/2006/relationships/tags" Target="../tags/tag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theme" Target="../theme/theme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oleObject" Target="../embeddings/oleObject4.bin"/><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tags" Target="../tags/tag12.xml"/><Relationship Id="rId2" Type="http://schemas.openxmlformats.org/officeDocument/2006/relationships/slideLayout" Target="../slideLayouts/slideLayout76.xml"/><Relationship Id="rId16" Type="http://schemas.openxmlformats.org/officeDocument/2006/relationships/tags" Target="../tags/tag11.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vmlDrawing" Target="../drawings/vmlDrawing4.vml"/><Relationship Id="rId10" Type="http://schemas.openxmlformats.org/officeDocument/2006/relationships/slideLayout" Target="../slideLayouts/slideLayout84.xml"/><Relationship Id="rId19" Type="http://schemas.openxmlformats.org/officeDocument/2006/relationships/image" Target="../media/image1.emf"/><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tags" Target="../tags/tag13.xml"/><Relationship Id="rId3" Type="http://schemas.openxmlformats.org/officeDocument/2006/relationships/slideLayout" Target="../slideLayouts/slideLayout90.xml"/><Relationship Id="rId21" Type="http://schemas.openxmlformats.org/officeDocument/2006/relationships/image" Target="../media/image1.emf"/><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vmlDrawing" Target="../drawings/vmlDrawing5.vml"/><Relationship Id="rId2" Type="http://schemas.openxmlformats.org/officeDocument/2006/relationships/slideLayout" Target="../slideLayouts/slideLayout89.xml"/><Relationship Id="rId16" Type="http://schemas.openxmlformats.org/officeDocument/2006/relationships/theme" Target="../theme/theme7.xml"/><Relationship Id="rId20" Type="http://schemas.openxmlformats.org/officeDocument/2006/relationships/oleObject" Target="../embeddings/oleObject5.bin"/><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10" Type="http://schemas.openxmlformats.org/officeDocument/2006/relationships/slideLayout" Target="../slideLayouts/slideLayout97.xml"/><Relationship Id="rId19" Type="http://schemas.openxmlformats.org/officeDocument/2006/relationships/tags" Target="../tags/tag14.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228600" y="260648"/>
            <a:ext cx="7151350" cy="647402"/>
          </a:xfrm>
          <a:prstGeom prst="rect">
            <a:avLst/>
          </a:prstGeom>
        </p:spPr>
        <p:txBody>
          <a:bodyPr vert="horz" lIns="0" tIns="0" rIns="0" bIns="0" rtlCol="0" anchor="b" anchorCtr="0">
            <a:noAutofit/>
          </a:bodyPr>
          <a:lstStyle/>
          <a:p>
            <a:r>
              <a:rPr lang="en-US" noProof="0" dirty="0"/>
              <a:t>Click to add text</a:t>
            </a:r>
          </a:p>
        </p:txBody>
      </p:sp>
      <p:sp>
        <p:nvSpPr>
          <p:cNvPr id="3" name="Text Placeholder 2"/>
          <p:cNvSpPr>
            <a:spLocks noGrp="1"/>
          </p:cNvSpPr>
          <p:nvPr>
            <p:ph type="body" idx="1"/>
            <p:custDataLst>
              <p:tags r:id="rId18"/>
            </p:custDataLst>
          </p:nvPr>
        </p:nvSpPr>
        <p:spPr bwMode="gray">
          <a:xfrm>
            <a:off x="323528" y="1052736"/>
            <a:ext cx="8496944" cy="5328592"/>
          </a:xfrm>
          <a:prstGeom prst="rect">
            <a:avLst/>
          </a:prstGeom>
        </p:spPr>
        <p:txBody>
          <a:bodyPr vert="horz" lIns="0" tIns="18000" rIns="0" bIns="0" rtlCol="0" anchor="t" anchorCtr="0">
            <a:noAutofit/>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6"/>
            <a:r>
              <a:rPr lang="en-US" noProof="0" dirty="0"/>
              <a:t>Eighth level</a:t>
            </a:r>
          </a:p>
          <a:p>
            <a:pPr lvl="8"/>
            <a:r>
              <a:rPr lang="en-US" noProof="0" dirty="0"/>
              <a:t>Ninth level</a:t>
            </a:r>
          </a:p>
        </p:txBody>
      </p:sp>
      <p:sp>
        <p:nvSpPr>
          <p:cNvPr id="4" name="VCT_Marker_ID_4" hidden="1"/>
          <p:cNvSpPr/>
          <p:nvPr>
            <p:custDataLst>
              <p:tags r:id="rId19"/>
            </p:custDataLst>
          </p:nvPr>
        </p:nvSpPr>
        <p:spPr bwMode="gray">
          <a:xfrm>
            <a:off x="1270000" y="127000"/>
            <a:ext cx="127000" cy="127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Courier New" pitchFamily="49" charset="0"/>
              <a:buNone/>
            </a:pPr>
            <a:endParaRPr lang="en-US" sz="1600" dirty="0">
              <a:solidFill>
                <a:srgbClr val="000000"/>
              </a:solidFill>
            </a:endParaRPr>
          </a:p>
        </p:txBody>
      </p:sp>
      <p:grpSp>
        <p:nvGrpSpPr>
          <p:cNvPr id="12" name="Gruppieren 11"/>
          <p:cNvGrpSpPr/>
          <p:nvPr/>
        </p:nvGrpSpPr>
        <p:grpSpPr bwMode="gray">
          <a:xfrm>
            <a:off x="323850" y="-315520"/>
            <a:ext cx="8496740" cy="216030"/>
            <a:chOff x="323850" y="-531550"/>
            <a:chExt cx="8496740" cy="432060"/>
          </a:xfrm>
        </p:grpSpPr>
        <p:cxnSp>
          <p:nvCxnSpPr>
            <p:cNvPr id="23" name="Gerade Verbindung 2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p:nvGrpSpPr>
        <p:grpSpPr bwMode="gray">
          <a:xfrm>
            <a:off x="323410" y="6957490"/>
            <a:ext cx="8496740" cy="216030"/>
            <a:chOff x="323850" y="-531550"/>
            <a:chExt cx="8496740" cy="432060"/>
          </a:xfrm>
        </p:grpSpPr>
        <p:cxnSp>
          <p:nvCxnSpPr>
            <p:cNvPr id="39" name="Gerade Verbindung 3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uppieren 57"/>
          <p:cNvGrpSpPr/>
          <p:nvPr/>
        </p:nvGrpSpPr>
        <p:grpSpPr bwMode="gray">
          <a:xfrm>
            <a:off x="9252650" y="908562"/>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uppieren 55"/>
          <p:cNvGrpSpPr/>
          <p:nvPr/>
        </p:nvGrpSpPr>
        <p:grpSpPr bwMode="gray">
          <a:xfrm>
            <a:off x="-324550" y="908650"/>
            <a:ext cx="216030" cy="5688790"/>
            <a:chOff x="-540710" y="908650"/>
            <a:chExt cx="432060" cy="5688790"/>
          </a:xfrm>
        </p:grpSpPr>
        <p:cxnSp>
          <p:nvCxnSpPr>
            <p:cNvPr id="57" name="Gerade Verbindung 56"/>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hteck 13"/>
          <p:cNvSpPr/>
          <p:nvPr/>
        </p:nvSpPr>
        <p:spPr bwMode="gray">
          <a:xfrm>
            <a:off x="324390" y="6597440"/>
            <a:ext cx="705600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8"/>
            <a:r>
              <a:rPr lang="en-US" sz="800" dirty="0">
                <a:solidFill>
                  <a:schemeClr val="accent1"/>
                </a:solidFill>
              </a:rPr>
              <a:t>UMass Medical School | Massachusetts Statewide CHW Workforce</a:t>
            </a:r>
            <a:r>
              <a:rPr lang="en-US" sz="800" baseline="0" dirty="0">
                <a:solidFill>
                  <a:schemeClr val="accent1"/>
                </a:solidFill>
              </a:rPr>
              <a:t> Surveillance Survey </a:t>
            </a:r>
            <a:r>
              <a:rPr lang="en-US" sz="800" dirty="0">
                <a:solidFill>
                  <a:schemeClr val="accent1"/>
                </a:solidFill>
              </a:rPr>
              <a:t>| November</a:t>
            </a:r>
            <a:r>
              <a:rPr lang="en-US" sz="800" baseline="0" dirty="0">
                <a:solidFill>
                  <a:schemeClr val="accent1"/>
                </a:solidFill>
              </a:rPr>
              <a:t> </a:t>
            </a:r>
            <a:r>
              <a:rPr lang="en-US" sz="800" dirty="0">
                <a:solidFill>
                  <a:schemeClr val="accent1"/>
                </a:solidFill>
              </a:rPr>
              <a:t>2016</a:t>
            </a:r>
          </a:p>
        </p:txBody>
      </p:sp>
      <p:sp>
        <p:nvSpPr>
          <p:cNvPr id="75" name="Rechteck 74"/>
          <p:cNvSpPr/>
          <p:nvPr/>
        </p:nvSpPr>
        <p:spPr bwMode="gray">
          <a:xfrm>
            <a:off x="7523970" y="6597440"/>
            <a:ext cx="129662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fld id="{C2ABCC37-C314-4D17-9583-6D754EDEC568}" type="slidenum">
              <a:rPr lang="en-US" sz="800" smtClean="0">
                <a:solidFill>
                  <a:srgbClr val="928580"/>
                </a:solidFill>
              </a:rPr>
              <a:pPr algn="r"/>
              <a:t>‹#›</a:t>
            </a:fld>
            <a:endParaRPr lang="en-US" sz="800" dirty="0">
              <a:solidFill>
                <a:srgbClr val="928580"/>
              </a:solidFill>
            </a:endParaRPr>
          </a:p>
        </p:txBody>
      </p:sp>
      <p:graphicFrame>
        <p:nvGraphicFramePr>
          <p:cNvPr id="5" name="Object 4"/>
          <p:cNvGraphicFramePr>
            <a:graphicFrameLocks noChangeAspect="1"/>
          </p:cNvGraphicFramePr>
          <p:nvPr userDrawn="1">
            <p:extLst>
              <p:ext uri="{D42A27DB-BD31-4B8C-83A1-F6EECF244321}">
                <p14:modId xmlns:p14="http://schemas.microsoft.com/office/powerpoint/2010/main" val="1857456828"/>
              </p:ext>
            </p:extLst>
          </p:nvPr>
        </p:nvGraphicFramePr>
        <p:xfrm>
          <a:off x="4793225" y="260648"/>
          <a:ext cx="4156425" cy="576833"/>
        </p:xfrm>
        <a:graphic>
          <a:graphicData uri="http://schemas.openxmlformats.org/presentationml/2006/ole">
            <mc:AlternateContent xmlns:mc="http://schemas.openxmlformats.org/markup-compatibility/2006">
              <mc:Choice xmlns:v="urn:schemas-microsoft-com:vml" Requires="v">
                <p:oleObj spid="_x0000_s1294" name="Document" r:id="rId20" imgW="6347460" imgH="990476" progId="Word.Document.12">
                  <p:embed/>
                </p:oleObj>
              </mc:Choice>
              <mc:Fallback>
                <p:oleObj name="Document" r:id="rId20" imgW="6347460" imgH="990476" progId="Word.Document.12">
                  <p:embed/>
                  <p:pic>
                    <p:nvPicPr>
                      <p:cNvPr id="0" name=""/>
                      <p:cNvPicPr/>
                      <p:nvPr/>
                    </p:nvPicPr>
                    <p:blipFill>
                      <a:blip r:embed="rId21"/>
                      <a:stretch>
                        <a:fillRect/>
                      </a:stretch>
                    </p:blipFill>
                    <p:spPr>
                      <a:xfrm>
                        <a:off x="4793225" y="260648"/>
                        <a:ext cx="4156425" cy="576833"/>
                      </a:xfrm>
                      <a:prstGeom prst="rect">
                        <a:avLst/>
                      </a:prstGeom>
                    </p:spPr>
                  </p:pic>
                </p:oleObj>
              </mc:Fallback>
            </mc:AlternateContent>
          </a:graphicData>
        </a:graphic>
      </p:graphicFrame>
    </p:spTree>
    <p:extLst>
      <p:ext uri="{BB962C8B-B14F-4D97-AF65-F5344CB8AC3E}">
        <p14:creationId xmlns:p14="http://schemas.microsoft.com/office/powerpoint/2010/main" val="63297880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5" r:id="rId12"/>
    <p:sldLayoutId id="2147483736" r:id="rId13"/>
    <p:sldLayoutId id="2147483792" r:id="rId14"/>
    <p:sldLayoutId id="2147483793" r:id="rId15"/>
  </p:sldLayoutIdLst>
  <p:hf hdr="0" ftr="0" dt="0"/>
  <p:txStyles>
    <p:titleStyle>
      <a:lvl1pPr algn="l" defTabSz="914400" rtl="0" eaLnBrk="1" latinLnBrk="0" hangingPunct="1">
        <a:spcBef>
          <a:spcPct val="0"/>
        </a:spcBef>
        <a:buNone/>
        <a:defRPr sz="2000" kern="1200">
          <a:solidFill>
            <a:schemeClr val="tx1"/>
          </a:solidFill>
          <a:latin typeface="Arial" pitchFamily="34" charset="0"/>
          <a:ea typeface="+mj-ea"/>
          <a:cs typeface="+mj-cs"/>
        </a:defRPr>
      </a:lvl1pPr>
    </p:titleStyle>
    <p:bodyStyle>
      <a:lvl1pPr marL="0" indent="0" algn="l" defTabSz="914400" rtl="0" eaLnBrk="1" latinLnBrk="0" hangingPunct="1">
        <a:spcBef>
          <a:spcPts val="600"/>
        </a:spcBef>
        <a:spcAft>
          <a:spcPts val="0"/>
        </a:spcAft>
        <a:buFont typeface="Arial" pitchFamily="34" charset="0"/>
        <a:buNone/>
        <a:defRPr sz="1800" kern="1200">
          <a:solidFill>
            <a:schemeClr val="accent2"/>
          </a:solidFill>
          <a:latin typeface="Arial" pitchFamily="34" charset="0"/>
          <a:ea typeface="+mn-ea"/>
          <a:cs typeface="Arial" pitchFamily="34" charset="0"/>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Arial" pitchFamily="34" charset="0"/>
          <a:ea typeface="+mn-ea"/>
          <a:cs typeface="Arial" pitchFamily="34" charset="0"/>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3pPr>
      <a:lvl4pPr marL="36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4pPr>
      <a:lvl5pPr marL="540000" indent="-180975" algn="l" defTabSz="914400" rtl="0" eaLnBrk="1" latinLnBrk="0" hangingPunct="1">
        <a:spcBef>
          <a:spcPts val="300"/>
        </a:spcBef>
        <a:spcAft>
          <a:spcPts val="0"/>
        </a:spcAft>
        <a:buFont typeface="Arial" pitchFamily="34" charset="0"/>
        <a:buChar char="•"/>
        <a:defRPr sz="1600" b="0" kern="1200" baseline="0">
          <a:solidFill>
            <a:schemeClr val="tx1"/>
          </a:solidFill>
          <a:latin typeface="Arial" pitchFamily="34" charset="0"/>
          <a:ea typeface="+mn-ea"/>
          <a:cs typeface="Arial" pitchFamily="34" charset="0"/>
        </a:defRPr>
      </a:lvl5pPr>
      <a:lvl6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6pPr>
      <a:lvl7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7pPr>
      <a:lvl8pPr marL="54292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228600" y="260648"/>
            <a:ext cx="7151350" cy="647402"/>
          </a:xfrm>
          <a:prstGeom prst="rect">
            <a:avLst/>
          </a:prstGeom>
        </p:spPr>
        <p:txBody>
          <a:bodyPr vert="horz" lIns="0" tIns="0" rIns="0" bIns="0" rtlCol="0" anchor="b" anchorCtr="0">
            <a:noAutofit/>
          </a:bodyPr>
          <a:lstStyle/>
          <a:p>
            <a:r>
              <a:rPr lang="en-US" noProof="0" dirty="0"/>
              <a:t>Click to add text</a:t>
            </a:r>
          </a:p>
        </p:txBody>
      </p:sp>
      <p:sp>
        <p:nvSpPr>
          <p:cNvPr id="3" name="Text Placeholder 2"/>
          <p:cNvSpPr>
            <a:spLocks noGrp="1"/>
          </p:cNvSpPr>
          <p:nvPr>
            <p:ph type="body" idx="1"/>
            <p:custDataLst>
              <p:tags r:id="rId18"/>
            </p:custDataLst>
          </p:nvPr>
        </p:nvSpPr>
        <p:spPr bwMode="gray">
          <a:xfrm>
            <a:off x="323528" y="1052736"/>
            <a:ext cx="8496944" cy="5328592"/>
          </a:xfrm>
          <a:prstGeom prst="rect">
            <a:avLst/>
          </a:prstGeom>
        </p:spPr>
        <p:txBody>
          <a:bodyPr vert="horz" lIns="0" tIns="18000" rIns="0" bIns="0" rtlCol="0" anchor="t" anchorCtr="0">
            <a:noAutofit/>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6"/>
            <a:r>
              <a:rPr lang="en-US" noProof="0" dirty="0"/>
              <a:t>Eighth level</a:t>
            </a:r>
          </a:p>
          <a:p>
            <a:pPr lvl="8"/>
            <a:r>
              <a:rPr lang="en-US" noProof="0" dirty="0"/>
              <a:t>Ninth level</a:t>
            </a:r>
          </a:p>
        </p:txBody>
      </p:sp>
      <p:sp>
        <p:nvSpPr>
          <p:cNvPr id="4" name="VCT_Marker_ID_4" hidden="1"/>
          <p:cNvSpPr/>
          <p:nvPr>
            <p:custDataLst>
              <p:tags r:id="rId19"/>
            </p:custDataLst>
          </p:nvPr>
        </p:nvSpPr>
        <p:spPr bwMode="gray">
          <a:xfrm>
            <a:off x="1270000" y="127000"/>
            <a:ext cx="127000" cy="127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Courier New" pitchFamily="49" charset="0"/>
              <a:buNone/>
            </a:pPr>
            <a:endParaRPr lang="en-US" sz="1600" dirty="0">
              <a:solidFill>
                <a:srgbClr val="000000"/>
              </a:solidFill>
            </a:endParaRPr>
          </a:p>
        </p:txBody>
      </p:sp>
      <p:grpSp>
        <p:nvGrpSpPr>
          <p:cNvPr id="12" name="Gruppieren 11"/>
          <p:cNvGrpSpPr/>
          <p:nvPr/>
        </p:nvGrpSpPr>
        <p:grpSpPr bwMode="gray">
          <a:xfrm>
            <a:off x="323850" y="-315520"/>
            <a:ext cx="8496740" cy="216030"/>
            <a:chOff x="323850" y="-531550"/>
            <a:chExt cx="8496740" cy="432060"/>
          </a:xfrm>
        </p:grpSpPr>
        <p:cxnSp>
          <p:nvCxnSpPr>
            <p:cNvPr id="23" name="Gerade Verbindung 2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p:nvGrpSpPr>
        <p:grpSpPr bwMode="gray">
          <a:xfrm>
            <a:off x="323410" y="6957490"/>
            <a:ext cx="8496740" cy="216030"/>
            <a:chOff x="323850" y="-531550"/>
            <a:chExt cx="8496740" cy="432060"/>
          </a:xfrm>
        </p:grpSpPr>
        <p:cxnSp>
          <p:nvCxnSpPr>
            <p:cNvPr id="39" name="Gerade Verbindung 3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uppieren 57"/>
          <p:cNvGrpSpPr/>
          <p:nvPr/>
        </p:nvGrpSpPr>
        <p:grpSpPr bwMode="gray">
          <a:xfrm>
            <a:off x="9252650" y="908562"/>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uppieren 55"/>
          <p:cNvGrpSpPr/>
          <p:nvPr/>
        </p:nvGrpSpPr>
        <p:grpSpPr bwMode="gray">
          <a:xfrm>
            <a:off x="-324550" y="908650"/>
            <a:ext cx="216030" cy="5688790"/>
            <a:chOff x="-540710" y="908650"/>
            <a:chExt cx="432060" cy="5688790"/>
          </a:xfrm>
        </p:grpSpPr>
        <p:cxnSp>
          <p:nvCxnSpPr>
            <p:cNvPr id="57" name="Gerade Verbindung 56"/>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hteck 13"/>
          <p:cNvSpPr/>
          <p:nvPr/>
        </p:nvSpPr>
        <p:spPr bwMode="gray">
          <a:xfrm>
            <a:off x="324390" y="6597440"/>
            <a:ext cx="705600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8"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4186"/>
                </a:solidFill>
                <a:effectLst/>
                <a:uLnTx/>
                <a:uFillTx/>
                <a:latin typeface="+mn-lt"/>
                <a:ea typeface="+mn-ea"/>
                <a:cs typeface="+mn-cs"/>
              </a:rPr>
              <a:t>UMass Medical School | Massachusetts Statewide CHW Workforce Surveillance Survey | November 2016</a:t>
            </a:r>
          </a:p>
        </p:txBody>
      </p:sp>
      <p:sp>
        <p:nvSpPr>
          <p:cNvPr id="75" name="Rechteck 74"/>
          <p:cNvSpPr/>
          <p:nvPr/>
        </p:nvSpPr>
        <p:spPr bwMode="gray">
          <a:xfrm>
            <a:off x="7523970" y="6597440"/>
            <a:ext cx="129662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fld id="{C2ABCC37-C314-4D17-9583-6D754EDEC568}" type="slidenum">
              <a:rPr lang="en-US" sz="800" smtClean="0">
                <a:solidFill>
                  <a:srgbClr val="928580"/>
                </a:solidFill>
              </a:rPr>
              <a:pPr algn="r"/>
              <a:t>‹#›</a:t>
            </a:fld>
            <a:endParaRPr lang="en-US" sz="800" dirty="0">
              <a:solidFill>
                <a:srgbClr val="928580"/>
              </a:solidFill>
            </a:endParaRPr>
          </a:p>
        </p:txBody>
      </p:sp>
      <p:graphicFrame>
        <p:nvGraphicFramePr>
          <p:cNvPr id="79" name="Object 78"/>
          <p:cNvGraphicFramePr>
            <a:graphicFrameLocks noChangeAspect="1"/>
          </p:cNvGraphicFramePr>
          <p:nvPr userDrawn="1">
            <p:extLst>
              <p:ext uri="{D42A27DB-BD31-4B8C-83A1-F6EECF244321}">
                <p14:modId xmlns:p14="http://schemas.microsoft.com/office/powerpoint/2010/main" val="3389843847"/>
              </p:ext>
            </p:extLst>
          </p:nvPr>
        </p:nvGraphicFramePr>
        <p:xfrm>
          <a:off x="4793225" y="260648"/>
          <a:ext cx="4156425" cy="576833"/>
        </p:xfrm>
        <a:graphic>
          <a:graphicData uri="http://schemas.openxmlformats.org/presentationml/2006/ole">
            <mc:AlternateContent xmlns:mc="http://schemas.openxmlformats.org/markup-compatibility/2006">
              <mc:Choice xmlns:v="urn:schemas-microsoft-com:vml" Requires="v">
                <p:oleObj spid="_x0000_s2318" name="Document" r:id="rId20" imgW="6347460" imgH="990476" progId="Word.Document.12">
                  <p:embed/>
                </p:oleObj>
              </mc:Choice>
              <mc:Fallback>
                <p:oleObj name="Document" r:id="rId20" imgW="6347460" imgH="990476" progId="Word.Document.12">
                  <p:embed/>
                  <p:pic>
                    <p:nvPicPr>
                      <p:cNvPr id="5" name="Object 4"/>
                      <p:cNvPicPr/>
                      <p:nvPr/>
                    </p:nvPicPr>
                    <p:blipFill>
                      <a:blip r:embed="rId21"/>
                      <a:stretch>
                        <a:fillRect/>
                      </a:stretch>
                    </p:blipFill>
                    <p:spPr>
                      <a:xfrm>
                        <a:off x="4793225" y="260648"/>
                        <a:ext cx="4156425" cy="576833"/>
                      </a:xfrm>
                      <a:prstGeom prst="rect">
                        <a:avLst/>
                      </a:prstGeom>
                    </p:spPr>
                  </p:pic>
                </p:oleObj>
              </mc:Fallback>
            </mc:AlternateContent>
          </a:graphicData>
        </a:graphic>
      </p:graphicFrame>
    </p:spTree>
    <p:extLst>
      <p:ext uri="{BB962C8B-B14F-4D97-AF65-F5344CB8AC3E}">
        <p14:creationId xmlns:p14="http://schemas.microsoft.com/office/powerpoint/2010/main" val="2420839472"/>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 id="2147483774" r:id="rId14"/>
    <p:sldLayoutId id="2147483775" r:id="rId15"/>
  </p:sldLayoutIdLst>
  <p:hf hdr="0" ftr="0" dt="0"/>
  <p:txStyles>
    <p:titleStyle>
      <a:lvl1pPr algn="l" defTabSz="914400" rtl="0" eaLnBrk="1" latinLnBrk="0" hangingPunct="1">
        <a:spcBef>
          <a:spcPct val="0"/>
        </a:spcBef>
        <a:buNone/>
        <a:defRPr sz="2000" kern="1200">
          <a:solidFill>
            <a:schemeClr val="tx1"/>
          </a:solidFill>
          <a:latin typeface="Arial" pitchFamily="34" charset="0"/>
          <a:ea typeface="+mj-ea"/>
          <a:cs typeface="+mj-cs"/>
        </a:defRPr>
      </a:lvl1pPr>
    </p:titleStyle>
    <p:bodyStyle>
      <a:lvl1pPr marL="0" indent="0" algn="l" defTabSz="914400" rtl="0" eaLnBrk="1" latinLnBrk="0" hangingPunct="1">
        <a:spcBef>
          <a:spcPts val="600"/>
        </a:spcBef>
        <a:spcAft>
          <a:spcPts val="0"/>
        </a:spcAft>
        <a:buFont typeface="Arial" pitchFamily="34" charset="0"/>
        <a:buNone/>
        <a:defRPr sz="1800" kern="1200">
          <a:solidFill>
            <a:schemeClr val="accent2"/>
          </a:solidFill>
          <a:latin typeface="Arial" pitchFamily="34" charset="0"/>
          <a:ea typeface="+mn-ea"/>
          <a:cs typeface="Arial" pitchFamily="34" charset="0"/>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Arial" pitchFamily="34" charset="0"/>
          <a:ea typeface="+mn-ea"/>
          <a:cs typeface="Arial" pitchFamily="34" charset="0"/>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3pPr>
      <a:lvl4pPr marL="36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4pPr>
      <a:lvl5pPr marL="540000" indent="-180975" algn="l" defTabSz="914400" rtl="0" eaLnBrk="1" latinLnBrk="0" hangingPunct="1">
        <a:spcBef>
          <a:spcPts val="300"/>
        </a:spcBef>
        <a:spcAft>
          <a:spcPts val="0"/>
        </a:spcAft>
        <a:buFont typeface="Arial" pitchFamily="34" charset="0"/>
        <a:buChar char="•"/>
        <a:defRPr sz="1600" b="0" kern="1200" baseline="0">
          <a:solidFill>
            <a:schemeClr val="tx1"/>
          </a:solidFill>
          <a:latin typeface="Arial" pitchFamily="34" charset="0"/>
          <a:ea typeface="+mn-ea"/>
          <a:cs typeface="Arial" pitchFamily="34" charset="0"/>
        </a:defRPr>
      </a:lvl5pPr>
      <a:lvl6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6pPr>
      <a:lvl7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7pPr>
      <a:lvl8pPr marL="54292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228600" y="260648"/>
            <a:ext cx="7151350" cy="647402"/>
          </a:xfrm>
          <a:prstGeom prst="rect">
            <a:avLst/>
          </a:prstGeom>
        </p:spPr>
        <p:txBody>
          <a:bodyPr vert="horz" lIns="0" tIns="0" rIns="0" bIns="0" rtlCol="0" anchor="b" anchorCtr="0">
            <a:noAutofit/>
          </a:bodyPr>
          <a:lstStyle/>
          <a:p>
            <a:r>
              <a:rPr lang="en-US" noProof="0" dirty="0"/>
              <a:t>Click to add text</a:t>
            </a:r>
          </a:p>
        </p:txBody>
      </p:sp>
      <p:sp>
        <p:nvSpPr>
          <p:cNvPr id="3" name="Text Placeholder 2"/>
          <p:cNvSpPr>
            <a:spLocks noGrp="1"/>
          </p:cNvSpPr>
          <p:nvPr>
            <p:ph type="body" idx="1"/>
            <p:custDataLst>
              <p:tags r:id="rId17"/>
            </p:custDataLst>
          </p:nvPr>
        </p:nvSpPr>
        <p:spPr bwMode="gray">
          <a:xfrm>
            <a:off x="323528" y="1052736"/>
            <a:ext cx="8496944" cy="5328592"/>
          </a:xfrm>
          <a:prstGeom prst="rect">
            <a:avLst/>
          </a:prstGeom>
        </p:spPr>
        <p:txBody>
          <a:bodyPr vert="horz" lIns="0" tIns="18000" rIns="0" bIns="0" rtlCol="0" anchor="t" anchorCtr="0">
            <a:noAutofit/>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6"/>
            <a:r>
              <a:rPr lang="en-US" noProof="0" dirty="0"/>
              <a:t>Eighth level</a:t>
            </a:r>
          </a:p>
          <a:p>
            <a:pPr lvl="8"/>
            <a:r>
              <a:rPr lang="en-US" noProof="0" dirty="0"/>
              <a:t>Ninth level</a:t>
            </a:r>
          </a:p>
        </p:txBody>
      </p:sp>
      <p:sp>
        <p:nvSpPr>
          <p:cNvPr id="4" name="VCT_Marker_ID_4" hidden="1"/>
          <p:cNvSpPr/>
          <p:nvPr>
            <p:custDataLst>
              <p:tags r:id="rId18"/>
            </p:custDataLst>
          </p:nvPr>
        </p:nvSpPr>
        <p:spPr bwMode="gray">
          <a:xfrm>
            <a:off x="1270000" y="127000"/>
            <a:ext cx="127000" cy="127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Courier New" pitchFamily="49" charset="0"/>
              <a:buNone/>
            </a:pPr>
            <a:endParaRPr lang="en-US" sz="1600" dirty="0">
              <a:solidFill>
                <a:srgbClr val="000000"/>
              </a:solidFill>
            </a:endParaRPr>
          </a:p>
        </p:txBody>
      </p:sp>
      <p:grpSp>
        <p:nvGrpSpPr>
          <p:cNvPr id="12" name="Gruppieren 11"/>
          <p:cNvGrpSpPr/>
          <p:nvPr/>
        </p:nvGrpSpPr>
        <p:grpSpPr bwMode="gray">
          <a:xfrm>
            <a:off x="323850" y="-315520"/>
            <a:ext cx="8496740" cy="216030"/>
            <a:chOff x="323850" y="-531550"/>
            <a:chExt cx="8496740" cy="432060"/>
          </a:xfrm>
        </p:grpSpPr>
        <p:cxnSp>
          <p:nvCxnSpPr>
            <p:cNvPr id="23" name="Gerade Verbindung 2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p:nvGrpSpPr>
        <p:grpSpPr bwMode="gray">
          <a:xfrm>
            <a:off x="323410" y="6957490"/>
            <a:ext cx="8496740" cy="216030"/>
            <a:chOff x="323850" y="-531550"/>
            <a:chExt cx="8496740" cy="432060"/>
          </a:xfrm>
        </p:grpSpPr>
        <p:cxnSp>
          <p:nvCxnSpPr>
            <p:cNvPr id="39" name="Gerade Verbindung 3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uppieren 57"/>
          <p:cNvGrpSpPr/>
          <p:nvPr/>
        </p:nvGrpSpPr>
        <p:grpSpPr bwMode="gray">
          <a:xfrm>
            <a:off x="9252650" y="908562"/>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uppieren 55"/>
          <p:cNvGrpSpPr/>
          <p:nvPr/>
        </p:nvGrpSpPr>
        <p:grpSpPr bwMode="gray">
          <a:xfrm>
            <a:off x="-324550" y="908650"/>
            <a:ext cx="216030" cy="5688790"/>
            <a:chOff x="-540710" y="908650"/>
            <a:chExt cx="432060" cy="5688790"/>
          </a:xfrm>
        </p:grpSpPr>
        <p:cxnSp>
          <p:nvCxnSpPr>
            <p:cNvPr id="57" name="Gerade Verbindung 56"/>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hteck 13"/>
          <p:cNvSpPr/>
          <p:nvPr/>
        </p:nvSpPr>
        <p:spPr bwMode="gray">
          <a:xfrm>
            <a:off x="324390" y="6597440"/>
            <a:ext cx="705600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8"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4186"/>
                </a:solidFill>
                <a:effectLst/>
                <a:uLnTx/>
                <a:uFillTx/>
                <a:latin typeface="+mn-lt"/>
                <a:ea typeface="+mn-ea"/>
                <a:cs typeface="+mn-cs"/>
              </a:rPr>
              <a:t>UMass Medical School | Massachusetts Statewide CHW Workforce Surveillance Survey | November 2016</a:t>
            </a:r>
          </a:p>
        </p:txBody>
      </p:sp>
      <p:sp>
        <p:nvSpPr>
          <p:cNvPr id="75" name="Rechteck 74"/>
          <p:cNvSpPr/>
          <p:nvPr/>
        </p:nvSpPr>
        <p:spPr bwMode="gray">
          <a:xfrm>
            <a:off x="7523970" y="6597440"/>
            <a:ext cx="129662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fld id="{C2ABCC37-C314-4D17-9583-6D754EDEC568}" type="slidenum">
              <a:rPr lang="en-US" sz="800" smtClean="0">
                <a:solidFill>
                  <a:srgbClr val="928580"/>
                </a:solidFill>
              </a:rPr>
              <a:pPr algn="r"/>
              <a:t>‹#›</a:t>
            </a:fld>
            <a:endParaRPr lang="en-US" sz="800" dirty="0">
              <a:solidFill>
                <a:srgbClr val="928580"/>
              </a:solidFill>
            </a:endParaRPr>
          </a:p>
        </p:txBody>
      </p:sp>
      <p:pic>
        <p:nvPicPr>
          <p:cNvPr id="76" name="Picture 75"/>
          <p:cNvPicPr/>
          <p:nvPr/>
        </p:nvPicPr>
        <p:blipFill>
          <a:blip r:embed="rId19">
            <a:extLst>
              <a:ext uri="{28A0092B-C50C-407E-A947-70E740481C1C}">
                <a14:useLocalDpi xmlns:a14="http://schemas.microsoft.com/office/drawing/2010/main" val="0"/>
              </a:ext>
            </a:extLst>
          </a:blip>
          <a:srcRect/>
          <a:stretch>
            <a:fillRect/>
          </a:stretch>
        </p:blipFill>
        <p:spPr bwMode="auto">
          <a:xfrm>
            <a:off x="7388055" y="175260"/>
            <a:ext cx="1568450" cy="563880"/>
          </a:xfrm>
          <a:prstGeom prst="rect">
            <a:avLst/>
          </a:prstGeom>
          <a:noFill/>
          <a:ln>
            <a:noFill/>
          </a:ln>
        </p:spPr>
      </p:pic>
    </p:spTree>
    <p:extLst>
      <p:ext uri="{BB962C8B-B14F-4D97-AF65-F5344CB8AC3E}">
        <p14:creationId xmlns:p14="http://schemas.microsoft.com/office/powerpoint/2010/main" val="224336509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Lst>
  <p:hf hdr="0" ftr="0" dt="0"/>
  <p:txStyles>
    <p:titleStyle>
      <a:lvl1pPr algn="l" defTabSz="914400" rtl="0" eaLnBrk="1" latinLnBrk="0" hangingPunct="1">
        <a:spcBef>
          <a:spcPct val="0"/>
        </a:spcBef>
        <a:buNone/>
        <a:defRPr sz="2000" kern="1200">
          <a:solidFill>
            <a:schemeClr val="tx1"/>
          </a:solidFill>
          <a:latin typeface="Arial" pitchFamily="34" charset="0"/>
          <a:ea typeface="+mj-ea"/>
          <a:cs typeface="+mj-cs"/>
        </a:defRPr>
      </a:lvl1pPr>
    </p:titleStyle>
    <p:bodyStyle>
      <a:lvl1pPr marL="0" indent="0" algn="l" defTabSz="914400" rtl="0" eaLnBrk="1" latinLnBrk="0" hangingPunct="1">
        <a:spcBef>
          <a:spcPts val="600"/>
        </a:spcBef>
        <a:spcAft>
          <a:spcPts val="0"/>
        </a:spcAft>
        <a:buFont typeface="Arial" pitchFamily="34" charset="0"/>
        <a:buNone/>
        <a:defRPr sz="1800" kern="1200">
          <a:solidFill>
            <a:schemeClr val="accent2"/>
          </a:solidFill>
          <a:latin typeface="Arial" pitchFamily="34" charset="0"/>
          <a:ea typeface="+mn-ea"/>
          <a:cs typeface="Arial" pitchFamily="34" charset="0"/>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Arial" pitchFamily="34" charset="0"/>
          <a:ea typeface="+mn-ea"/>
          <a:cs typeface="Arial" pitchFamily="34" charset="0"/>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3pPr>
      <a:lvl4pPr marL="36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4pPr>
      <a:lvl5pPr marL="540000" indent="-180975" algn="l" defTabSz="914400" rtl="0" eaLnBrk="1" latinLnBrk="0" hangingPunct="1">
        <a:spcBef>
          <a:spcPts val="300"/>
        </a:spcBef>
        <a:spcAft>
          <a:spcPts val="0"/>
        </a:spcAft>
        <a:buFont typeface="Arial" pitchFamily="34" charset="0"/>
        <a:buChar char="•"/>
        <a:defRPr sz="1600" b="0" kern="1200" baseline="0">
          <a:solidFill>
            <a:schemeClr val="tx1"/>
          </a:solidFill>
          <a:latin typeface="Arial" pitchFamily="34" charset="0"/>
          <a:ea typeface="+mn-ea"/>
          <a:cs typeface="Arial" pitchFamily="34" charset="0"/>
        </a:defRPr>
      </a:lvl5pPr>
      <a:lvl6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6pPr>
      <a:lvl7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7pPr>
      <a:lvl8pPr marL="54292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228600" y="260648"/>
            <a:ext cx="7151350" cy="647402"/>
          </a:xfrm>
          <a:prstGeom prst="rect">
            <a:avLst/>
          </a:prstGeom>
        </p:spPr>
        <p:txBody>
          <a:bodyPr vert="horz" lIns="0" tIns="0" rIns="0" bIns="0" rtlCol="0" anchor="b" anchorCtr="0">
            <a:noAutofit/>
          </a:bodyPr>
          <a:lstStyle/>
          <a:p>
            <a:r>
              <a:rPr lang="en-US" noProof="0" dirty="0"/>
              <a:t>Click to add text</a:t>
            </a:r>
          </a:p>
        </p:txBody>
      </p:sp>
      <p:sp>
        <p:nvSpPr>
          <p:cNvPr id="3" name="Text Placeholder 2"/>
          <p:cNvSpPr>
            <a:spLocks noGrp="1"/>
          </p:cNvSpPr>
          <p:nvPr>
            <p:ph type="body" idx="1"/>
            <p:custDataLst>
              <p:tags r:id="rId18"/>
            </p:custDataLst>
          </p:nvPr>
        </p:nvSpPr>
        <p:spPr bwMode="gray">
          <a:xfrm>
            <a:off x="323528" y="1052736"/>
            <a:ext cx="8496944" cy="5328592"/>
          </a:xfrm>
          <a:prstGeom prst="rect">
            <a:avLst/>
          </a:prstGeom>
        </p:spPr>
        <p:txBody>
          <a:bodyPr vert="horz" lIns="0" tIns="18000" rIns="0" bIns="0" rtlCol="0" anchor="t" anchorCtr="0">
            <a:noAutofit/>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6"/>
            <a:r>
              <a:rPr lang="en-US" noProof="0" dirty="0"/>
              <a:t>Eighth level</a:t>
            </a:r>
          </a:p>
          <a:p>
            <a:pPr lvl="8"/>
            <a:r>
              <a:rPr lang="en-US" noProof="0" dirty="0"/>
              <a:t>Ninth level</a:t>
            </a:r>
          </a:p>
        </p:txBody>
      </p:sp>
      <p:sp>
        <p:nvSpPr>
          <p:cNvPr id="4" name="VCT_Marker_ID_4" hidden="1"/>
          <p:cNvSpPr/>
          <p:nvPr>
            <p:custDataLst>
              <p:tags r:id="rId19"/>
            </p:custDataLst>
          </p:nvPr>
        </p:nvSpPr>
        <p:spPr bwMode="gray">
          <a:xfrm>
            <a:off x="1270000" y="127000"/>
            <a:ext cx="127000" cy="127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Courier New" pitchFamily="49" charset="0"/>
              <a:buNone/>
            </a:pPr>
            <a:endParaRPr lang="en-US" sz="1600" dirty="0">
              <a:solidFill>
                <a:srgbClr val="000000"/>
              </a:solidFill>
            </a:endParaRPr>
          </a:p>
        </p:txBody>
      </p:sp>
      <p:grpSp>
        <p:nvGrpSpPr>
          <p:cNvPr id="12" name="Gruppieren 11"/>
          <p:cNvGrpSpPr/>
          <p:nvPr/>
        </p:nvGrpSpPr>
        <p:grpSpPr bwMode="gray">
          <a:xfrm>
            <a:off x="323850" y="-315520"/>
            <a:ext cx="8496740" cy="216030"/>
            <a:chOff x="323850" y="-531550"/>
            <a:chExt cx="8496740" cy="432060"/>
          </a:xfrm>
        </p:grpSpPr>
        <p:cxnSp>
          <p:nvCxnSpPr>
            <p:cNvPr id="23" name="Gerade Verbindung 2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p:nvGrpSpPr>
        <p:grpSpPr bwMode="gray">
          <a:xfrm>
            <a:off x="323410" y="6957490"/>
            <a:ext cx="8496740" cy="216030"/>
            <a:chOff x="323850" y="-531550"/>
            <a:chExt cx="8496740" cy="432060"/>
          </a:xfrm>
        </p:grpSpPr>
        <p:cxnSp>
          <p:nvCxnSpPr>
            <p:cNvPr id="39" name="Gerade Verbindung 3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uppieren 57"/>
          <p:cNvGrpSpPr/>
          <p:nvPr/>
        </p:nvGrpSpPr>
        <p:grpSpPr bwMode="gray">
          <a:xfrm>
            <a:off x="9252650" y="908562"/>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uppieren 55"/>
          <p:cNvGrpSpPr/>
          <p:nvPr/>
        </p:nvGrpSpPr>
        <p:grpSpPr bwMode="gray">
          <a:xfrm>
            <a:off x="-324550" y="908650"/>
            <a:ext cx="216030" cy="5688790"/>
            <a:chOff x="-540710" y="908650"/>
            <a:chExt cx="432060" cy="5688790"/>
          </a:xfrm>
        </p:grpSpPr>
        <p:cxnSp>
          <p:nvCxnSpPr>
            <p:cNvPr id="57" name="Gerade Verbindung 56"/>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hteck 13"/>
          <p:cNvSpPr/>
          <p:nvPr/>
        </p:nvSpPr>
        <p:spPr bwMode="gray">
          <a:xfrm>
            <a:off x="324390" y="6597440"/>
            <a:ext cx="705600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8"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004186"/>
                </a:solidFill>
                <a:effectLst/>
                <a:uLnTx/>
                <a:uFillTx/>
                <a:latin typeface="+mn-lt"/>
                <a:ea typeface="+mn-ea"/>
                <a:cs typeface="+mn-cs"/>
              </a:rPr>
              <a:t>UMass Medical School | Massachusetts Statewide CHW Workforce Surveillance Survey | November 2016</a:t>
            </a:r>
          </a:p>
        </p:txBody>
      </p:sp>
      <p:sp>
        <p:nvSpPr>
          <p:cNvPr id="75" name="Rechteck 74"/>
          <p:cNvSpPr/>
          <p:nvPr/>
        </p:nvSpPr>
        <p:spPr bwMode="gray">
          <a:xfrm>
            <a:off x="7523970" y="6597440"/>
            <a:ext cx="129662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fld id="{C2ABCC37-C314-4D17-9583-6D754EDEC568}" type="slidenum">
              <a:rPr lang="en-US" sz="800" smtClean="0">
                <a:solidFill>
                  <a:srgbClr val="928580"/>
                </a:solidFill>
              </a:rPr>
              <a:pPr algn="r"/>
              <a:t>‹#›</a:t>
            </a:fld>
            <a:endParaRPr lang="en-US" sz="800" dirty="0">
              <a:solidFill>
                <a:srgbClr val="928580"/>
              </a:solidFill>
            </a:endParaRPr>
          </a:p>
        </p:txBody>
      </p:sp>
      <p:graphicFrame>
        <p:nvGraphicFramePr>
          <p:cNvPr id="5" name="Object 4"/>
          <p:cNvGraphicFramePr>
            <a:graphicFrameLocks noChangeAspect="1"/>
          </p:cNvGraphicFramePr>
          <p:nvPr userDrawn="1"/>
        </p:nvGraphicFramePr>
        <p:xfrm>
          <a:off x="4793225" y="260648"/>
          <a:ext cx="4156425" cy="576833"/>
        </p:xfrm>
        <a:graphic>
          <a:graphicData uri="http://schemas.openxmlformats.org/presentationml/2006/ole">
            <mc:AlternateContent xmlns:mc="http://schemas.openxmlformats.org/markup-compatibility/2006">
              <mc:Choice xmlns:v="urn:schemas-microsoft-com:vml" Requires="v">
                <p:oleObj spid="_x0000_s4277" name="Document" r:id="rId20" imgW="6347460" imgH="990476" progId="Word.Document.12">
                  <p:embed/>
                </p:oleObj>
              </mc:Choice>
              <mc:Fallback>
                <p:oleObj name="Document" r:id="rId20" imgW="6347460" imgH="990476" progId="Word.Document.12">
                  <p:embed/>
                  <p:pic>
                    <p:nvPicPr>
                      <p:cNvPr id="5" name="Object 4"/>
                      <p:cNvPicPr/>
                      <p:nvPr/>
                    </p:nvPicPr>
                    <p:blipFill>
                      <a:blip r:embed="rId21"/>
                      <a:stretch>
                        <a:fillRect/>
                      </a:stretch>
                    </p:blipFill>
                    <p:spPr>
                      <a:xfrm>
                        <a:off x="4793225" y="260648"/>
                        <a:ext cx="4156425" cy="576833"/>
                      </a:xfrm>
                      <a:prstGeom prst="rect">
                        <a:avLst/>
                      </a:prstGeom>
                    </p:spPr>
                  </p:pic>
                </p:oleObj>
              </mc:Fallback>
            </mc:AlternateContent>
          </a:graphicData>
        </a:graphic>
      </p:graphicFrame>
    </p:spTree>
    <p:extLst>
      <p:ext uri="{BB962C8B-B14F-4D97-AF65-F5344CB8AC3E}">
        <p14:creationId xmlns:p14="http://schemas.microsoft.com/office/powerpoint/2010/main" val="178399381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Lst>
  <p:hf hdr="0" ftr="0" dt="0"/>
  <p:txStyles>
    <p:titleStyle>
      <a:lvl1pPr algn="l" defTabSz="914400" rtl="0" eaLnBrk="1" latinLnBrk="0" hangingPunct="1">
        <a:spcBef>
          <a:spcPct val="0"/>
        </a:spcBef>
        <a:buNone/>
        <a:defRPr sz="2000" kern="1200">
          <a:solidFill>
            <a:schemeClr val="tx1"/>
          </a:solidFill>
          <a:latin typeface="Arial" pitchFamily="34" charset="0"/>
          <a:ea typeface="+mj-ea"/>
          <a:cs typeface="+mj-cs"/>
        </a:defRPr>
      </a:lvl1pPr>
    </p:titleStyle>
    <p:bodyStyle>
      <a:lvl1pPr marL="0" indent="0" algn="l" defTabSz="914400" rtl="0" eaLnBrk="1" latinLnBrk="0" hangingPunct="1">
        <a:spcBef>
          <a:spcPts val="600"/>
        </a:spcBef>
        <a:spcAft>
          <a:spcPts val="0"/>
        </a:spcAft>
        <a:buFont typeface="Arial" pitchFamily="34" charset="0"/>
        <a:buNone/>
        <a:defRPr sz="1800" kern="1200">
          <a:solidFill>
            <a:schemeClr val="accent2"/>
          </a:solidFill>
          <a:latin typeface="Arial" pitchFamily="34" charset="0"/>
          <a:ea typeface="+mn-ea"/>
          <a:cs typeface="Arial" pitchFamily="34" charset="0"/>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Arial" pitchFamily="34" charset="0"/>
          <a:ea typeface="+mn-ea"/>
          <a:cs typeface="Arial" pitchFamily="34" charset="0"/>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3pPr>
      <a:lvl4pPr marL="36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4pPr>
      <a:lvl5pPr marL="540000" indent="-180975" algn="l" defTabSz="914400" rtl="0" eaLnBrk="1" latinLnBrk="0" hangingPunct="1">
        <a:spcBef>
          <a:spcPts val="300"/>
        </a:spcBef>
        <a:spcAft>
          <a:spcPts val="0"/>
        </a:spcAft>
        <a:buFont typeface="Arial" pitchFamily="34" charset="0"/>
        <a:buChar char="•"/>
        <a:defRPr sz="1600" b="0" kern="1200" baseline="0">
          <a:solidFill>
            <a:schemeClr val="tx1"/>
          </a:solidFill>
          <a:latin typeface="Arial" pitchFamily="34" charset="0"/>
          <a:ea typeface="+mn-ea"/>
          <a:cs typeface="Arial" pitchFamily="34" charset="0"/>
        </a:defRPr>
      </a:lvl5pPr>
      <a:lvl6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6pPr>
      <a:lvl7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7pPr>
      <a:lvl8pPr marL="54292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228600" y="260648"/>
            <a:ext cx="7151350" cy="647402"/>
          </a:xfrm>
          <a:prstGeom prst="rect">
            <a:avLst/>
          </a:prstGeom>
        </p:spPr>
        <p:txBody>
          <a:bodyPr vert="horz" lIns="0" tIns="0" rIns="0" bIns="0" rtlCol="0" anchor="b" anchorCtr="0">
            <a:noAutofit/>
          </a:bodyPr>
          <a:lstStyle/>
          <a:p>
            <a:r>
              <a:rPr lang="en-US" noProof="0" dirty="0"/>
              <a:t>Click to add text</a:t>
            </a:r>
          </a:p>
        </p:txBody>
      </p:sp>
      <p:sp>
        <p:nvSpPr>
          <p:cNvPr id="3" name="Text Placeholder 2"/>
          <p:cNvSpPr>
            <a:spLocks noGrp="1"/>
          </p:cNvSpPr>
          <p:nvPr>
            <p:ph type="body" idx="1"/>
            <p:custDataLst>
              <p:tags r:id="rId16"/>
            </p:custDataLst>
          </p:nvPr>
        </p:nvSpPr>
        <p:spPr bwMode="gray">
          <a:xfrm>
            <a:off x="323528" y="1052736"/>
            <a:ext cx="8496944" cy="5328592"/>
          </a:xfrm>
          <a:prstGeom prst="rect">
            <a:avLst/>
          </a:prstGeom>
        </p:spPr>
        <p:txBody>
          <a:bodyPr vert="horz" lIns="0" tIns="18000" rIns="0" bIns="0" rtlCol="0" anchor="t" anchorCtr="0">
            <a:noAutofit/>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6"/>
            <a:r>
              <a:rPr lang="en-US" noProof="0" dirty="0"/>
              <a:t>Eighth level</a:t>
            </a:r>
          </a:p>
          <a:p>
            <a:pPr lvl="8"/>
            <a:r>
              <a:rPr lang="en-US" noProof="0" dirty="0"/>
              <a:t>Ninth level</a:t>
            </a:r>
          </a:p>
        </p:txBody>
      </p:sp>
      <p:sp>
        <p:nvSpPr>
          <p:cNvPr id="4" name="VCT_Marker_ID_4" hidden="1"/>
          <p:cNvSpPr/>
          <p:nvPr>
            <p:custDataLst>
              <p:tags r:id="rId17"/>
            </p:custDataLst>
          </p:nvPr>
        </p:nvSpPr>
        <p:spPr bwMode="gray">
          <a:xfrm>
            <a:off x="1270000" y="127000"/>
            <a:ext cx="127000" cy="127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Courier New" pitchFamily="49" charset="0"/>
              <a:buNone/>
            </a:pPr>
            <a:endParaRPr lang="en-US" sz="1600" dirty="0">
              <a:solidFill>
                <a:srgbClr val="000000"/>
              </a:solidFill>
            </a:endParaRPr>
          </a:p>
        </p:txBody>
      </p:sp>
      <p:grpSp>
        <p:nvGrpSpPr>
          <p:cNvPr id="12" name="Gruppieren 11"/>
          <p:cNvGrpSpPr/>
          <p:nvPr/>
        </p:nvGrpSpPr>
        <p:grpSpPr bwMode="gray">
          <a:xfrm>
            <a:off x="323850" y="-315520"/>
            <a:ext cx="8496740" cy="216030"/>
            <a:chOff x="323850" y="-531550"/>
            <a:chExt cx="8496740" cy="432060"/>
          </a:xfrm>
        </p:grpSpPr>
        <p:cxnSp>
          <p:nvCxnSpPr>
            <p:cNvPr id="23" name="Gerade Verbindung 2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p:nvGrpSpPr>
        <p:grpSpPr bwMode="gray">
          <a:xfrm>
            <a:off x="323410" y="6957490"/>
            <a:ext cx="8496740" cy="216030"/>
            <a:chOff x="323850" y="-531550"/>
            <a:chExt cx="8496740" cy="432060"/>
          </a:xfrm>
        </p:grpSpPr>
        <p:cxnSp>
          <p:nvCxnSpPr>
            <p:cNvPr id="39" name="Gerade Verbindung 3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uppieren 57"/>
          <p:cNvGrpSpPr/>
          <p:nvPr/>
        </p:nvGrpSpPr>
        <p:grpSpPr bwMode="gray">
          <a:xfrm>
            <a:off x="9252650" y="908562"/>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uppieren 55"/>
          <p:cNvGrpSpPr/>
          <p:nvPr/>
        </p:nvGrpSpPr>
        <p:grpSpPr bwMode="gray">
          <a:xfrm>
            <a:off x="-324550" y="908650"/>
            <a:ext cx="216030" cy="5688790"/>
            <a:chOff x="-540710" y="908650"/>
            <a:chExt cx="432060" cy="5688790"/>
          </a:xfrm>
        </p:grpSpPr>
        <p:cxnSp>
          <p:nvCxnSpPr>
            <p:cNvPr id="57" name="Gerade Verbindung 56"/>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hteck 13"/>
          <p:cNvSpPr/>
          <p:nvPr/>
        </p:nvSpPr>
        <p:spPr bwMode="gray">
          <a:xfrm>
            <a:off x="324390" y="6597440"/>
            <a:ext cx="705600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8"/>
            <a:r>
              <a:rPr lang="en-US" sz="800" dirty="0">
                <a:solidFill>
                  <a:schemeClr val="accent1"/>
                </a:solidFill>
              </a:rPr>
              <a:t>UMass Medical School | Massachusetts Statewide CHW Workforce</a:t>
            </a:r>
            <a:r>
              <a:rPr lang="en-US" sz="800" baseline="0" dirty="0">
                <a:solidFill>
                  <a:schemeClr val="accent1"/>
                </a:solidFill>
              </a:rPr>
              <a:t> Surveillance Survey </a:t>
            </a:r>
            <a:r>
              <a:rPr lang="en-US" sz="800" dirty="0">
                <a:solidFill>
                  <a:schemeClr val="accent1"/>
                </a:solidFill>
              </a:rPr>
              <a:t>| November 2016</a:t>
            </a:r>
          </a:p>
        </p:txBody>
      </p:sp>
      <p:sp>
        <p:nvSpPr>
          <p:cNvPr id="75" name="Rechteck 74"/>
          <p:cNvSpPr/>
          <p:nvPr/>
        </p:nvSpPr>
        <p:spPr bwMode="gray">
          <a:xfrm>
            <a:off x="7523970" y="6597440"/>
            <a:ext cx="129662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fld id="{C2ABCC37-C314-4D17-9583-6D754EDEC568}" type="slidenum">
              <a:rPr lang="en-US" sz="800" smtClean="0">
                <a:solidFill>
                  <a:srgbClr val="928580"/>
                </a:solidFill>
              </a:rPr>
              <a:pPr algn="r"/>
              <a:t>‹#›</a:t>
            </a:fld>
            <a:endParaRPr lang="en-US" sz="800" dirty="0">
              <a:solidFill>
                <a:srgbClr val="928580"/>
              </a:solidFill>
            </a:endParaRPr>
          </a:p>
        </p:txBody>
      </p:sp>
      <p:pic>
        <p:nvPicPr>
          <p:cNvPr id="76" name="Picture 75"/>
          <p:cNvPicPr/>
          <p:nvPr/>
        </p:nvPicPr>
        <p:blipFill>
          <a:blip r:embed="rId18">
            <a:extLst>
              <a:ext uri="{28A0092B-C50C-407E-A947-70E740481C1C}">
                <a14:useLocalDpi xmlns:a14="http://schemas.microsoft.com/office/drawing/2010/main" val="0"/>
              </a:ext>
            </a:extLst>
          </a:blip>
          <a:srcRect/>
          <a:stretch>
            <a:fillRect/>
          </a:stretch>
        </p:blipFill>
        <p:spPr bwMode="auto">
          <a:xfrm>
            <a:off x="7388055" y="175260"/>
            <a:ext cx="1568450" cy="563880"/>
          </a:xfrm>
          <a:prstGeom prst="rect">
            <a:avLst/>
          </a:prstGeom>
          <a:noFill/>
          <a:ln>
            <a:noFill/>
          </a:ln>
        </p:spPr>
      </p:pic>
    </p:spTree>
    <p:extLst>
      <p:ext uri="{BB962C8B-B14F-4D97-AF65-F5344CB8AC3E}">
        <p14:creationId xmlns:p14="http://schemas.microsoft.com/office/powerpoint/2010/main" val="4200903770"/>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Lst>
  <p:hf hdr="0" ftr="0" dt="0"/>
  <p:txStyles>
    <p:titleStyle>
      <a:lvl1pPr algn="l" defTabSz="914400" rtl="0" eaLnBrk="1" latinLnBrk="0" hangingPunct="1">
        <a:spcBef>
          <a:spcPct val="0"/>
        </a:spcBef>
        <a:buNone/>
        <a:defRPr sz="2000" kern="1200">
          <a:solidFill>
            <a:schemeClr val="tx1"/>
          </a:solidFill>
          <a:latin typeface="Arial" pitchFamily="34" charset="0"/>
          <a:ea typeface="+mj-ea"/>
          <a:cs typeface="+mj-cs"/>
        </a:defRPr>
      </a:lvl1pPr>
    </p:titleStyle>
    <p:bodyStyle>
      <a:lvl1pPr marL="0" indent="0" algn="l" defTabSz="914400" rtl="0" eaLnBrk="1" latinLnBrk="0" hangingPunct="1">
        <a:spcBef>
          <a:spcPts val="600"/>
        </a:spcBef>
        <a:spcAft>
          <a:spcPts val="0"/>
        </a:spcAft>
        <a:buFont typeface="Arial" pitchFamily="34" charset="0"/>
        <a:buNone/>
        <a:defRPr sz="1800" kern="1200">
          <a:solidFill>
            <a:schemeClr val="accent2"/>
          </a:solidFill>
          <a:latin typeface="Arial" pitchFamily="34" charset="0"/>
          <a:ea typeface="+mn-ea"/>
          <a:cs typeface="Arial" pitchFamily="34" charset="0"/>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Arial" pitchFamily="34" charset="0"/>
          <a:ea typeface="+mn-ea"/>
          <a:cs typeface="Arial" pitchFamily="34" charset="0"/>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3pPr>
      <a:lvl4pPr marL="36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4pPr>
      <a:lvl5pPr marL="540000" indent="-180975" algn="l" defTabSz="914400" rtl="0" eaLnBrk="1" latinLnBrk="0" hangingPunct="1">
        <a:spcBef>
          <a:spcPts val="300"/>
        </a:spcBef>
        <a:spcAft>
          <a:spcPts val="0"/>
        </a:spcAft>
        <a:buFont typeface="Arial" pitchFamily="34" charset="0"/>
        <a:buChar char="•"/>
        <a:defRPr sz="1600" b="0" kern="1200" baseline="0">
          <a:solidFill>
            <a:schemeClr val="tx1"/>
          </a:solidFill>
          <a:latin typeface="Arial" pitchFamily="34" charset="0"/>
          <a:ea typeface="+mn-ea"/>
          <a:cs typeface="Arial" pitchFamily="34" charset="0"/>
        </a:defRPr>
      </a:lvl5pPr>
      <a:lvl6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6pPr>
      <a:lvl7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7pPr>
      <a:lvl8pPr marL="54292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228600" y="260648"/>
            <a:ext cx="7151350" cy="647402"/>
          </a:xfrm>
          <a:prstGeom prst="rect">
            <a:avLst/>
          </a:prstGeom>
        </p:spPr>
        <p:txBody>
          <a:bodyPr vert="horz" lIns="0" tIns="0" rIns="0" bIns="0" rtlCol="0" anchor="b" anchorCtr="0">
            <a:noAutofit/>
          </a:bodyPr>
          <a:lstStyle/>
          <a:p>
            <a:r>
              <a:rPr lang="en-US" noProof="0" dirty="0"/>
              <a:t>Click to add text</a:t>
            </a:r>
          </a:p>
        </p:txBody>
      </p:sp>
      <p:sp>
        <p:nvSpPr>
          <p:cNvPr id="3" name="Text Placeholder 2"/>
          <p:cNvSpPr>
            <a:spLocks noGrp="1"/>
          </p:cNvSpPr>
          <p:nvPr>
            <p:ph type="body" idx="1"/>
            <p:custDataLst>
              <p:tags r:id="rId16"/>
            </p:custDataLst>
          </p:nvPr>
        </p:nvSpPr>
        <p:spPr bwMode="gray">
          <a:xfrm>
            <a:off x="323528" y="1052736"/>
            <a:ext cx="8496944" cy="5328592"/>
          </a:xfrm>
          <a:prstGeom prst="rect">
            <a:avLst/>
          </a:prstGeom>
        </p:spPr>
        <p:txBody>
          <a:bodyPr vert="horz" lIns="0" tIns="18000" rIns="0" bIns="0" rtlCol="0" anchor="t" anchorCtr="0">
            <a:noAutofit/>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6"/>
            <a:r>
              <a:rPr lang="en-US" noProof="0" dirty="0"/>
              <a:t>Eighth level</a:t>
            </a:r>
          </a:p>
          <a:p>
            <a:pPr lvl="8"/>
            <a:r>
              <a:rPr lang="en-US" noProof="0" dirty="0"/>
              <a:t>Ninth level</a:t>
            </a:r>
          </a:p>
        </p:txBody>
      </p:sp>
      <p:sp>
        <p:nvSpPr>
          <p:cNvPr id="4" name="VCT_Marker_ID_4" hidden="1"/>
          <p:cNvSpPr/>
          <p:nvPr>
            <p:custDataLst>
              <p:tags r:id="rId17"/>
            </p:custDataLst>
          </p:nvPr>
        </p:nvSpPr>
        <p:spPr bwMode="gray">
          <a:xfrm>
            <a:off x="1270000" y="127000"/>
            <a:ext cx="127000" cy="127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Courier New" pitchFamily="49" charset="0"/>
              <a:buNone/>
            </a:pPr>
            <a:endParaRPr lang="en-US" sz="1600" dirty="0">
              <a:solidFill>
                <a:srgbClr val="000000"/>
              </a:solidFill>
            </a:endParaRPr>
          </a:p>
        </p:txBody>
      </p:sp>
      <p:grpSp>
        <p:nvGrpSpPr>
          <p:cNvPr id="12" name="Gruppieren 11"/>
          <p:cNvGrpSpPr/>
          <p:nvPr/>
        </p:nvGrpSpPr>
        <p:grpSpPr bwMode="gray">
          <a:xfrm>
            <a:off x="323850" y="-315520"/>
            <a:ext cx="8496740" cy="216030"/>
            <a:chOff x="323850" y="-531550"/>
            <a:chExt cx="8496740" cy="432060"/>
          </a:xfrm>
        </p:grpSpPr>
        <p:cxnSp>
          <p:nvCxnSpPr>
            <p:cNvPr id="23" name="Gerade Verbindung 2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p:nvGrpSpPr>
        <p:grpSpPr bwMode="gray">
          <a:xfrm>
            <a:off x="323410" y="6957490"/>
            <a:ext cx="8496740" cy="216030"/>
            <a:chOff x="323850" y="-531550"/>
            <a:chExt cx="8496740" cy="432060"/>
          </a:xfrm>
        </p:grpSpPr>
        <p:cxnSp>
          <p:nvCxnSpPr>
            <p:cNvPr id="39" name="Gerade Verbindung 3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uppieren 57"/>
          <p:cNvGrpSpPr/>
          <p:nvPr/>
        </p:nvGrpSpPr>
        <p:grpSpPr bwMode="gray">
          <a:xfrm>
            <a:off x="9252650" y="908562"/>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uppieren 55"/>
          <p:cNvGrpSpPr/>
          <p:nvPr/>
        </p:nvGrpSpPr>
        <p:grpSpPr bwMode="gray">
          <a:xfrm>
            <a:off x="-324550" y="908650"/>
            <a:ext cx="216030" cy="5688790"/>
            <a:chOff x="-540710" y="908650"/>
            <a:chExt cx="432060" cy="5688790"/>
          </a:xfrm>
        </p:grpSpPr>
        <p:cxnSp>
          <p:nvCxnSpPr>
            <p:cNvPr id="57" name="Gerade Verbindung 56"/>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hteck 13"/>
          <p:cNvSpPr/>
          <p:nvPr/>
        </p:nvSpPr>
        <p:spPr bwMode="gray">
          <a:xfrm>
            <a:off x="324390" y="6597440"/>
            <a:ext cx="705600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8"/>
            <a:r>
              <a:rPr lang="en-US" sz="800" dirty="0">
                <a:solidFill>
                  <a:schemeClr val="accent1"/>
                </a:solidFill>
              </a:rPr>
              <a:t>UMass Medical School | Massachusetts Statewide CHW Workforce</a:t>
            </a:r>
            <a:r>
              <a:rPr lang="en-US" sz="800" baseline="0" dirty="0">
                <a:solidFill>
                  <a:schemeClr val="accent1"/>
                </a:solidFill>
              </a:rPr>
              <a:t> Surveillance Survey </a:t>
            </a:r>
            <a:r>
              <a:rPr lang="en-US" sz="800" dirty="0">
                <a:solidFill>
                  <a:schemeClr val="accent1"/>
                </a:solidFill>
              </a:rPr>
              <a:t>| November</a:t>
            </a:r>
            <a:r>
              <a:rPr lang="en-US" sz="800" baseline="0" dirty="0">
                <a:solidFill>
                  <a:schemeClr val="accent1"/>
                </a:solidFill>
              </a:rPr>
              <a:t> </a:t>
            </a:r>
            <a:r>
              <a:rPr lang="en-US" sz="800" dirty="0">
                <a:solidFill>
                  <a:schemeClr val="accent1"/>
                </a:solidFill>
              </a:rPr>
              <a:t>2016</a:t>
            </a:r>
          </a:p>
        </p:txBody>
      </p:sp>
      <p:sp>
        <p:nvSpPr>
          <p:cNvPr id="75" name="Rechteck 74"/>
          <p:cNvSpPr/>
          <p:nvPr/>
        </p:nvSpPr>
        <p:spPr bwMode="gray">
          <a:xfrm>
            <a:off x="7523970" y="6597440"/>
            <a:ext cx="129662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fld id="{C2ABCC37-C314-4D17-9583-6D754EDEC568}" type="slidenum">
              <a:rPr lang="en-US" sz="800" smtClean="0">
                <a:solidFill>
                  <a:srgbClr val="928580"/>
                </a:solidFill>
              </a:rPr>
              <a:pPr algn="r"/>
              <a:t>‹#›</a:t>
            </a:fld>
            <a:endParaRPr lang="en-US" sz="800" dirty="0">
              <a:solidFill>
                <a:srgbClr val="928580"/>
              </a:solidFill>
            </a:endParaRPr>
          </a:p>
        </p:txBody>
      </p:sp>
      <p:graphicFrame>
        <p:nvGraphicFramePr>
          <p:cNvPr id="5" name="Object 4"/>
          <p:cNvGraphicFramePr>
            <a:graphicFrameLocks noChangeAspect="1"/>
          </p:cNvGraphicFramePr>
          <p:nvPr userDrawn="1"/>
        </p:nvGraphicFramePr>
        <p:xfrm>
          <a:off x="4793225" y="260648"/>
          <a:ext cx="4156425" cy="576833"/>
        </p:xfrm>
        <a:graphic>
          <a:graphicData uri="http://schemas.openxmlformats.org/presentationml/2006/ole">
            <mc:AlternateContent xmlns:mc="http://schemas.openxmlformats.org/markup-compatibility/2006">
              <mc:Choice xmlns:v="urn:schemas-microsoft-com:vml" Requires="v">
                <p:oleObj spid="_x0000_s5256" name="Document" r:id="rId18" imgW="6347460" imgH="990476" progId="Word.Document.12">
                  <p:embed/>
                </p:oleObj>
              </mc:Choice>
              <mc:Fallback>
                <p:oleObj name="Document" r:id="rId18" imgW="6347460" imgH="990476" progId="Word.Document.12">
                  <p:embed/>
                  <p:pic>
                    <p:nvPicPr>
                      <p:cNvPr id="5" name="Object 4"/>
                      <p:cNvPicPr/>
                      <p:nvPr/>
                    </p:nvPicPr>
                    <p:blipFill>
                      <a:blip r:embed="rId19"/>
                      <a:stretch>
                        <a:fillRect/>
                      </a:stretch>
                    </p:blipFill>
                    <p:spPr>
                      <a:xfrm>
                        <a:off x="4793225" y="260648"/>
                        <a:ext cx="4156425" cy="576833"/>
                      </a:xfrm>
                      <a:prstGeom prst="rect">
                        <a:avLst/>
                      </a:prstGeom>
                    </p:spPr>
                  </p:pic>
                </p:oleObj>
              </mc:Fallback>
            </mc:AlternateContent>
          </a:graphicData>
        </a:graphic>
      </p:graphicFrame>
    </p:spTree>
    <p:extLst>
      <p:ext uri="{BB962C8B-B14F-4D97-AF65-F5344CB8AC3E}">
        <p14:creationId xmlns:p14="http://schemas.microsoft.com/office/powerpoint/2010/main" val="2518351289"/>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 id="2147483853" r:id="rId12"/>
    <p:sldLayoutId id="2147483854" r:id="rId13"/>
  </p:sldLayoutIdLst>
  <p:hf hdr="0" ftr="0" dt="0"/>
  <p:txStyles>
    <p:titleStyle>
      <a:lvl1pPr algn="l" defTabSz="914400" rtl="0" eaLnBrk="1" latinLnBrk="0" hangingPunct="1">
        <a:spcBef>
          <a:spcPct val="0"/>
        </a:spcBef>
        <a:buNone/>
        <a:defRPr sz="2000" kern="1200">
          <a:solidFill>
            <a:schemeClr val="tx1"/>
          </a:solidFill>
          <a:latin typeface="Arial" pitchFamily="34" charset="0"/>
          <a:ea typeface="+mj-ea"/>
          <a:cs typeface="+mj-cs"/>
        </a:defRPr>
      </a:lvl1pPr>
    </p:titleStyle>
    <p:bodyStyle>
      <a:lvl1pPr marL="0" indent="0" algn="l" defTabSz="914400" rtl="0" eaLnBrk="1" latinLnBrk="0" hangingPunct="1">
        <a:spcBef>
          <a:spcPts val="600"/>
        </a:spcBef>
        <a:spcAft>
          <a:spcPts val="0"/>
        </a:spcAft>
        <a:buFont typeface="Arial" pitchFamily="34" charset="0"/>
        <a:buNone/>
        <a:defRPr sz="1800" kern="1200">
          <a:solidFill>
            <a:schemeClr val="accent2"/>
          </a:solidFill>
          <a:latin typeface="Arial" pitchFamily="34" charset="0"/>
          <a:ea typeface="+mn-ea"/>
          <a:cs typeface="Arial" pitchFamily="34" charset="0"/>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Arial" pitchFamily="34" charset="0"/>
          <a:ea typeface="+mn-ea"/>
          <a:cs typeface="Arial" pitchFamily="34" charset="0"/>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3pPr>
      <a:lvl4pPr marL="36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4pPr>
      <a:lvl5pPr marL="540000" indent="-180975" algn="l" defTabSz="914400" rtl="0" eaLnBrk="1" latinLnBrk="0" hangingPunct="1">
        <a:spcBef>
          <a:spcPts val="300"/>
        </a:spcBef>
        <a:spcAft>
          <a:spcPts val="0"/>
        </a:spcAft>
        <a:buFont typeface="Arial" pitchFamily="34" charset="0"/>
        <a:buChar char="•"/>
        <a:defRPr sz="1600" b="0" kern="1200" baseline="0">
          <a:solidFill>
            <a:schemeClr val="tx1"/>
          </a:solidFill>
          <a:latin typeface="Arial" pitchFamily="34" charset="0"/>
          <a:ea typeface="+mn-ea"/>
          <a:cs typeface="Arial" pitchFamily="34" charset="0"/>
        </a:defRPr>
      </a:lvl5pPr>
      <a:lvl6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6pPr>
      <a:lvl7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7pPr>
      <a:lvl8pPr marL="54292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228600" y="260648"/>
            <a:ext cx="7151350" cy="647402"/>
          </a:xfrm>
          <a:prstGeom prst="rect">
            <a:avLst/>
          </a:prstGeom>
        </p:spPr>
        <p:txBody>
          <a:bodyPr vert="horz" lIns="0" tIns="0" rIns="0" bIns="0" rtlCol="0" anchor="b" anchorCtr="0">
            <a:noAutofit/>
          </a:bodyPr>
          <a:lstStyle/>
          <a:p>
            <a:r>
              <a:rPr lang="en-US" noProof="0" dirty="0"/>
              <a:t>Click to add text</a:t>
            </a:r>
          </a:p>
        </p:txBody>
      </p:sp>
      <p:sp>
        <p:nvSpPr>
          <p:cNvPr id="3" name="Text Placeholder 2"/>
          <p:cNvSpPr>
            <a:spLocks noGrp="1"/>
          </p:cNvSpPr>
          <p:nvPr>
            <p:ph type="body" idx="1"/>
            <p:custDataLst>
              <p:tags r:id="rId18"/>
            </p:custDataLst>
          </p:nvPr>
        </p:nvSpPr>
        <p:spPr bwMode="gray">
          <a:xfrm>
            <a:off x="323528" y="1052736"/>
            <a:ext cx="8496944" cy="5328592"/>
          </a:xfrm>
          <a:prstGeom prst="rect">
            <a:avLst/>
          </a:prstGeom>
        </p:spPr>
        <p:txBody>
          <a:bodyPr vert="horz" lIns="0" tIns="18000" rIns="0" bIns="0" rtlCol="0" anchor="t" anchorCtr="0">
            <a:noAutofit/>
          </a:body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Sixth level</a:t>
            </a:r>
          </a:p>
          <a:p>
            <a:pPr lvl="6"/>
            <a:r>
              <a:rPr lang="en-US" noProof="0" dirty="0"/>
              <a:t>Seventh level</a:t>
            </a:r>
          </a:p>
          <a:p>
            <a:pPr lvl="6"/>
            <a:r>
              <a:rPr lang="en-US" noProof="0" dirty="0"/>
              <a:t>Eighth level</a:t>
            </a:r>
          </a:p>
          <a:p>
            <a:pPr lvl="8"/>
            <a:r>
              <a:rPr lang="en-US" noProof="0" dirty="0"/>
              <a:t>Ninth level</a:t>
            </a:r>
          </a:p>
        </p:txBody>
      </p:sp>
      <p:sp>
        <p:nvSpPr>
          <p:cNvPr id="4" name="VCT_Marker_ID_4" hidden="1"/>
          <p:cNvSpPr/>
          <p:nvPr>
            <p:custDataLst>
              <p:tags r:id="rId19"/>
            </p:custDataLst>
          </p:nvPr>
        </p:nvSpPr>
        <p:spPr bwMode="gray">
          <a:xfrm>
            <a:off x="1270000" y="127000"/>
            <a:ext cx="127000" cy="127000"/>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buFont typeface="Courier New" pitchFamily="49" charset="0"/>
              <a:buNone/>
            </a:pPr>
            <a:endParaRPr lang="en-US" sz="1600" dirty="0">
              <a:solidFill>
                <a:srgbClr val="000000"/>
              </a:solidFill>
            </a:endParaRPr>
          </a:p>
        </p:txBody>
      </p:sp>
      <p:grpSp>
        <p:nvGrpSpPr>
          <p:cNvPr id="12" name="Gruppieren 11"/>
          <p:cNvGrpSpPr/>
          <p:nvPr/>
        </p:nvGrpSpPr>
        <p:grpSpPr bwMode="gray">
          <a:xfrm>
            <a:off x="323850" y="-315520"/>
            <a:ext cx="8496740" cy="216030"/>
            <a:chOff x="323850" y="-531550"/>
            <a:chExt cx="8496740" cy="432060"/>
          </a:xfrm>
        </p:grpSpPr>
        <p:cxnSp>
          <p:nvCxnSpPr>
            <p:cNvPr id="23" name="Gerade Verbindung 22"/>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24"/>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 Verbindung 27"/>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 Verbindung 30"/>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 Verbindung 31"/>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 Verbindung 32"/>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Gruppieren 37"/>
          <p:cNvGrpSpPr/>
          <p:nvPr/>
        </p:nvGrpSpPr>
        <p:grpSpPr bwMode="gray">
          <a:xfrm>
            <a:off x="323410" y="6957490"/>
            <a:ext cx="8496740" cy="216030"/>
            <a:chOff x="323850" y="-531550"/>
            <a:chExt cx="8496740" cy="432060"/>
          </a:xfrm>
        </p:grpSpPr>
        <p:cxnSp>
          <p:nvCxnSpPr>
            <p:cNvPr id="39" name="Gerade Verbindung 38"/>
            <p:cNvCxnSpPr/>
            <p:nvPr userDrawn="1"/>
          </p:nvCxnSpPr>
          <p:spPr bwMode="gray">
            <a:xfrm rot="5400000">
              <a:off x="10782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userDrawn="1"/>
          </p:nvCxnSpPr>
          <p:spPr bwMode="gray">
            <a:xfrm rot="5400000">
              <a:off x="1403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userDrawn="1"/>
          </p:nvCxnSpPr>
          <p:spPr bwMode="gray">
            <a:xfrm rot="5400000">
              <a:off x="15475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 Verbindung 41"/>
            <p:cNvCxnSpPr/>
            <p:nvPr userDrawn="1"/>
          </p:nvCxnSpPr>
          <p:spPr bwMode="gray">
            <a:xfrm rot="5400000">
              <a:off x="28437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Gerade Verbindung 42"/>
            <p:cNvCxnSpPr/>
            <p:nvPr userDrawn="1"/>
          </p:nvCxnSpPr>
          <p:spPr bwMode="gray">
            <a:xfrm rot="5400000">
              <a:off x="29877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Gerade Verbindung 43"/>
            <p:cNvCxnSpPr/>
            <p:nvPr userDrawn="1"/>
          </p:nvCxnSpPr>
          <p:spPr bwMode="gray">
            <a:xfrm rot="5400000">
              <a:off x="42839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Gerade Verbindung 44"/>
            <p:cNvCxnSpPr/>
            <p:nvPr userDrawn="1"/>
          </p:nvCxnSpPr>
          <p:spPr bwMode="gray">
            <a:xfrm rot="5400000">
              <a:off x="44279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userDrawn="1"/>
          </p:nvCxnSpPr>
          <p:spPr bwMode="gray">
            <a:xfrm rot="5400000">
              <a:off x="57241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userDrawn="1"/>
          </p:nvCxnSpPr>
          <p:spPr bwMode="gray">
            <a:xfrm rot="5400000">
              <a:off x="58681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userDrawn="1"/>
          </p:nvCxnSpPr>
          <p:spPr bwMode="gray">
            <a:xfrm rot="5400000">
              <a:off x="71643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userDrawn="1"/>
          </p:nvCxnSpPr>
          <p:spPr bwMode="gray">
            <a:xfrm rot="5400000">
              <a:off x="730838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Gerade Verbindung 49"/>
            <p:cNvCxnSpPr/>
            <p:nvPr userDrawn="1"/>
          </p:nvCxnSpPr>
          <p:spPr bwMode="gray">
            <a:xfrm rot="5400000">
              <a:off x="8604560" y="-3155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uppieren 57"/>
          <p:cNvGrpSpPr/>
          <p:nvPr/>
        </p:nvGrpSpPr>
        <p:grpSpPr bwMode="gray">
          <a:xfrm>
            <a:off x="9252650" y="908562"/>
            <a:ext cx="216030" cy="5688790"/>
            <a:chOff x="-540710" y="908650"/>
            <a:chExt cx="432060" cy="5688790"/>
          </a:xfrm>
        </p:grpSpPr>
        <p:cxnSp>
          <p:nvCxnSpPr>
            <p:cNvPr id="59" name="Gerade Verbindung 58"/>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Gerade Verbindung 61"/>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Gerade Verbindung 62"/>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 Verbindung 80"/>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 Verbindung 81"/>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 Verbindung 82"/>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 Verbindung 83"/>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 Verbindung 84"/>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 Verbindung 86"/>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Gerade Verbindung 88"/>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 name="Gruppieren 55"/>
          <p:cNvGrpSpPr/>
          <p:nvPr/>
        </p:nvGrpSpPr>
        <p:grpSpPr bwMode="gray">
          <a:xfrm>
            <a:off x="-324550" y="908650"/>
            <a:ext cx="216030" cy="5688790"/>
            <a:chOff x="-540710" y="908650"/>
            <a:chExt cx="432060" cy="5688790"/>
          </a:xfrm>
        </p:grpSpPr>
        <p:cxnSp>
          <p:nvCxnSpPr>
            <p:cNvPr id="57" name="Gerade Verbindung 56"/>
            <p:cNvCxnSpPr/>
            <p:nvPr userDrawn="1"/>
          </p:nvCxnSpPr>
          <p:spPr bwMode="gray">
            <a:xfrm>
              <a:off x="-540710" y="11246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userDrawn="1"/>
          </p:nvCxnSpPr>
          <p:spPr bwMode="gray">
            <a:xfrm>
              <a:off x="-540710" y="90865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userDrawn="1"/>
          </p:nvCxnSpPr>
          <p:spPr bwMode="gray">
            <a:xfrm>
              <a:off x="-540710" y="659744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userDrawn="1"/>
          </p:nvCxnSpPr>
          <p:spPr bwMode="gray">
            <a:xfrm>
              <a:off x="-540710" y="645342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userDrawn="1"/>
          </p:nvCxnSpPr>
          <p:spPr bwMode="gray">
            <a:xfrm>
              <a:off x="-540710" y="54452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Gerade Verbindung 66"/>
            <p:cNvCxnSpPr/>
            <p:nvPr userDrawn="1"/>
          </p:nvCxnSpPr>
          <p:spPr bwMode="gray">
            <a:xfrm>
              <a:off x="-540710" y="53012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userDrawn="1"/>
          </p:nvCxnSpPr>
          <p:spPr bwMode="gray">
            <a:xfrm>
              <a:off x="-540710" y="43651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userDrawn="1"/>
          </p:nvCxnSpPr>
          <p:spPr bwMode="gray">
            <a:xfrm>
              <a:off x="-540710" y="42211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Gerade Verbindung 69"/>
            <p:cNvCxnSpPr/>
            <p:nvPr userDrawn="1"/>
          </p:nvCxnSpPr>
          <p:spPr bwMode="gray">
            <a:xfrm>
              <a:off x="-540710" y="328498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Gerade Verbindung 70"/>
            <p:cNvCxnSpPr/>
            <p:nvPr userDrawn="1"/>
          </p:nvCxnSpPr>
          <p:spPr bwMode="gray">
            <a:xfrm>
              <a:off x="-540710" y="314096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Gerade Verbindung 71"/>
            <p:cNvCxnSpPr/>
            <p:nvPr userDrawn="1"/>
          </p:nvCxnSpPr>
          <p:spPr bwMode="gray">
            <a:xfrm>
              <a:off x="-540710" y="220483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userDrawn="1"/>
          </p:nvCxnSpPr>
          <p:spPr bwMode="gray">
            <a:xfrm>
              <a:off x="-540710" y="20608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userDrawn="1"/>
          </p:nvCxnSpPr>
          <p:spPr bwMode="gray">
            <a:xfrm>
              <a:off x="-540710" y="6381410"/>
              <a:ext cx="4320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Rechteck 13"/>
          <p:cNvSpPr/>
          <p:nvPr/>
        </p:nvSpPr>
        <p:spPr bwMode="gray">
          <a:xfrm>
            <a:off x="324390" y="6597440"/>
            <a:ext cx="705600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lvl="8"/>
            <a:r>
              <a:rPr lang="en-US" sz="800" dirty="0">
                <a:solidFill>
                  <a:schemeClr val="accent1"/>
                </a:solidFill>
              </a:rPr>
              <a:t>UMass Medical School | Massachusetts Statewide CHW Workforce</a:t>
            </a:r>
            <a:r>
              <a:rPr lang="en-US" sz="800" baseline="0" dirty="0">
                <a:solidFill>
                  <a:schemeClr val="accent1"/>
                </a:solidFill>
              </a:rPr>
              <a:t> Surveillance Survey </a:t>
            </a:r>
            <a:r>
              <a:rPr lang="en-US" sz="800" dirty="0">
                <a:solidFill>
                  <a:schemeClr val="accent1"/>
                </a:solidFill>
              </a:rPr>
              <a:t>| October</a:t>
            </a:r>
            <a:r>
              <a:rPr lang="en-US" sz="800" baseline="0" dirty="0">
                <a:solidFill>
                  <a:schemeClr val="accent1"/>
                </a:solidFill>
              </a:rPr>
              <a:t> </a:t>
            </a:r>
            <a:r>
              <a:rPr lang="en-US" sz="800" dirty="0">
                <a:solidFill>
                  <a:schemeClr val="accent1"/>
                </a:solidFill>
              </a:rPr>
              <a:t>2016</a:t>
            </a:r>
          </a:p>
        </p:txBody>
      </p:sp>
      <p:sp>
        <p:nvSpPr>
          <p:cNvPr id="75" name="Rechteck 74"/>
          <p:cNvSpPr/>
          <p:nvPr/>
        </p:nvSpPr>
        <p:spPr bwMode="gray">
          <a:xfrm>
            <a:off x="7523970" y="6597440"/>
            <a:ext cx="1296620" cy="144000"/>
          </a:xfrm>
          <a:prstGeom prst="rect">
            <a:avLst/>
          </a:prstGeom>
          <a:solidFill>
            <a:schemeClr val="bg1"/>
          </a:solidFill>
          <a:ln w="9525">
            <a:noFill/>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fld id="{C2ABCC37-C314-4D17-9583-6D754EDEC568}" type="slidenum">
              <a:rPr lang="en-US" sz="800" smtClean="0">
                <a:solidFill>
                  <a:srgbClr val="928580"/>
                </a:solidFill>
              </a:rPr>
              <a:pPr algn="r"/>
              <a:t>‹#›</a:t>
            </a:fld>
            <a:endParaRPr lang="en-US" sz="800" dirty="0">
              <a:solidFill>
                <a:srgbClr val="928580"/>
              </a:solidFill>
            </a:endParaRPr>
          </a:p>
        </p:txBody>
      </p:sp>
      <p:graphicFrame>
        <p:nvGraphicFramePr>
          <p:cNvPr id="5" name="Object 4"/>
          <p:cNvGraphicFramePr>
            <a:graphicFrameLocks noChangeAspect="1"/>
          </p:cNvGraphicFramePr>
          <p:nvPr userDrawn="1"/>
        </p:nvGraphicFramePr>
        <p:xfrm>
          <a:off x="4793225" y="260648"/>
          <a:ext cx="4156425" cy="576833"/>
        </p:xfrm>
        <a:graphic>
          <a:graphicData uri="http://schemas.openxmlformats.org/presentationml/2006/ole">
            <mc:AlternateContent xmlns:mc="http://schemas.openxmlformats.org/markup-compatibility/2006">
              <mc:Choice xmlns:v="urn:schemas-microsoft-com:vml" Requires="v">
                <p:oleObj spid="_x0000_s6238" name="Document" r:id="rId20" imgW="6347460" imgH="990476" progId="Word.Document.12">
                  <p:embed/>
                </p:oleObj>
              </mc:Choice>
              <mc:Fallback>
                <p:oleObj name="Document" r:id="rId20" imgW="6347460" imgH="990476" progId="Word.Document.12">
                  <p:embed/>
                  <p:pic>
                    <p:nvPicPr>
                      <p:cNvPr id="5" name="Object 4"/>
                      <p:cNvPicPr/>
                      <p:nvPr/>
                    </p:nvPicPr>
                    <p:blipFill>
                      <a:blip r:embed="rId21"/>
                      <a:stretch>
                        <a:fillRect/>
                      </a:stretch>
                    </p:blipFill>
                    <p:spPr>
                      <a:xfrm>
                        <a:off x="4793225" y="260648"/>
                        <a:ext cx="4156425" cy="576833"/>
                      </a:xfrm>
                      <a:prstGeom prst="rect">
                        <a:avLst/>
                      </a:prstGeom>
                    </p:spPr>
                  </p:pic>
                </p:oleObj>
              </mc:Fallback>
            </mc:AlternateContent>
          </a:graphicData>
        </a:graphic>
      </p:graphicFrame>
    </p:spTree>
    <p:extLst>
      <p:ext uri="{BB962C8B-B14F-4D97-AF65-F5344CB8AC3E}">
        <p14:creationId xmlns:p14="http://schemas.microsoft.com/office/powerpoint/2010/main" val="1218530161"/>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Lst>
  <p:hf hdr="0" ftr="0" dt="0"/>
  <p:txStyles>
    <p:titleStyle>
      <a:lvl1pPr algn="l" defTabSz="914400" rtl="0" eaLnBrk="1" latinLnBrk="0" hangingPunct="1">
        <a:spcBef>
          <a:spcPct val="0"/>
        </a:spcBef>
        <a:buNone/>
        <a:defRPr sz="2000" kern="1200">
          <a:solidFill>
            <a:schemeClr val="tx1"/>
          </a:solidFill>
          <a:latin typeface="Arial" pitchFamily="34" charset="0"/>
          <a:ea typeface="+mj-ea"/>
          <a:cs typeface="+mj-cs"/>
        </a:defRPr>
      </a:lvl1pPr>
    </p:titleStyle>
    <p:bodyStyle>
      <a:lvl1pPr marL="0" indent="0" algn="l" defTabSz="914400" rtl="0" eaLnBrk="1" latinLnBrk="0" hangingPunct="1">
        <a:spcBef>
          <a:spcPts val="600"/>
        </a:spcBef>
        <a:spcAft>
          <a:spcPts val="0"/>
        </a:spcAft>
        <a:buFont typeface="Arial" pitchFamily="34" charset="0"/>
        <a:buNone/>
        <a:defRPr sz="1800" kern="1200">
          <a:solidFill>
            <a:schemeClr val="accent2"/>
          </a:solidFill>
          <a:latin typeface="Arial" pitchFamily="34" charset="0"/>
          <a:ea typeface="+mn-ea"/>
          <a:cs typeface="Arial" pitchFamily="34" charset="0"/>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Arial" pitchFamily="34" charset="0"/>
          <a:ea typeface="+mn-ea"/>
          <a:cs typeface="Arial" pitchFamily="34" charset="0"/>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3pPr>
      <a:lvl4pPr marL="36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4pPr>
      <a:lvl5pPr marL="540000" indent="-180975" algn="l" defTabSz="914400" rtl="0" eaLnBrk="1" latinLnBrk="0" hangingPunct="1">
        <a:spcBef>
          <a:spcPts val="300"/>
        </a:spcBef>
        <a:spcAft>
          <a:spcPts val="0"/>
        </a:spcAft>
        <a:buFont typeface="Arial" pitchFamily="34" charset="0"/>
        <a:buChar char="•"/>
        <a:defRPr sz="1600" b="0" kern="1200" baseline="0">
          <a:solidFill>
            <a:schemeClr val="tx1"/>
          </a:solidFill>
          <a:latin typeface="Arial" pitchFamily="34" charset="0"/>
          <a:ea typeface="+mn-ea"/>
          <a:cs typeface="Arial" pitchFamily="34" charset="0"/>
        </a:defRPr>
      </a:lvl5pPr>
      <a:lvl6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6pPr>
      <a:lvl7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7pPr>
      <a:lvl8pPr marL="54292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85.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chart" Target="../charts/chart13.xml"/></Relationships>
</file>

<file path=ppt/slides/_rels/slide3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chart" Target="../charts/chart17.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2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0.xml"/><Relationship Id="rId1" Type="http://schemas.openxmlformats.org/officeDocument/2006/relationships/slideLayout" Target="../slideLayouts/slideLayout6.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s>
</file>

<file path=ppt/slides/_rels/slide4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30.xml"/></Relationships>
</file>

<file path=ppt/slides/_rels/slide48.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32.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3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6.xml"/><Relationship Id="rId1" Type="http://schemas.openxmlformats.org/officeDocument/2006/relationships/slideLayout" Target="../slideLayouts/slideLayout6.xml"/><Relationship Id="rId5" Type="http://schemas.openxmlformats.org/officeDocument/2006/relationships/chart" Target="../charts/chart39.xml"/><Relationship Id="rId4" Type="http://schemas.openxmlformats.org/officeDocument/2006/relationships/chart" Target="../charts/chart38.xml"/></Relationships>
</file>

<file path=ppt/slides/_rels/slide5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41.xml"/></Relationships>
</file>

<file path=ppt/slides/_rels/slide5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46.xml"/></Relationships>
</file>

<file path=ppt/slides/_rels/slide58.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4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5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61.xml"/><Relationship Id="rId1" Type="http://schemas.openxmlformats.org/officeDocument/2006/relationships/slideLayout" Target="../slideLayouts/slideLayout6.xml"/><Relationship Id="rId4" Type="http://schemas.openxmlformats.org/officeDocument/2006/relationships/chart" Target="../charts/chart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4.xml"/><Relationship Id="rId1" Type="http://schemas.openxmlformats.org/officeDocument/2006/relationships/slideLayout" Target="../slideLayouts/slideLayout6.xml"/><Relationship Id="rId4" Type="http://schemas.openxmlformats.org/officeDocument/2006/relationships/chart" Target="../charts/chart58.xml"/></Relationships>
</file>

<file path=ppt/slides/_rels/slide7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chart" Target="../charts/chart6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70.xml"/><Relationship Id="rId1" Type="http://schemas.openxmlformats.org/officeDocument/2006/relationships/slideLayout" Target="../slideLayouts/slideLayout6.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8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8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8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8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gray">
          <a:xfrm>
            <a:off x="1" y="-8965"/>
            <a:ext cx="9144000" cy="2352675"/>
          </a:xfrm>
          <a:prstGeom prst="rect">
            <a:avLst/>
          </a:prstGeom>
          <a:gradFill flip="none" rotWithShape="1">
            <a:gsLst>
              <a:gs pos="0">
                <a:srgbClr val="0070C0"/>
              </a:gs>
              <a:gs pos="50000">
                <a:schemeClr val="accent1">
                  <a:alpha val="80000"/>
                </a:schemeClr>
              </a:gs>
              <a:gs pos="100000">
                <a:schemeClr val="accent1">
                  <a:alpha val="68000"/>
                </a:schemeClr>
              </a:gs>
            </a:gsLst>
            <a:lin ang="0" scaled="1"/>
            <a:tileRect/>
          </a:gradFill>
        </p:spPr>
        <p:txBody>
          <a:bodyPr lIns="274320" tIns="274320" rIns="182880" bIns="27432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2400"/>
              </a:spcBef>
              <a:spcAft>
                <a:spcPts val="1800"/>
              </a:spcAft>
            </a:pPr>
            <a:r>
              <a:rPr lang="en-US" sz="3200" kern="0" dirty="0">
                <a:solidFill>
                  <a:schemeClr val="bg1"/>
                </a:solidFill>
              </a:rPr>
              <a:t>Massachusetts Statewide CHW Workforce Surveillance Survey</a:t>
            </a:r>
          </a:p>
        </p:txBody>
      </p:sp>
      <p:sp>
        <p:nvSpPr>
          <p:cNvPr id="4" name="Content Placeholder 3"/>
          <p:cNvSpPr txBox="1">
            <a:spLocks/>
          </p:cNvSpPr>
          <p:nvPr/>
        </p:nvSpPr>
        <p:spPr>
          <a:xfrm>
            <a:off x="203212" y="2864039"/>
            <a:ext cx="8496944" cy="974036"/>
          </a:xfrm>
          <a:prstGeom prst="rect">
            <a:avLst/>
          </a:prstGeom>
        </p:spPr>
        <p:txBody>
          <a:bodyPr/>
          <a:lstStyle>
            <a:lvl1pPr marL="0" indent="0" algn="l" defTabSz="914400" rtl="0" eaLnBrk="1" latinLnBrk="0" hangingPunct="1">
              <a:spcBef>
                <a:spcPts val="600"/>
              </a:spcBef>
              <a:spcAft>
                <a:spcPts val="0"/>
              </a:spcAft>
              <a:buFont typeface="Arial" pitchFamily="34" charset="0"/>
              <a:buNone/>
              <a:defRPr sz="1800" kern="1200">
                <a:solidFill>
                  <a:schemeClr val="tx2"/>
                </a:solidFill>
                <a:latin typeface="Arial" pitchFamily="34" charset="0"/>
                <a:ea typeface="+mn-ea"/>
                <a:cs typeface="Arial" pitchFamily="34" charset="0"/>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Arial" pitchFamily="34" charset="0"/>
                <a:ea typeface="+mn-ea"/>
                <a:cs typeface="Arial" pitchFamily="34" charset="0"/>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3pPr>
            <a:lvl4pPr marL="36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4pPr>
            <a:lvl5pPr marL="540000" indent="-180975" algn="l" defTabSz="914400" rtl="0" eaLnBrk="1" latinLnBrk="0" hangingPunct="1">
              <a:spcBef>
                <a:spcPts val="300"/>
              </a:spcBef>
              <a:spcAft>
                <a:spcPts val="0"/>
              </a:spcAft>
              <a:buFont typeface="Arial" pitchFamily="34" charset="0"/>
              <a:buChar char="•"/>
              <a:defRPr sz="1600" b="0" kern="1200" baseline="0">
                <a:solidFill>
                  <a:schemeClr val="tx1"/>
                </a:solidFill>
                <a:latin typeface="Arial" pitchFamily="34" charset="0"/>
                <a:ea typeface="+mn-ea"/>
                <a:cs typeface="Arial" pitchFamily="34" charset="0"/>
              </a:defRPr>
            </a:lvl5pPr>
            <a:lvl6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6pPr>
            <a:lvl7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7pPr>
            <a:lvl8pPr marL="54292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9pPr>
          </a:lstStyle>
          <a:p>
            <a:pPr>
              <a:spcBef>
                <a:spcPts val="1300"/>
              </a:spcBef>
            </a:pPr>
            <a:r>
              <a:rPr lang="en-US" sz="2400" dirty="0">
                <a:solidFill>
                  <a:schemeClr val="tx1"/>
                </a:solidFill>
                <a:latin typeface="Arial" charset="0"/>
                <a:cs typeface="Arial" charset="0"/>
              </a:rPr>
              <a:t>Report of Baseline Survey Results</a:t>
            </a:r>
          </a:p>
          <a:p>
            <a:pPr>
              <a:spcBef>
                <a:spcPts val="1300"/>
              </a:spcBef>
            </a:pPr>
            <a:r>
              <a:rPr lang="en-US" sz="2000">
                <a:solidFill>
                  <a:schemeClr val="tx1"/>
                </a:solidFill>
                <a:latin typeface="Arial" charset="0"/>
                <a:cs typeface="Arial" charset="0"/>
              </a:rPr>
              <a:t>November 10, </a:t>
            </a:r>
            <a:r>
              <a:rPr lang="en-US" sz="2000" dirty="0">
                <a:solidFill>
                  <a:schemeClr val="tx1"/>
                </a:solidFill>
                <a:latin typeface="Arial" charset="0"/>
                <a:cs typeface="Arial" charset="0"/>
              </a:rPr>
              <a:t>2016</a:t>
            </a:r>
          </a:p>
        </p:txBody>
      </p:sp>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357591" y="5569218"/>
            <a:ext cx="2484221" cy="893191"/>
          </a:xfrm>
          <a:prstGeom prst="rect">
            <a:avLst/>
          </a:prstGeom>
        </p:spPr>
      </p:pic>
      <p:sp>
        <p:nvSpPr>
          <p:cNvPr id="6" name="TextBox 5"/>
          <p:cNvSpPr txBox="1"/>
          <p:nvPr/>
        </p:nvSpPr>
        <p:spPr>
          <a:xfrm>
            <a:off x="357591" y="4327623"/>
            <a:ext cx="4046642" cy="988828"/>
          </a:xfrm>
          <a:prstGeom prst="rect">
            <a:avLst/>
          </a:prstGeom>
          <a:noFill/>
        </p:spPr>
        <p:txBody>
          <a:bodyPr wrap="square" lIns="0" tIns="0" rIns="0" bIns="0" rtlCol="0">
            <a:noAutofit/>
          </a:bodyPr>
          <a:lstStyle/>
          <a:p>
            <a:pPr>
              <a:spcBef>
                <a:spcPts val="300"/>
              </a:spcBef>
            </a:pPr>
            <a:r>
              <a:rPr lang="en-US" sz="1600" i="1" dirty="0">
                <a:solidFill>
                  <a:srgbClr val="0070C0"/>
                </a:solidFill>
                <a:latin typeface="Arial" pitchFamily="34" charset="0"/>
                <a:cs typeface="Arial" pitchFamily="34" charset="0"/>
              </a:rPr>
              <a:t>Prepared by:</a:t>
            </a:r>
          </a:p>
          <a:p>
            <a:pPr>
              <a:spcBef>
                <a:spcPts val="600"/>
              </a:spcBef>
            </a:pPr>
            <a:r>
              <a:rPr lang="en-US" sz="1600" b="1" dirty="0">
                <a:solidFill>
                  <a:srgbClr val="0070C0"/>
                </a:solidFill>
                <a:latin typeface="Arial" pitchFamily="34" charset="0"/>
                <a:cs typeface="Arial" pitchFamily="34" charset="0"/>
              </a:rPr>
              <a:t>Office of Survey Research</a:t>
            </a:r>
          </a:p>
          <a:p>
            <a:r>
              <a:rPr lang="en-US" sz="1600" dirty="0">
                <a:solidFill>
                  <a:srgbClr val="0070C0"/>
                </a:solidFill>
                <a:latin typeface="Arial" pitchFamily="34" charset="0"/>
                <a:cs typeface="Arial" pitchFamily="34" charset="0"/>
              </a:rPr>
              <a:t>Center for Health Policy and Research</a:t>
            </a:r>
          </a:p>
        </p:txBody>
      </p:sp>
      <p:pic>
        <p:nvPicPr>
          <p:cNvPr id="2" name="Picture 1"/>
          <p:cNvPicPr>
            <a:picLocks noChangeAspect="1"/>
          </p:cNvPicPr>
          <p:nvPr/>
        </p:nvPicPr>
        <p:blipFill>
          <a:blip r:embed="rId3"/>
          <a:stretch>
            <a:fillRect/>
          </a:stretch>
        </p:blipFill>
        <p:spPr>
          <a:xfrm>
            <a:off x="6438900" y="4521200"/>
            <a:ext cx="1562100" cy="1590502"/>
          </a:xfrm>
          <a:prstGeom prst="rect">
            <a:avLst/>
          </a:prstGeom>
        </p:spPr>
      </p:pic>
      <p:sp>
        <p:nvSpPr>
          <p:cNvPr id="7" name="TextBox 6"/>
          <p:cNvSpPr txBox="1"/>
          <p:nvPr/>
        </p:nvSpPr>
        <p:spPr>
          <a:xfrm>
            <a:off x="4629012" y="6185410"/>
            <a:ext cx="5232675" cy="553998"/>
          </a:xfrm>
          <a:prstGeom prst="rect">
            <a:avLst/>
          </a:prstGeom>
          <a:noFill/>
        </p:spPr>
        <p:txBody>
          <a:bodyPr wrap="square" rtlCol="0">
            <a:spAutoFit/>
          </a:bodyPr>
          <a:lstStyle/>
          <a:p>
            <a:pPr algn="ctr"/>
            <a:r>
              <a:rPr lang="en-US" sz="1000" dirty="0">
                <a:solidFill>
                  <a:srgbClr val="002060"/>
                </a:solidFill>
              </a:rPr>
              <a:t>Massachusetts Department of Public Health</a:t>
            </a:r>
            <a:br>
              <a:rPr lang="en-US" sz="1000" dirty="0">
                <a:solidFill>
                  <a:srgbClr val="002060"/>
                </a:solidFill>
              </a:rPr>
            </a:br>
            <a:r>
              <a:rPr lang="en-US" sz="1000" dirty="0">
                <a:solidFill>
                  <a:srgbClr val="002060"/>
                </a:solidFill>
              </a:rPr>
              <a:t>Division of Prevention </a:t>
            </a:r>
            <a:r>
              <a:rPr lang="en-US" sz="1000">
                <a:solidFill>
                  <a:srgbClr val="002060"/>
                </a:solidFill>
              </a:rPr>
              <a:t>and Wellness</a:t>
            </a:r>
          </a:p>
          <a:p>
            <a:pPr algn="ctr"/>
            <a:r>
              <a:rPr lang="en-US" sz="1000" dirty="0">
                <a:solidFill>
                  <a:srgbClr val="002060"/>
                </a:solidFill>
              </a:rPr>
              <a:t>Office</a:t>
            </a:r>
            <a:r>
              <a:rPr lang="en-US" sz="1000" baseline="0" dirty="0">
                <a:solidFill>
                  <a:srgbClr val="002060"/>
                </a:solidFill>
              </a:rPr>
              <a:t> of Community Health Workers</a:t>
            </a:r>
            <a:endParaRPr lang="en-US" sz="1000" dirty="0">
              <a:solidFill>
                <a:srgbClr val="002060"/>
              </a:solidFill>
            </a:endParaRPr>
          </a:p>
        </p:txBody>
      </p:sp>
    </p:spTree>
    <p:extLst>
      <p:ext uri="{BB962C8B-B14F-4D97-AF65-F5344CB8AC3E}">
        <p14:creationId xmlns:p14="http://schemas.microsoft.com/office/powerpoint/2010/main" val="903275841"/>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Rectangle 13"/>
          <p:cNvSpPr>
            <a:spLocks noChangeArrowheads="1"/>
          </p:cNvSpPr>
          <p:nvPr/>
        </p:nvSpPr>
        <p:spPr bwMode="auto">
          <a:xfrm>
            <a:off x="198421" y="924257"/>
            <a:ext cx="8341729" cy="73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5000"/>
              </a:lnSpc>
              <a:spcBef>
                <a:spcPts val="600"/>
              </a:spcBef>
              <a:spcAft>
                <a:spcPts val="500"/>
              </a:spcAft>
              <a:buClr>
                <a:srgbClr val="004186"/>
              </a:buClr>
              <a:buSzPct val="110000"/>
              <a:tabLst>
                <a:tab pos="914400" algn="l"/>
                <a:tab pos="2290763" algn="l"/>
              </a:tabLst>
            </a:pPr>
            <a:r>
              <a:rPr lang="en-US" sz="1600" dirty="0"/>
              <a:t>In order to accurately represent the perspective of employers and CHWs in the state of Massachusetts, the sample frame was developed using a well-defined, replicable method.</a:t>
            </a:r>
            <a:endParaRPr lang="en-US" dirty="0"/>
          </a:p>
          <a:p>
            <a:pPr>
              <a:lnSpc>
                <a:spcPct val="95000"/>
              </a:lnSpc>
              <a:spcBef>
                <a:spcPts val="600"/>
              </a:spcBef>
              <a:spcAft>
                <a:spcPts val="600"/>
              </a:spcAft>
              <a:buClr>
                <a:srgbClr val="004186"/>
              </a:buClr>
              <a:buSzPct val="110000"/>
              <a:tabLst>
                <a:tab pos="914400" algn="l"/>
                <a:tab pos="2290763" algn="l"/>
              </a:tabLst>
            </a:pPr>
            <a:endParaRPr lang="en-US" dirty="0">
              <a:solidFill>
                <a:schemeClr val="accent2"/>
              </a:solidFill>
            </a:endParaRPr>
          </a:p>
          <a:p>
            <a:pPr>
              <a:lnSpc>
                <a:spcPct val="95000"/>
              </a:lnSpc>
              <a:spcBef>
                <a:spcPts val="600"/>
              </a:spcBef>
              <a:spcAft>
                <a:spcPts val="600"/>
              </a:spcAft>
              <a:buClr>
                <a:srgbClr val="004186"/>
              </a:buClr>
              <a:buSzPct val="110000"/>
              <a:tabLst>
                <a:tab pos="914400" algn="l"/>
                <a:tab pos="2290763" algn="l"/>
              </a:tabLst>
            </a:pPr>
            <a:endParaRPr lang="en-US" dirty="0">
              <a:solidFill>
                <a:schemeClr val="accent2"/>
              </a:solidFill>
            </a:endParaRPr>
          </a:p>
          <a:p>
            <a:pPr>
              <a:lnSpc>
                <a:spcPct val="95000"/>
              </a:lnSpc>
              <a:spcBef>
                <a:spcPts val="600"/>
              </a:spcBef>
              <a:spcAft>
                <a:spcPts val="600"/>
              </a:spcAft>
              <a:buClr>
                <a:srgbClr val="004186"/>
              </a:buClr>
              <a:buSzPct val="110000"/>
              <a:tabLst>
                <a:tab pos="914400" algn="l"/>
                <a:tab pos="2290763" algn="l"/>
              </a:tabLst>
            </a:pPr>
            <a:endParaRPr lang="en-US" dirty="0">
              <a:solidFill>
                <a:schemeClr val="accent2"/>
              </a:solidFill>
            </a:endParaRPr>
          </a:p>
        </p:txBody>
      </p:sp>
      <p:sp>
        <p:nvSpPr>
          <p:cNvPr id="1041" name="Rectangle 125"/>
          <p:cNvSpPr>
            <a:spLocks noGrp="1" noChangeArrowheads="1"/>
          </p:cNvSpPr>
          <p:nvPr>
            <p:ph type="title"/>
          </p:nvPr>
        </p:nvSpPr>
        <p:spPr>
          <a:xfrm>
            <a:off x="295274" y="382100"/>
            <a:ext cx="8289925" cy="381000"/>
          </a:xfrm>
        </p:spPr>
        <p:txBody>
          <a:bodyPr/>
          <a:lstStyle/>
          <a:p>
            <a:pPr eaLnBrk="1" hangingPunct="1"/>
            <a:r>
              <a:rPr lang="en-US" sz="2000" dirty="0">
                <a:solidFill>
                  <a:schemeClr val="accent2"/>
                </a:solidFill>
              </a:rPr>
              <a:t>Sample Frame Development</a:t>
            </a:r>
          </a:p>
        </p:txBody>
      </p:sp>
      <p:sp>
        <p:nvSpPr>
          <p:cNvPr id="4" name="Rectangle 3"/>
          <p:cNvSpPr/>
          <p:nvPr/>
        </p:nvSpPr>
        <p:spPr>
          <a:xfrm>
            <a:off x="118809" y="2010941"/>
            <a:ext cx="5487247" cy="581069"/>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118809" y="3176778"/>
            <a:ext cx="1270861" cy="70985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2936920" y="3176778"/>
            <a:ext cx="1270861" cy="70985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531737" y="3176778"/>
            <a:ext cx="1270861" cy="709852"/>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347266" y="3176777"/>
            <a:ext cx="1270861" cy="709852"/>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48516" y="4539749"/>
            <a:ext cx="348713" cy="437456"/>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61804" y="4539749"/>
            <a:ext cx="348713" cy="437456"/>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975091" y="4539749"/>
            <a:ext cx="348713" cy="437456"/>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1579524" y="4547409"/>
            <a:ext cx="348713" cy="437456"/>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1992812" y="4547409"/>
            <a:ext cx="348713" cy="437456"/>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2406099" y="4547409"/>
            <a:ext cx="348713" cy="437456"/>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978239" y="4547409"/>
            <a:ext cx="348713" cy="437456"/>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3391527" y="4547409"/>
            <a:ext cx="348713" cy="437456"/>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3804814" y="4547409"/>
            <a:ext cx="348713" cy="437456"/>
          </a:xfrm>
          <a:prstGeom prst="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4386010" y="4547409"/>
            <a:ext cx="348713" cy="437456"/>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4799298" y="4547409"/>
            <a:ext cx="348713" cy="437456"/>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212585" y="4547409"/>
            <a:ext cx="348713" cy="437456"/>
          </a:xfrm>
          <a:prstGeom prst="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76584" y="5655716"/>
            <a:ext cx="164233" cy="43358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280646" y="5655716"/>
            <a:ext cx="164233" cy="43358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44801" y="5655716"/>
            <a:ext cx="164233" cy="43358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748863" y="5655716"/>
            <a:ext cx="164233" cy="43358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997520" y="5655716"/>
            <a:ext cx="164233" cy="43358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1206920" y="5655716"/>
            <a:ext cx="164233" cy="43358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1542513" y="5655716"/>
            <a:ext cx="164233" cy="433585"/>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1746575" y="5655716"/>
            <a:ext cx="164233" cy="433585"/>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2010680" y="5655716"/>
            <a:ext cx="164233" cy="433585"/>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2214742" y="5655716"/>
            <a:ext cx="164233" cy="433585"/>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2458527" y="5655716"/>
            <a:ext cx="164233" cy="433585"/>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2662589" y="5655716"/>
            <a:ext cx="164233" cy="433585"/>
          </a:xfrm>
          <a:prstGeom prst="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148516" y="3176777"/>
            <a:ext cx="1175288" cy="738664"/>
          </a:xfrm>
          <a:prstGeom prst="rect">
            <a:avLst/>
          </a:prstGeom>
          <a:noFill/>
        </p:spPr>
        <p:txBody>
          <a:bodyPr wrap="square" rtlCol="0">
            <a:spAutoFit/>
          </a:bodyPr>
          <a:lstStyle/>
          <a:p>
            <a:pPr algn="ctr"/>
            <a:r>
              <a:rPr lang="en-US" sz="1400" b="1" dirty="0">
                <a:solidFill>
                  <a:schemeClr val="bg1"/>
                </a:solidFill>
              </a:rPr>
              <a:t>Community Heath Centers</a:t>
            </a:r>
          </a:p>
        </p:txBody>
      </p:sp>
      <p:sp>
        <p:nvSpPr>
          <p:cNvPr id="49" name="TextBox 48"/>
          <p:cNvSpPr txBox="1"/>
          <p:nvPr/>
        </p:nvSpPr>
        <p:spPr>
          <a:xfrm>
            <a:off x="1531737" y="3189425"/>
            <a:ext cx="1265698" cy="677108"/>
          </a:xfrm>
          <a:prstGeom prst="rect">
            <a:avLst/>
          </a:prstGeom>
          <a:solidFill>
            <a:schemeClr val="accent2">
              <a:lumMod val="60000"/>
              <a:lumOff val="40000"/>
            </a:schemeClr>
          </a:solidFill>
          <a:ln>
            <a:noFill/>
          </a:ln>
        </p:spPr>
        <p:txBody>
          <a:bodyPr wrap="square" rtlCol="0">
            <a:spAutoFit/>
          </a:bodyPr>
          <a:lstStyle/>
          <a:p>
            <a:pPr algn="ctr"/>
            <a:r>
              <a:rPr lang="en-US" sz="1400" b="1" dirty="0">
                <a:solidFill>
                  <a:schemeClr val="bg1"/>
                </a:solidFill>
              </a:rPr>
              <a:t>Hospitals </a:t>
            </a:r>
            <a:r>
              <a:rPr lang="en-US" sz="1200" dirty="0">
                <a:solidFill>
                  <a:schemeClr val="bg1"/>
                </a:solidFill>
              </a:rPr>
              <a:t>(Primary Care Units)</a:t>
            </a:r>
          </a:p>
        </p:txBody>
      </p:sp>
      <p:sp>
        <p:nvSpPr>
          <p:cNvPr id="52" name="TextBox 51"/>
          <p:cNvSpPr txBox="1"/>
          <p:nvPr/>
        </p:nvSpPr>
        <p:spPr>
          <a:xfrm>
            <a:off x="240006" y="2111000"/>
            <a:ext cx="5212075" cy="338554"/>
          </a:xfrm>
          <a:prstGeom prst="rect">
            <a:avLst/>
          </a:prstGeom>
          <a:noFill/>
        </p:spPr>
        <p:txBody>
          <a:bodyPr wrap="square" rtlCol="0">
            <a:spAutoFit/>
          </a:bodyPr>
          <a:lstStyle/>
          <a:p>
            <a:pPr algn="ctr"/>
            <a:r>
              <a:rPr lang="en-US" sz="1600" b="1" dirty="0">
                <a:solidFill>
                  <a:schemeClr val="bg1"/>
                </a:solidFill>
              </a:rPr>
              <a:t>All Organizations that Employ CHWs</a:t>
            </a:r>
            <a:endParaRPr lang="en-US" sz="2400" b="1" dirty="0">
              <a:solidFill>
                <a:schemeClr val="bg1"/>
              </a:solidFill>
            </a:endParaRPr>
          </a:p>
        </p:txBody>
      </p:sp>
      <p:sp>
        <p:nvSpPr>
          <p:cNvPr id="53" name="TextBox 52"/>
          <p:cNvSpPr txBox="1"/>
          <p:nvPr/>
        </p:nvSpPr>
        <p:spPr>
          <a:xfrm>
            <a:off x="2947218" y="3194865"/>
            <a:ext cx="1265698" cy="677108"/>
          </a:xfrm>
          <a:prstGeom prst="rect">
            <a:avLst/>
          </a:prstGeom>
          <a:solidFill>
            <a:schemeClr val="accent2">
              <a:lumMod val="40000"/>
              <a:lumOff val="60000"/>
            </a:schemeClr>
          </a:solidFill>
          <a:ln>
            <a:noFill/>
          </a:ln>
          <a:effectLst/>
        </p:spPr>
        <p:txBody>
          <a:bodyPr wrap="square" rtlCol="0">
            <a:spAutoFit/>
          </a:bodyPr>
          <a:lstStyle/>
          <a:p>
            <a:pPr algn="ctr"/>
            <a:r>
              <a:rPr lang="en-US" sz="1400" b="1" dirty="0"/>
              <a:t>CBOs</a:t>
            </a:r>
            <a:br>
              <a:rPr lang="en-US" sz="1400" b="1" dirty="0"/>
            </a:br>
            <a:r>
              <a:rPr lang="en-US" sz="1200" dirty="0"/>
              <a:t>(Service Providers)</a:t>
            </a:r>
          </a:p>
        </p:txBody>
      </p:sp>
      <p:sp>
        <p:nvSpPr>
          <p:cNvPr id="54" name="TextBox 53"/>
          <p:cNvSpPr txBox="1"/>
          <p:nvPr/>
        </p:nvSpPr>
        <p:spPr>
          <a:xfrm>
            <a:off x="4340359" y="3270929"/>
            <a:ext cx="1265698" cy="523220"/>
          </a:xfrm>
          <a:prstGeom prst="rect">
            <a:avLst/>
          </a:prstGeom>
          <a:noFill/>
        </p:spPr>
        <p:txBody>
          <a:bodyPr wrap="square" rtlCol="0">
            <a:spAutoFit/>
          </a:bodyPr>
          <a:lstStyle/>
          <a:p>
            <a:pPr algn="ctr"/>
            <a:r>
              <a:rPr lang="en-US" sz="1400" b="1" dirty="0"/>
              <a:t>Local Health Authorities</a:t>
            </a:r>
            <a:endParaRPr lang="en-US" sz="1200" dirty="0"/>
          </a:p>
        </p:txBody>
      </p:sp>
      <p:sp>
        <p:nvSpPr>
          <p:cNvPr id="55" name="TextBox 54"/>
          <p:cNvSpPr txBox="1"/>
          <p:nvPr/>
        </p:nvSpPr>
        <p:spPr>
          <a:xfrm>
            <a:off x="148516" y="4593952"/>
            <a:ext cx="348713" cy="307777"/>
          </a:xfrm>
          <a:prstGeom prst="rect">
            <a:avLst/>
          </a:prstGeom>
          <a:noFill/>
        </p:spPr>
        <p:txBody>
          <a:bodyPr wrap="square" rtlCol="0">
            <a:spAutoFit/>
          </a:bodyPr>
          <a:lstStyle/>
          <a:p>
            <a:pPr algn="ctr"/>
            <a:r>
              <a:rPr lang="en-US" sz="1400" b="1">
                <a:solidFill>
                  <a:schemeClr val="bg1"/>
                </a:solidFill>
              </a:rPr>
              <a:t>S</a:t>
            </a:r>
            <a:endParaRPr lang="en-US" sz="1400" b="1" dirty="0">
              <a:solidFill>
                <a:schemeClr val="bg1"/>
              </a:solidFill>
            </a:endParaRPr>
          </a:p>
        </p:txBody>
      </p:sp>
      <p:sp>
        <p:nvSpPr>
          <p:cNvPr id="56" name="TextBox 55"/>
          <p:cNvSpPr txBox="1"/>
          <p:nvPr/>
        </p:nvSpPr>
        <p:spPr>
          <a:xfrm>
            <a:off x="562171" y="4595631"/>
            <a:ext cx="348713" cy="307777"/>
          </a:xfrm>
          <a:prstGeom prst="rect">
            <a:avLst/>
          </a:prstGeom>
          <a:noFill/>
        </p:spPr>
        <p:txBody>
          <a:bodyPr wrap="square" rtlCol="0">
            <a:spAutoFit/>
          </a:bodyPr>
          <a:lstStyle/>
          <a:p>
            <a:pPr algn="ctr"/>
            <a:r>
              <a:rPr lang="en-US" sz="1400" b="1" dirty="0">
                <a:solidFill>
                  <a:schemeClr val="bg1"/>
                </a:solidFill>
              </a:rPr>
              <a:t>M</a:t>
            </a:r>
          </a:p>
        </p:txBody>
      </p:sp>
      <p:sp>
        <p:nvSpPr>
          <p:cNvPr id="57" name="TextBox 56"/>
          <p:cNvSpPr txBox="1"/>
          <p:nvPr/>
        </p:nvSpPr>
        <p:spPr>
          <a:xfrm>
            <a:off x="975091" y="4593951"/>
            <a:ext cx="348713" cy="307777"/>
          </a:xfrm>
          <a:prstGeom prst="rect">
            <a:avLst/>
          </a:prstGeom>
          <a:noFill/>
        </p:spPr>
        <p:txBody>
          <a:bodyPr wrap="square" rtlCol="0">
            <a:spAutoFit/>
          </a:bodyPr>
          <a:lstStyle/>
          <a:p>
            <a:pPr algn="ctr"/>
            <a:r>
              <a:rPr lang="en-US" sz="1400" b="1" dirty="0">
                <a:solidFill>
                  <a:schemeClr val="bg1"/>
                </a:solidFill>
              </a:rPr>
              <a:t>L</a:t>
            </a:r>
          </a:p>
        </p:txBody>
      </p:sp>
      <p:sp>
        <p:nvSpPr>
          <p:cNvPr id="58" name="TextBox 57"/>
          <p:cNvSpPr txBox="1"/>
          <p:nvPr/>
        </p:nvSpPr>
        <p:spPr>
          <a:xfrm>
            <a:off x="1578924" y="4602319"/>
            <a:ext cx="348713" cy="307777"/>
          </a:xfrm>
          <a:prstGeom prst="rect">
            <a:avLst/>
          </a:prstGeom>
          <a:noFill/>
        </p:spPr>
        <p:txBody>
          <a:bodyPr wrap="square" rtlCol="0">
            <a:spAutoFit/>
          </a:bodyPr>
          <a:lstStyle/>
          <a:p>
            <a:pPr algn="ctr"/>
            <a:r>
              <a:rPr lang="en-US" sz="1400" b="1">
                <a:solidFill>
                  <a:schemeClr val="bg1"/>
                </a:solidFill>
              </a:rPr>
              <a:t>S</a:t>
            </a:r>
            <a:endParaRPr lang="en-US" sz="1400" b="1" dirty="0">
              <a:solidFill>
                <a:schemeClr val="bg1"/>
              </a:solidFill>
            </a:endParaRPr>
          </a:p>
        </p:txBody>
      </p:sp>
      <p:sp>
        <p:nvSpPr>
          <p:cNvPr id="59" name="TextBox 58"/>
          <p:cNvSpPr txBox="1"/>
          <p:nvPr/>
        </p:nvSpPr>
        <p:spPr>
          <a:xfrm>
            <a:off x="1991840" y="4610687"/>
            <a:ext cx="348713" cy="307777"/>
          </a:xfrm>
          <a:prstGeom prst="rect">
            <a:avLst/>
          </a:prstGeom>
          <a:noFill/>
        </p:spPr>
        <p:txBody>
          <a:bodyPr wrap="square" rtlCol="0">
            <a:spAutoFit/>
          </a:bodyPr>
          <a:lstStyle/>
          <a:p>
            <a:pPr algn="ctr"/>
            <a:r>
              <a:rPr lang="en-US" sz="1400" b="1" dirty="0">
                <a:solidFill>
                  <a:schemeClr val="bg1"/>
                </a:solidFill>
              </a:rPr>
              <a:t>M</a:t>
            </a:r>
          </a:p>
        </p:txBody>
      </p:sp>
      <p:sp>
        <p:nvSpPr>
          <p:cNvPr id="60" name="TextBox 59"/>
          <p:cNvSpPr txBox="1"/>
          <p:nvPr/>
        </p:nvSpPr>
        <p:spPr>
          <a:xfrm>
            <a:off x="2404756" y="4609007"/>
            <a:ext cx="348713" cy="307777"/>
          </a:xfrm>
          <a:prstGeom prst="rect">
            <a:avLst/>
          </a:prstGeom>
          <a:noFill/>
        </p:spPr>
        <p:txBody>
          <a:bodyPr wrap="square" rtlCol="0">
            <a:spAutoFit/>
          </a:bodyPr>
          <a:lstStyle/>
          <a:p>
            <a:pPr algn="ctr"/>
            <a:r>
              <a:rPr lang="en-US" sz="1400" b="1" dirty="0">
                <a:solidFill>
                  <a:schemeClr val="bg1"/>
                </a:solidFill>
              </a:rPr>
              <a:t>L</a:t>
            </a:r>
          </a:p>
        </p:txBody>
      </p:sp>
      <p:sp>
        <p:nvSpPr>
          <p:cNvPr id="61" name="TextBox 60"/>
          <p:cNvSpPr txBox="1"/>
          <p:nvPr/>
        </p:nvSpPr>
        <p:spPr>
          <a:xfrm>
            <a:off x="2978441" y="4607327"/>
            <a:ext cx="348713" cy="307777"/>
          </a:xfrm>
          <a:prstGeom prst="rect">
            <a:avLst/>
          </a:prstGeom>
          <a:noFill/>
        </p:spPr>
        <p:txBody>
          <a:bodyPr wrap="square" rtlCol="0">
            <a:spAutoFit/>
          </a:bodyPr>
          <a:lstStyle/>
          <a:p>
            <a:pPr algn="ctr"/>
            <a:r>
              <a:rPr lang="en-US" sz="1400" b="1" dirty="0"/>
              <a:t>S</a:t>
            </a:r>
          </a:p>
        </p:txBody>
      </p:sp>
      <p:sp>
        <p:nvSpPr>
          <p:cNvPr id="62" name="TextBox 61"/>
          <p:cNvSpPr txBox="1"/>
          <p:nvPr/>
        </p:nvSpPr>
        <p:spPr>
          <a:xfrm>
            <a:off x="3401406" y="4605647"/>
            <a:ext cx="348713" cy="307777"/>
          </a:xfrm>
          <a:prstGeom prst="rect">
            <a:avLst/>
          </a:prstGeom>
          <a:noFill/>
        </p:spPr>
        <p:txBody>
          <a:bodyPr wrap="square" rtlCol="0">
            <a:spAutoFit/>
          </a:bodyPr>
          <a:lstStyle/>
          <a:p>
            <a:pPr algn="ctr"/>
            <a:r>
              <a:rPr lang="en-US" sz="1400" b="1" dirty="0"/>
              <a:t>M</a:t>
            </a:r>
          </a:p>
        </p:txBody>
      </p:sp>
      <p:sp>
        <p:nvSpPr>
          <p:cNvPr id="63" name="TextBox 62"/>
          <p:cNvSpPr txBox="1"/>
          <p:nvPr/>
        </p:nvSpPr>
        <p:spPr>
          <a:xfrm>
            <a:off x="3824371" y="4603967"/>
            <a:ext cx="348713" cy="307777"/>
          </a:xfrm>
          <a:prstGeom prst="rect">
            <a:avLst/>
          </a:prstGeom>
          <a:noFill/>
        </p:spPr>
        <p:txBody>
          <a:bodyPr wrap="square" rtlCol="0">
            <a:spAutoFit/>
          </a:bodyPr>
          <a:lstStyle/>
          <a:p>
            <a:pPr algn="ctr"/>
            <a:r>
              <a:rPr lang="en-US" sz="1400" b="1" dirty="0"/>
              <a:t>L</a:t>
            </a:r>
          </a:p>
        </p:txBody>
      </p:sp>
      <p:sp>
        <p:nvSpPr>
          <p:cNvPr id="64" name="TextBox 63"/>
          <p:cNvSpPr txBox="1"/>
          <p:nvPr/>
        </p:nvSpPr>
        <p:spPr>
          <a:xfrm>
            <a:off x="4388008" y="4602287"/>
            <a:ext cx="348713" cy="307777"/>
          </a:xfrm>
          <a:prstGeom prst="rect">
            <a:avLst/>
          </a:prstGeom>
          <a:noFill/>
        </p:spPr>
        <p:txBody>
          <a:bodyPr wrap="square" rtlCol="0">
            <a:spAutoFit/>
          </a:bodyPr>
          <a:lstStyle/>
          <a:p>
            <a:pPr algn="ctr"/>
            <a:r>
              <a:rPr lang="en-US" sz="1400" b="1" dirty="0"/>
              <a:t>S</a:t>
            </a:r>
          </a:p>
        </p:txBody>
      </p:sp>
      <p:sp>
        <p:nvSpPr>
          <p:cNvPr id="65" name="TextBox 64"/>
          <p:cNvSpPr txBox="1"/>
          <p:nvPr/>
        </p:nvSpPr>
        <p:spPr>
          <a:xfrm>
            <a:off x="4780824" y="4600607"/>
            <a:ext cx="348713" cy="307777"/>
          </a:xfrm>
          <a:prstGeom prst="rect">
            <a:avLst/>
          </a:prstGeom>
          <a:noFill/>
        </p:spPr>
        <p:txBody>
          <a:bodyPr wrap="square" rtlCol="0">
            <a:spAutoFit/>
          </a:bodyPr>
          <a:lstStyle/>
          <a:p>
            <a:pPr algn="ctr"/>
            <a:r>
              <a:rPr lang="en-US" sz="1400" b="1" dirty="0"/>
              <a:t>M</a:t>
            </a:r>
          </a:p>
        </p:txBody>
      </p:sp>
      <p:sp>
        <p:nvSpPr>
          <p:cNvPr id="66" name="TextBox 65"/>
          <p:cNvSpPr txBox="1"/>
          <p:nvPr/>
        </p:nvSpPr>
        <p:spPr>
          <a:xfrm>
            <a:off x="5173640" y="4598927"/>
            <a:ext cx="348713" cy="307777"/>
          </a:xfrm>
          <a:prstGeom prst="rect">
            <a:avLst/>
          </a:prstGeom>
          <a:noFill/>
        </p:spPr>
        <p:txBody>
          <a:bodyPr wrap="square" rtlCol="0">
            <a:spAutoFit/>
          </a:bodyPr>
          <a:lstStyle/>
          <a:p>
            <a:pPr algn="ctr"/>
            <a:r>
              <a:rPr lang="en-US" sz="1400" b="1" dirty="0"/>
              <a:t>L</a:t>
            </a:r>
          </a:p>
        </p:txBody>
      </p:sp>
      <p:sp>
        <p:nvSpPr>
          <p:cNvPr id="2" name="Down Arrow 1"/>
          <p:cNvSpPr/>
          <p:nvPr/>
        </p:nvSpPr>
        <p:spPr bwMode="gray">
          <a:xfrm>
            <a:off x="2518152" y="2722880"/>
            <a:ext cx="747840" cy="355600"/>
          </a:xfrm>
          <a:prstGeom prst="downArrow">
            <a:avLst/>
          </a:prstGeom>
          <a:solidFill>
            <a:schemeClr val="accent1">
              <a:alpha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err="1">
              <a:solidFill>
                <a:schemeClr val="tx1"/>
              </a:solidFill>
              <a:latin typeface="Arial" pitchFamily="34" charset="0"/>
              <a:cs typeface="Arial" pitchFamily="34" charset="0"/>
            </a:endParaRPr>
          </a:p>
        </p:txBody>
      </p:sp>
      <p:sp>
        <p:nvSpPr>
          <p:cNvPr id="68" name="Down Arrow 67"/>
          <p:cNvSpPr/>
          <p:nvPr/>
        </p:nvSpPr>
        <p:spPr bwMode="gray">
          <a:xfrm>
            <a:off x="2518152" y="4094102"/>
            <a:ext cx="747840" cy="355600"/>
          </a:xfrm>
          <a:prstGeom prst="downArrow">
            <a:avLst/>
          </a:prstGeom>
          <a:solidFill>
            <a:schemeClr val="accent1">
              <a:alpha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err="1">
              <a:solidFill>
                <a:schemeClr val="tx1"/>
              </a:solidFill>
              <a:latin typeface="Arial" pitchFamily="34" charset="0"/>
              <a:cs typeface="Arial" pitchFamily="34" charset="0"/>
            </a:endParaRPr>
          </a:p>
        </p:txBody>
      </p:sp>
      <p:sp>
        <p:nvSpPr>
          <p:cNvPr id="69" name="Down Arrow 68"/>
          <p:cNvSpPr/>
          <p:nvPr/>
        </p:nvSpPr>
        <p:spPr bwMode="gray">
          <a:xfrm>
            <a:off x="1091691" y="5122625"/>
            <a:ext cx="747840" cy="355600"/>
          </a:xfrm>
          <a:prstGeom prst="downArrow">
            <a:avLst/>
          </a:prstGeom>
          <a:solidFill>
            <a:schemeClr val="accent1">
              <a:alpha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err="1">
              <a:solidFill>
                <a:schemeClr val="tx1"/>
              </a:solidFill>
              <a:latin typeface="Arial" pitchFamily="34" charset="0"/>
              <a:cs typeface="Arial" pitchFamily="34" charset="0"/>
            </a:endParaRPr>
          </a:p>
        </p:txBody>
      </p:sp>
      <p:sp>
        <p:nvSpPr>
          <p:cNvPr id="70" name="TextBox 69"/>
          <p:cNvSpPr txBox="1"/>
          <p:nvPr/>
        </p:nvSpPr>
        <p:spPr>
          <a:xfrm>
            <a:off x="-3884" y="5701392"/>
            <a:ext cx="348713" cy="307777"/>
          </a:xfrm>
          <a:prstGeom prst="rect">
            <a:avLst/>
          </a:prstGeom>
          <a:noFill/>
        </p:spPr>
        <p:txBody>
          <a:bodyPr wrap="square" rtlCol="0">
            <a:spAutoFit/>
          </a:bodyPr>
          <a:lstStyle/>
          <a:p>
            <a:pPr algn="ctr"/>
            <a:r>
              <a:rPr lang="en-US" sz="1400" b="1" dirty="0">
                <a:solidFill>
                  <a:schemeClr val="bg1"/>
                </a:solidFill>
              </a:rPr>
              <a:t>Y</a:t>
            </a:r>
          </a:p>
        </p:txBody>
      </p:sp>
      <p:sp>
        <p:nvSpPr>
          <p:cNvPr id="71" name="TextBox 70"/>
          <p:cNvSpPr txBox="1"/>
          <p:nvPr/>
        </p:nvSpPr>
        <p:spPr>
          <a:xfrm>
            <a:off x="467386" y="5701392"/>
            <a:ext cx="348713" cy="307777"/>
          </a:xfrm>
          <a:prstGeom prst="rect">
            <a:avLst/>
          </a:prstGeom>
          <a:noFill/>
        </p:spPr>
        <p:txBody>
          <a:bodyPr wrap="square" rtlCol="0">
            <a:spAutoFit/>
          </a:bodyPr>
          <a:lstStyle/>
          <a:p>
            <a:pPr algn="ctr"/>
            <a:r>
              <a:rPr lang="en-US" sz="1400" b="1">
                <a:solidFill>
                  <a:schemeClr val="bg1"/>
                </a:solidFill>
              </a:rPr>
              <a:t>Y</a:t>
            </a:r>
            <a:endParaRPr lang="en-US" sz="1400" b="1" dirty="0">
              <a:solidFill>
                <a:schemeClr val="bg1"/>
              </a:solidFill>
            </a:endParaRPr>
          </a:p>
        </p:txBody>
      </p:sp>
      <p:sp>
        <p:nvSpPr>
          <p:cNvPr id="72" name="TextBox 71"/>
          <p:cNvSpPr txBox="1"/>
          <p:nvPr/>
        </p:nvSpPr>
        <p:spPr>
          <a:xfrm>
            <a:off x="908176" y="5701392"/>
            <a:ext cx="348713" cy="307777"/>
          </a:xfrm>
          <a:prstGeom prst="rect">
            <a:avLst/>
          </a:prstGeom>
          <a:noFill/>
        </p:spPr>
        <p:txBody>
          <a:bodyPr wrap="square" rtlCol="0">
            <a:spAutoFit/>
          </a:bodyPr>
          <a:lstStyle/>
          <a:p>
            <a:pPr algn="ctr"/>
            <a:r>
              <a:rPr lang="en-US" sz="1400" b="1">
                <a:solidFill>
                  <a:schemeClr val="bg1"/>
                </a:solidFill>
              </a:rPr>
              <a:t>Y</a:t>
            </a:r>
            <a:endParaRPr lang="en-US" sz="1400" b="1" dirty="0">
              <a:solidFill>
                <a:schemeClr val="bg1"/>
              </a:solidFill>
            </a:endParaRPr>
          </a:p>
        </p:txBody>
      </p:sp>
      <p:sp>
        <p:nvSpPr>
          <p:cNvPr id="73" name="TextBox 72"/>
          <p:cNvSpPr txBox="1"/>
          <p:nvPr/>
        </p:nvSpPr>
        <p:spPr>
          <a:xfrm>
            <a:off x="1450566" y="5701392"/>
            <a:ext cx="348713" cy="307777"/>
          </a:xfrm>
          <a:prstGeom prst="rect">
            <a:avLst/>
          </a:prstGeom>
          <a:noFill/>
        </p:spPr>
        <p:txBody>
          <a:bodyPr wrap="square" rtlCol="0">
            <a:spAutoFit/>
          </a:bodyPr>
          <a:lstStyle/>
          <a:p>
            <a:pPr algn="ctr"/>
            <a:r>
              <a:rPr lang="en-US" sz="1400" b="1">
                <a:solidFill>
                  <a:schemeClr val="bg1"/>
                </a:solidFill>
              </a:rPr>
              <a:t>Y</a:t>
            </a:r>
            <a:endParaRPr lang="en-US" sz="1400" b="1" dirty="0">
              <a:solidFill>
                <a:schemeClr val="bg1"/>
              </a:solidFill>
            </a:endParaRPr>
          </a:p>
        </p:txBody>
      </p:sp>
      <p:sp>
        <p:nvSpPr>
          <p:cNvPr id="74" name="TextBox 73"/>
          <p:cNvSpPr txBox="1"/>
          <p:nvPr/>
        </p:nvSpPr>
        <p:spPr>
          <a:xfrm>
            <a:off x="1921836" y="5701392"/>
            <a:ext cx="348713" cy="307777"/>
          </a:xfrm>
          <a:prstGeom prst="rect">
            <a:avLst/>
          </a:prstGeom>
          <a:noFill/>
        </p:spPr>
        <p:txBody>
          <a:bodyPr wrap="square" rtlCol="0">
            <a:spAutoFit/>
          </a:bodyPr>
          <a:lstStyle/>
          <a:p>
            <a:pPr algn="ctr"/>
            <a:r>
              <a:rPr lang="en-US" sz="1400" b="1">
                <a:solidFill>
                  <a:schemeClr val="bg1"/>
                </a:solidFill>
              </a:rPr>
              <a:t>Y</a:t>
            </a:r>
            <a:endParaRPr lang="en-US" sz="1400" b="1" dirty="0">
              <a:solidFill>
                <a:schemeClr val="bg1"/>
              </a:solidFill>
            </a:endParaRPr>
          </a:p>
        </p:txBody>
      </p:sp>
      <p:sp>
        <p:nvSpPr>
          <p:cNvPr id="75" name="TextBox 74"/>
          <p:cNvSpPr txBox="1"/>
          <p:nvPr/>
        </p:nvSpPr>
        <p:spPr>
          <a:xfrm>
            <a:off x="2372786" y="5701392"/>
            <a:ext cx="348713" cy="307777"/>
          </a:xfrm>
          <a:prstGeom prst="rect">
            <a:avLst/>
          </a:prstGeom>
          <a:noFill/>
        </p:spPr>
        <p:txBody>
          <a:bodyPr wrap="square" rtlCol="0">
            <a:spAutoFit/>
          </a:bodyPr>
          <a:lstStyle/>
          <a:p>
            <a:pPr algn="ctr"/>
            <a:r>
              <a:rPr lang="en-US" sz="1400" b="1">
                <a:solidFill>
                  <a:schemeClr val="bg1"/>
                </a:solidFill>
              </a:rPr>
              <a:t>Y</a:t>
            </a:r>
            <a:endParaRPr lang="en-US" sz="1400" b="1" dirty="0">
              <a:solidFill>
                <a:schemeClr val="bg1"/>
              </a:solidFill>
            </a:endParaRPr>
          </a:p>
        </p:txBody>
      </p:sp>
      <p:sp>
        <p:nvSpPr>
          <p:cNvPr id="76" name="TextBox 75"/>
          <p:cNvSpPr txBox="1"/>
          <p:nvPr/>
        </p:nvSpPr>
        <p:spPr>
          <a:xfrm>
            <a:off x="189156" y="5701392"/>
            <a:ext cx="348713" cy="307777"/>
          </a:xfrm>
          <a:prstGeom prst="rect">
            <a:avLst/>
          </a:prstGeom>
          <a:noFill/>
        </p:spPr>
        <p:txBody>
          <a:bodyPr wrap="square" rtlCol="0">
            <a:spAutoFit/>
          </a:bodyPr>
          <a:lstStyle/>
          <a:p>
            <a:pPr algn="ctr"/>
            <a:r>
              <a:rPr lang="en-US" sz="1400" b="1">
                <a:solidFill>
                  <a:schemeClr val="bg1"/>
                </a:solidFill>
              </a:rPr>
              <a:t>N</a:t>
            </a:r>
            <a:endParaRPr lang="en-US" sz="1400" b="1" dirty="0">
              <a:solidFill>
                <a:schemeClr val="bg1"/>
              </a:solidFill>
            </a:endParaRPr>
          </a:p>
        </p:txBody>
      </p:sp>
      <p:sp>
        <p:nvSpPr>
          <p:cNvPr id="77" name="TextBox 76"/>
          <p:cNvSpPr txBox="1"/>
          <p:nvPr/>
        </p:nvSpPr>
        <p:spPr>
          <a:xfrm>
            <a:off x="656516" y="5701392"/>
            <a:ext cx="348713" cy="307777"/>
          </a:xfrm>
          <a:prstGeom prst="rect">
            <a:avLst/>
          </a:prstGeom>
          <a:noFill/>
        </p:spPr>
        <p:txBody>
          <a:bodyPr wrap="square" rtlCol="0">
            <a:spAutoFit/>
          </a:bodyPr>
          <a:lstStyle/>
          <a:p>
            <a:pPr algn="ctr"/>
            <a:r>
              <a:rPr lang="en-US" sz="1400" b="1">
                <a:solidFill>
                  <a:schemeClr val="bg1"/>
                </a:solidFill>
              </a:rPr>
              <a:t>N</a:t>
            </a:r>
            <a:endParaRPr lang="en-US" sz="1400" b="1" dirty="0">
              <a:solidFill>
                <a:schemeClr val="bg1"/>
              </a:solidFill>
            </a:endParaRPr>
          </a:p>
        </p:txBody>
      </p:sp>
      <p:sp>
        <p:nvSpPr>
          <p:cNvPr id="78" name="TextBox 77"/>
          <p:cNvSpPr txBox="1"/>
          <p:nvPr/>
        </p:nvSpPr>
        <p:spPr>
          <a:xfrm>
            <a:off x="1123876" y="5701392"/>
            <a:ext cx="348713" cy="307777"/>
          </a:xfrm>
          <a:prstGeom prst="rect">
            <a:avLst/>
          </a:prstGeom>
          <a:noFill/>
        </p:spPr>
        <p:txBody>
          <a:bodyPr wrap="square" rtlCol="0">
            <a:spAutoFit/>
          </a:bodyPr>
          <a:lstStyle/>
          <a:p>
            <a:pPr algn="ctr"/>
            <a:r>
              <a:rPr lang="en-US" sz="1400" b="1">
                <a:solidFill>
                  <a:schemeClr val="bg1"/>
                </a:solidFill>
              </a:rPr>
              <a:t>N</a:t>
            </a:r>
            <a:endParaRPr lang="en-US" sz="1400" b="1" dirty="0">
              <a:solidFill>
                <a:schemeClr val="bg1"/>
              </a:solidFill>
            </a:endParaRPr>
          </a:p>
        </p:txBody>
      </p:sp>
      <p:sp>
        <p:nvSpPr>
          <p:cNvPr id="79" name="TextBox 78"/>
          <p:cNvSpPr txBox="1"/>
          <p:nvPr/>
        </p:nvSpPr>
        <p:spPr>
          <a:xfrm>
            <a:off x="1652196" y="5701392"/>
            <a:ext cx="348713" cy="307777"/>
          </a:xfrm>
          <a:prstGeom prst="rect">
            <a:avLst/>
          </a:prstGeom>
          <a:noFill/>
        </p:spPr>
        <p:txBody>
          <a:bodyPr wrap="square" rtlCol="0">
            <a:spAutoFit/>
          </a:bodyPr>
          <a:lstStyle/>
          <a:p>
            <a:pPr algn="ctr"/>
            <a:r>
              <a:rPr lang="en-US" sz="1400" b="1" dirty="0">
                <a:solidFill>
                  <a:schemeClr val="bg1"/>
                </a:solidFill>
              </a:rPr>
              <a:t>N</a:t>
            </a:r>
          </a:p>
        </p:txBody>
      </p:sp>
      <p:sp>
        <p:nvSpPr>
          <p:cNvPr id="80" name="TextBox 79"/>
          <p:cNvSpPr txBox="1"/>
          <p:nvPr/>
        </p:nvSpPr>
        <p:spPr>
          <a:xfrm>
            <a:off x="2119556" y="5701392"/>
            <a:ext cx="348713" cy="307777"/>
          </a:xfrm>
          <a:prstGeom prst="rect">
            <a:avLst/>
          </a:prstGeom>
          <a:noFill/>
        </p:spPr>
        <p:txBody>
          <a:bodyPr wrap="square" rtlCol="0">
            <a:spAutoFit/>
          </a:bodyPr>
          <a:lstStyle/>
          <a:p>
            <a:pPr algn="ctr"/>
            <a:r>
              <a:rPr lang="en-US" sz="1400" b="1">
                <a:solidFill>
                  <a:schemeClr val="bg1"/>
                </a:solidFill>
              </a:rPr>
              <a:t>N</a:t>
            </a:r>
            <a:endParaRPr lang="en-US" sz="1400" b="1" dirty="0">
              <a:solidFill>
                <a:schemeClr val="bg1"/>
              </a:solidFill>
            </a:endParaRPr>
          </a:p>
        </p:txBody>
      </p:sp>
      <p:sp>
        <p:nvSpPr>
          <p:cNvPr id="81" name="TextBox 80"/>
          <p:cNvSpPr txBox="1"/>
          <p:nvPr/>
        </p:nvSpPr>
        <p:spPr>
          <a:xfrm>
            <a:off x="2566596" y="5701392"/>
            <a:ext cx="348713" cy="307777"/>
          </a:xfrm>
          <a:prstGeom prst="rect">
            <a:avLst/>
          </a:prstGeom>
          <a:noFill/>
        </p:spPr>
        <p:txBody>
          <a:bodyPr wrap="square" rtlCol="0">
            <a:spAutoFit/>
          </a:bodyPr>
          <a:lstStyle/>
          <a:p>
            <a:pPr algn="ctr"/>
            <a:r>
              <a:rPr lang="en-US" sz="1400" b="1">
                <a:solidFill>
                  <a:schemeClr val="bg1"/>
                </a:solidFill>
              </a:rPr>
              <a:t>N</a:t>
            </a:r>
            <a:endParaRPr lang="en-US" sz="1400" b="1" dirty="0">
              <a:solidFill>
                <a:schemeClr val="bg1"/>
              </a:solidFill>
            </a:endParaRPr>
          </a:p>
        </p:txBody>
      </p:sp>
      <p:sp>
        <p:nvSpPr>
          <p:cNvPr id="67" name="TextBox 66"/>
          <p:cNvSpPr txBox="1"/>
          <p:nvPr/>
        </p:nvSpPr>
        <p:spPr>
          <a:xfrm>
            <a:off x="5618127" y="2010941"/>
            <a:ext cx="3355051" cy="581069"/>
          </a:xfrm>
          <a:prstGeom prst="rect">
            <a:avLst/>
          </a:prstGeom>
          <a:noFill/>
          <a:ln>
            <a:noFill/>
          </a:ln>
        </p:spPr>
        <p:txBody>
          <a:bodyPr vert="horz" wrap="square" lIns="182880" tIns="0" rIns="0" bIns="0" rtlCol="0" anchor="ctr" anchorCtr="0">
            <a:noAutofit/>
          </a:bodyPr>
          <a:lstStyle/>
          <a:p>
            <a:pPr>
              <a:spcBef>
                <a:spcPts val="600"/>
              </a:spcBef>
            </a:pPr>
            <a:r>
              <a:rPr lang="en-US" sz="1400" dirty="0">
                <a:solidFill>
                  <a:schemeClr val="accent2"/>
                </a:solidFill>
                <a:latin typeface="Arial" charset="0"/>
                <a:cs typeface="Arial" charset="0"/>
              </a:rPr>
              <a:t>Step 1:</a:t>
            </a:r>
            <a:r>
              <a:rPr lang="en-US" sz="1400" dirty="0">
                <a:latin typeface="Arial" charset="0"/>
                <a:cs typeface="Arial" charset="0"/>
              </a:rPr>
              <a:t> Identified all CHW related organizations in the state</a:t>
            </a:r>
            <a:endParaRPr lang="en-US" sz="1400" dirty="0">
              <a:latin typeface="Tahoma" charset="0"/>
              <a:ea typeface="Tahoma" charset="0"/>
              <a:cs typeface="Tahoma" charset="0"/>
            </a:endParaRPr>
          </a:p>
        </p:txBody>
      </p:sp>
      <p:sp>
        <p:nvSpPr>
          <p:cNvPr id="82" name="TextBox 81"/>
          <p:cNvSpPr txBox="1"/>
          <p:nvPr/>
        </p:nvSpPr>
        <p:spPr>
          <a:xfrm>
            <a:off x="5619805" y="2988048"/>
            <a:ext cx="3355051" cy="1141828"/>
          </a:xfrm>
          <a:prstGeom prst="rect">
            <a:avLst/>
          </a:prstGeom>
          <a:noFill/>
          <a:ln>
            <a:noFill/>
          </a:ln>
        </p:spPr>
        <p:txBody>
          <a:bodyPr vert="horz" wrap="square" lIns="182880" tIns="0" rIns="0" bIns="0" rtlCol="0" anchor="ctr" anchorCtr="0">
            <a:noAutofit/>
          </a:bodyPr>
          <a:lstStyle/>
          <a:p>
            <a:pPr>
              <a:spcBef>
                <a:spcPts val="600"/>
              </a:spcBef>
            </a:pPr>
            <a:r>
              <a:rPr lang="en-US" sz="1400" dirty="0">
                <a:solidFill>
                  <a:schemeClr val="accent2"/>
                </a:solidFill>
                <a:latin typeface="Arial" charset="0"/>
                <a:cs typeface="Arial" charset="0"/>
              </a:rPr>
              <a:t>Step 2: </a:t>
            </a:r>
            <a:r>
              <a:rPr lang="en-US" sz="1400" dirty="0">
                <a:latin typeface="Arial" charset="0"/>
                <a:cs typeface="Arial" charset="0"/>
              </a:rPr>
              <a:t>Narrowed the frame to organization types most likely to employ CHWs, and attempted to contact each site per organization to obtain CHW employer and CHW contact information</a:t>
            </a:r>
            <a:endParaRPr lang="en-US" sz="1400" dirty="0">
              <a:latin typeface="Tahoma" charset="0"/>
              <a:ea typeface="Tahoma" charset="0"/>
              <a:cs typeface="Tahoma" charset="0"/>
            </a:endParaRPr>
          </a:p>
        </p:txBody>
      </p:sp>
      <p:sp>
        <p:nvSpPr>
          <p:cNvPr id="83" name="TextBox 82"/>
          <p:cNvSpPr txBox="1"/>
          <p:nvPr/>
        </p:nvSpPr>
        <p:spPr>
          <a:xfrm>
            <a:off x="5611430" y="4195524"/>
            <a:ext cx="3355051" cy="1141828"/>
          </a:xfrm>
          <a:prstGeom prst="rect">
            <a:avLst/>
          </a:prstGeom>
          <a:noFill/>
          <a:ln>
            <a:noFill/>
          </a:ln>
        </p:spPr>
        <p:txBody>
          <a:bodyPr vert="horz" wrap="square" lIns="182880" tIns="0" rIns="0" bIns="0" rtlCol="0" anchor="ctr" anchorCtr="0">
            <a:noAutofit/>
          </a:bodyPr>
          <a:lstStyle/>
          <a:p>
            <a:pPr>
              <a:spcBef>
                <a:spcPts val="600"/>
              </a:spcBef>
            </a:pPr>
            <a:r>
              <a:rPr lang="en-US" sz="1400" dirty="0">
                <a:solidFill>
                  <a:schemeClr val="accent2"/>
                </a:solidFill>
                <a:latin typeface="Arial" charset="0"/>
                <a:cs typeface="Arial" charset="0"/>
              </a:rPr>
              <a:t>Step 3:</a:t>
            </a:r>
            <a:r>
              <a:rPr lang="en-US" sz="1400" dirty="0">
                <a:latin typeface="Arial" charset="0"/>
                <a:cs typeface="Arial" charset="0"/>
              </a:rPr>
              <a:t> Categorized each organization by its size (small/medium/large)</a:t>
            </a:r>
            <a:endParaRPr lang="en-US" sz="1400" dirty="0">
              <a:latin typeface="Tahoma" charset="0"/>
              <a:ea typeface="Tahoma" charset="0"/>
              <a:cs typeface="Tahoma" charset="0"/>
            </a:endParaRPr>
          </a:p>
        </p:txBody>
      </p:sp>
      <p:sp>
        <p:nvSpPr>
          <p:cNvPr id="84" name="TextBox 83"/>
          <p:cNvSpPr txBox="1"/>
          <p:nvPr/>
        </p:nvSpPr>
        <p:spPr>
          <a:xfrm>
            <a:off x="5603055" y="5302520"/>
            <a:ext cx="3540945" cy="1141828"/>
          </a:xfrm>
          <a:prstGeom prst="rect">
            <a:avLst/>
          </a:prstGeom>
          <a:noFill/>
          <a:ln>
            <a:noFill/>
          </a:ln>
        </p:spPr>
        <p:txBody>
          <a:bodyPr vert="horz" wrap="square" lIns="182880" tIns="0" rIns="0" bIns="0" rtlCol="0" anchor="ctr" anchorCtr="0">
            <a:noAutofit/>
          </a:bodyPr>
          <a:lstStyle/>
          <a:p>
            <a:pPr>
              <a:spcBef>
                <a:spcPts val="600"/>
              </a:spcBef>
            </a:pPr>
            <a:r>
              <a:rPr lang="en-US" sz="1400" dirty="0">
                <a:solidFill>
                  <a:schemeClr val="accent2"/>
                </a:solidFill>
                <a:latin typeface="Arial" charset="0"/>
                <a:cs typeface="Arial" charset="0"/>
              </a:rPr>
              <a:t>Step 4:</a:t>
            </a:r>
            <a:r>
              <a:rPr lang="en-US" sz="1400" dirty="0">
                <a:latin typeface="Arial" charset="0"/>
                <a:cs typeface="Arial" charset="0"/>
              </a:rPr>
              <a:t> Categorized each clinical organization by safety net status (yes/no)</a:t>
            </a:r>
            <a:endParaRPr lang="en-US" sz="1400" dirty="0">
              <a:latin typeface="Tahoma" charset="0"/>
              <a:ea typeface="Tahoma" charset="0"/>
              <a:cs typeface="Tahoma" charset="0"/>
            </a:endParaRPr>
          </a:p>
        </p:txBody>
      </p:sp>
    </p:spTree>
    <p:extLst>
      <p:ext uri="{BB962C8B-B14F-4D97-AF65-F5344CB8AC3E}">
        <p14:creationId xmlns:p14="http://schemas.microsoft.com/office/powerpoint/2010/main" val="3811761718"/>
      </p:ext>
    </p:extLst>
  </p:cSld>
  <p:clrMapOvr>
    <a:masterClrMapping/>
  </p:clrMapOvr>
  <p:transition spd="slow">
    <p:wipe dir="d"/>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97"/>
          <p:cNvSpPr>
            <a:spLocks noChangeArrowheads="1"/>
          </p:cNvSpPr>
          <p:nvPr/>
        </p:nvSpPr>
        <p:spPr bwMode="auto">
          <a:xfrm>
            <a:off x="228600" y="1104900"/>
            <a:ext cx="8753475" cy="431800"/>
          </a:xfrm>
          <a:prstGeom prst="rect">
            <a:avLst/>
          </a:prstGeom>
          <a:noFill/>
          <a:ln w="9525">
            <a:noFill/>
            <a:miter lim="800000"/>
            <a:headEnd/>
            <a:tailEnd/>
          </a:ln>
        </p:spPr>
        <p:txBody>
          <a:bodyPr/>
          <a:lstStyle/>
          <a:p>
            <a:pPr marL="628650" marR="0" lvl="1" indent="-285750" algn="l" defTabSz="914400" rtl="0" eaLnBrk="1" fontAlgn="auto" latinLnBrk="0" hangingPunct="1">
              <a:lnSpc>
                <a:spcPct val="100000"/>
              </a:lnSpc>
              <a:spcBef>
                <a:spcPct val="20000"/>
              </a:spcBef>
              <a:spcAft>
                <a:spcPts val="0"/>
              </a:spcAft>
              <a:buClr>
                <a:srgbClr val="E95E0F"/>
              </a:buClr>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itle 3"/>
          <p:cNvSpPr>
            <a:spLocks noGrp="1"/>
          </p:cNvSpPr>
          <p:nvPr>
            <p:ph type="title"/>
          </p:nvPr>
        </p:nvSpPr>
        <p:spPr>
          <a:xfrm>
            <a:off x="228600" y="106747"/>
            <a:ext cx="7029450" cy="647402"/>
          </a:xfrm>
        </p:spPr>
        <p:txBody>
          <a:bodyPr/>
          <a:lstStyle/>
          <a:p>
            <a:r>
              <a:rPr lang="en-US">
                <a:solidFill>
                  <a:schemeClr val="accent2"/>
                </a:solidFill>
              </a:rPr>
              <a:t>Next Steps</a:t>
            </a:r>
            <a:endParaRPr lang="en-US" i="1" dirty="0">
              <a:solidFill>
                <a:schemeClr val="accent2"/>
              </a:solidFill>
            </a:endParaRPr>
          </a:p>
        </p:txBody>
      </p:sp>
      <p:sp>
        <p:nvSpPr>
          <p:cNvPr id="14" name="Content Placeholder 3"/>
          <p:cNvSpPr txBox="1">
            <a:spLocks/>
          </p:cNvSpPr>
          <p:nvPr/>
        </p:nvSpPr>
        <p:spPr>
          <a:xfrm>
            <a:off x="223939" y="1093475"/>
            <a:ext cx="8596211" cy="3345175"/>
          </a:xfrm>
          <a:prstGeom prst="rect">
            <a:avLst/>
          </a:prstGeom>
        </p:spPr>
        <p:txBody>
          <a:bodyPr/>
          <a:lstStyle>
            <a:lvl1pPr marL="0" indent="0" algn="l" defTabSz="914400" rtl="0" eaLnBrk="1" latinLnBrk="0" hangingPunct="1">
              <a:spcBef>
                <a:spcPts val="600"/>
              </a:spcBef>
              <a:spcAft>
                <a:spcPts val="0"/>
              </a:spcAft>
              <a:buFont typeface="Arial" pitchFamily="34" charset="0"/>
              <a:buNone/>
              <a:defRPr sz="1800" kern="1200">
                <a:solidFill>
                  <a:schemeClr val="tx2"/>
                </a:solidFill>
                <a:latin typeface="Arial" pitchFamily="34" charset="0"/>
                <a:ea typeface="+mn-ea"/>
                <a:cs typeface="Arial" pitchFamily="34" charset="0"/>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Arial" pitchFamily="34" charset="0"/>
                <a:ea typeface="+mn-ea"/>
                <a:cs typeface="Arial" pitchFamily="34" charset="0"/>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3pPr>
            <a:lvl4pPr marL="36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4pPr>
            <a:lvl5pPr marL="540000" indent="-180975" algn="l" defTabSz="914400" rtl="0" eaLnBrk="1" latinLnBrk="0" hangingPunct="1">
              <a:spcBef>
                <a:spcPts val="300"/>
              </a:spcBef>
              <a:spcAft>
                <a:spcPts val="0"/>
              </a:spcAft>
              <a:buFont typeface="Arial" pitchFamily="34" charset="0"/>
              <a:buChar char="•"/>
              <a:defRPr sz="1600" b="0" kern="1200" baseline="0">
                <a:solidFill>
                  <a:schemeClr val="tx1"/>
                </a:solidFill>
                <a:latin typeface="Arial" pitchFamily="34" charset="0"/>
                <a:ea typeface="+mn-ea"/>
                <a:cs typeface="Arial" pitchFamily="34" charset="0"/>
              </a:defRPr>
            </a:lvl5pPr>
            <a:lvl6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6pPr>
            <a:lvl7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7pPr>
            <a:lvl8pPr marL="54292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9pPr>
          </a:lstStyle>
          <a:p>
            <a:pPr marL="403225" marR="0" lvl="2" indent="-285750" algn="l" defTabSz="914400" rtl="0" eaLnBrk="1" fontAlgn="auto" latinLnBrk="0" hangingPunct="1">
              <a:lnSpc>
                <a:spcPct val="100000"/>
              </a:lnSpc>
              <a:spcBef>
                <a:spcPts val="1800"/>
              </a:spcBef>
              <a:spcAft>
                <a:spcPts val="0"/>
              </a:spcAft>
              <a:buClr>
                <a:srgbClr val="0087C8"/>
              </a:buClr>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Arial" charset="0"/>
                <a:ea typeface="+mn-ea"/>
                <a:cs typeface="Arial" charset="0"/>
              </a:rPr>
              <a:t>The first implementation of the statewide CHW Workforce Surveillance Survey has provided rich baseline information on a variety of domains and by key strata. </a:t>
            </a:r>
          </a:p>
          <a:p>
            <a:pPr marL="403225" marR="0" lvl="2" indent="-285750" algn="l" defTabSz="914400" rtl="0" eaLnBrk="1" fontAlgn="auto" latinLnBrk="0" hangingPunct="1">
              <a:lnSpc>
                <a:spcPct val="100000"/>
              </a:lnSpc>
              <a:spcBef>
                <a:spcPts val="1800"/>
              </a:spcBef>
              <a:spcAft>
                <a:spcPts val="0"/>
              </a:spcAft>
              <a:buClr>
                <a:srgbClr val="0087C8"/>
              </a:buClr>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Arial" charset="0"/>
                <a:ea typeface="+mn-ea"/>
                <a:cs typeface="Arial" charset="0"/>
              </a:rPr>
              <a:t>When tracked over time, the survey results will enable MDPH to evaluate the impact of certification on the CHW workforce in terms of:</a:t>
            </a:r>
          </a:p>
          <a:p>
            <a:pPr marL="923925" marR="0" lvl="3" indent="-346075" algn="l" defTabSz="914400" rtl="0" eaLnBrk="1" fontAlgn="auto" latinLnBrk="0" hangingPunct="1">
              <a:lnSpc>
                <a:spcPct val="100000"/>
              </a:lnSpc>
              <a:spcBef>
                <a:spcPts val="600"/>
              </a:spcBef>
              <a:spcAft>
                <a:spcPts val="0"/>
              </a:spcAft>
              <a:buClr>
                <a:srgbClr val="0087C8"/>
              </a:buClr>
              <a:buSzTx/>
              <a:buFont typeface="Wingdings" charset="2"/>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Size</a:t>
            </a:r>
          </a:p>
          <a:p>
            <a:pPr marL="923925" marR="0" lvl="3" indent="-346075" algn="l" defTabSz="914400" rtl="0" eaLnBrk="1" fontAlgn="auto" latinLnBrk="0" hangingPunct="1">
              <a:lnSpc>
                <a:spcPct val="100000"/>
              </a:lnSpc>
              <a:spcBef>
                <a:spcPts val="600"/>
              </a:spcBef>
              <a:spcAft>
                <a:spcPts val="0"/>
              </a:spcAft>
              <a:buClr>
                <a:srgbClr val="0087C8"/>
              </a:buClr>
              <a:buSzTx/>
              <a:buFont typeface="Wingdings" charset="2"/>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Scope of work</a:t>
            </a:r>
          </a:p>
          <a:p>
            <a:pPr marL="923925" marR="0" lvl="3" indent="-346075" algn="l" defTabSz="914400" rtl="0" eaLnBrk="1" fontAlgn="auto" latinLnBrk="0" hangingPunct="1">
              <a:lnSpc>
                <a:spcPct val="100000"/>
              </a:lnSpc>
              <a:spcBef>
                <a:spcPts val="600"/>
              </a:spcBef>
              <a:spcAft>
                <a:spcPts val="0"/>
              </a:spcAft>
              <a:buClr>
                <a:srgbClr val="0087C8"/>
              </a:buClr>
              <a:buSzTx/>
              <a:buFont typeface="Wingdings" charset="2"/>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Training</a:t>
            </a:r>
          </a:p>
          <a:p>
            <a:pPr marL="923925" marR="0" lvl="3" indent="-346075" algn="l" defTabSz="914400" rtl="0" eaLnBrk="1" fontAlgn="auto" latinLnBrk="0" hangingPunct="1">
              <a:lnSpc>
                <a:spcPct val="100000"/>
              </a:lnSpc>
              <a:spcBef>
                <a:spcPts val="600"/>
              </a:spcBef>
              <a:spcAft>
                <a:spcPts val="0"/>
              </a:spcAft>
              <a:buClr>
                <a:srgbClr val="0087C8"/>
              </a:buClr>
              <a:buSzTx/>
              <a:buFont typeface="Wingdings" charset="2"/>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Options for sustainable financing</a:t>
            </a:r>
          </a:p>
          <a:p>
            <a:pPr marL="923925" marR="0" lvl="3" indent="-346075" algn="l" defTabSz="914400" rtl="0" eaLnBrk="1" fontAlgn="auto" latinLnBrk="0" hangingPunct="1">
              <a:lnSpc>
                <a:spcPct val="100000"/>
              </a:lnSpc>
              <a:spcBef>
                <a:spcPts val="600"/>
              </a:spcBef>
              <a:spcAft>
                <a:spcPts val="0"/>
              </a:spcAft>
              <a:buClr>
                <a:srgbClr val="0087C8"/>
              </a:buClr>
              <a:buSzTx/>
              <a:buFont typeface="Wingdings" charset="2"/>
              <a:buChar char="§"/>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Opportunities for career development and growth</a:t>
            </a:r>
          </a:p>
        </p:txBody>
      </p:sp>
    </p:spTree>
    <p:extLst>
      <p:ext uri="{BB962C8B-B14F-4D97-AF65-F5344CB8AC3E}">
        <p14:creationId xmlns:p14="http://schemas.microsoft.com/office/powerpoint/2010/main" val="1217470996"/>
      </p:ext>
    </p:extLst>
  </p:cSld>
  <p:clrMapOvr>
    <a:masterClrMapping/>
  </p:clrMapOvr>
  <p:transition spd="slow">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bwMode="gray"/>
        <p:txBody>
          <a:bodyPr/>
          <a:lstStyle/>
          <a:p>
            <a:r>
              <a:rPr lang="en-US" dirty="0"/>
              <a:t>Appendix</a:t>
            </a:r>
          </a:p>
        </p:txBody>
      </p:sp>
    </p:spTree>
    <p:extLst>
      <p:ext uri="{BB962C8B-B14F-4D97-AF65-F5344CB8AC3E}">
        <p14:creationId xmlns:p14="http://schemas.microsoft.com/office/powerpoint/2010/main" val="1544838921"/>
      </p:ext>
    </p:extLst>
  </p:cSld>
  <p:clrMapOvr>
    <a:masterClrMapping/>
  </p:clrMapOvr>
  <p:transition spd="slow">
    <p:wipe dir="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bwMode="gray">
          <a:xfrm>
            <a:off x="237653" y="188249"/>
            <a:ext cx="7151350" cy="647402"/>
          </a:xfrm>
          <a:prstGeom prst="rect">
            <a:avLst/>
          </a:prstGeom>
        </p:spPr>
        <p:txBody>
          <a:bodyPr vert="horz" lIns="0" tIns="0" rIns="0" bIns="0" rtlCol="0" anchor="b" anchorCtr="0">
            <a:noAutofit/>
          </a:bodyPr>
          <a:lstStyle>
            <a:lvl1pPr algn="l" defTabSz="914400" rtl="0" eaLnBrk="1" latinLnBrk="0" hangingPunct="1">
              <a:spcBef>
                <a:spcPct val="0"/>
              </a:spcBef>
              <a:buNone/>
              <a:defRPr sz="2000" kern="1200">
                <a:solidFill>
                  <a:schemeClr val="tx1"/>
                </a:solidFill>
                <a:latin typeface="Arial" pitchFamily="34" charset="0"/>
                <a:ea typeface="+mj-ea"/>
                <a:cs typeface="+mj-cs"/>
              </a:defRPr>
            </a:lvl1pPr>
          </a:lstStyle>
          <a:p>
            <a:r>
              <a:rPr lang="en-US" dirty="0">
                <a:solidFill>
                  <a:schemeClr val="accent2"/>
                </a:solidFill>
              </a:rPr>
              <a:t>Survey Response Rates</a:t>
            </a:r>
            <a:endParaRPr lang="en-US" sz="1600" dirty="0">
              <a:solidFill>
                <a:srgbClr val="0087C8"/>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630130681"/>
              </p:ext>
            </p:extLst>
          </p:nvPr>
        </p:nvGraphicFramePr>
        <p:xfrm>
          <a:off x="1444752" y="1924302"/>
          <a:ext cx="6062472" cy="2595674"/>
        </p:xfrm>
        <a:graphic>
          <a:graphicData uri="http://schemas.openxmlformats.org/drawingml/2006/table">
            <a:tbl>
              <a:tblPr/>
              <a:tblGrid>
                <a:gridCol w="2688336">
                  <a:extLst>
                    <a:ext uri="{9D8B030D-6E8A-4147-A177-3AD203B41FA5}">
                      <a16:colId xmlns:a16="http://schemas.microsoft.com/office/drawing/2014/main" val="2178617238"/>
                    </a:ext>
                  </a:extLst>
                </a:gridCol>
                <a:gridCol w="877824">
                  <a:extLst>
                    <a:ext uri="{9D8B030D-6E8A-4147-A177-3AD203B41FA5}">
                      <a16:colId xmlns:a16="http://schemas.microsoft.com/office/drawing/2014/main" val="1897311730"/>
                    </a:ext>
                  </a:extLst>
                </a:gridCol>
                <a:gridCol w="822960">
                  <a:extLst>
                    <a:ext uri="{9D8B030D-6E8A-4147-A177-3AD203B41FA5}">
                      <a16:colId xmlns:a16="http://schemas.microsoft.com/office/drawing/2014/main" val="764150977"/>
                    </a:ext>
                  </a:extLst>
                </a:gridCol>
                <a:gridCol w="859536">
                  <a:extLst>
                    <a:ext uri="{9D8B030D-6E8A-4147-A177-3AD203B41FA5}">
                      <a16:colId xmlns:a16="http://schemas.microsoft.com/office/drawing/2014/main" val="1672666707"/>
                    </a:ext>
                  </a:extLst>
                </a:gridCol>
                <a:gridCol w="813816">
                  <a:extLst>
                    <a:ext uri="{9D8B030D-6E8A-4147-A177-3AD203B41FA5}">
                      <a16:colId xmlns:a16="http://schemas.microsoft.com/office/drawing/2014/main" val="1468689406"/>
                    </a:ext>
                  </a:extLst>
                </a:gridCol>
              </a:tblGrid>
              <a:tr h="437872">
                <a:tc>
                  <a:txBody>
                    <a:bodyPr/>
                    <a:lstStyle/>
                    <a:p>
                      <a:pPr algn="ctr" fontAlgn="b"/>
                      <a:endParaRPr lang="en-US" sz="1200" b="0" i="0" u="none" strike="noStrike" dirty="0">
                        <a:solidFill>
                          <a:srgbClr val="000000"/>
                        </a:solidFill>
                        <a:effectLst/>
                        <a:latin typeface="+mn-lt"/>
                      </a:endParaRP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1400" b="1" i="0" u="none" strike="noStrike" dirty="0">
                          <a:solidFill>
                            <a:srgbClr val="000000"/>
                          </a:solidFill>
                          <a:effectLst/>
                          <a:latin typeface="+mn-lt"/>
                        </a:rPr>
                        <a:t>CHW Employers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gn="ctr" fontAlgn="b"/>
                      <a:r>
                        <a:rPr lang="en-US" sz="1400" b="1" i="0" u="none" strike="noStrike" dirty="0">
                          <a:solidFill>
                            <a:srgbClr val="000000"/>
                          </a:solidFill>
                          <a:effectLst/>
                          <a:latin typeface="+mn-lt"/>
                        </a:rPr>
                        <a:t>CHWs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US"/>
                    </a:p>
                  </a:txBody>
                  <a:tcPr/>
                </a:tc>
                <a:extLst>
                  <a:ext uri="{0D108BD9-81ED-4DB2-BD59-A6C34878D82A}">
                    <a16:rowId xmlns:a16="http://schemas.microsoft.com/office/drawing/2014/main" val="991128704"/>
                  </a:ext>
                </a:extLst>
              </a:tr>
              <a:tr h="238967">
                <a:tc>
                  <a:txBody>
                    <a:bodyPr/>
                    <a:lstStyle/>
                    <a:p>
                      <a:pPr algn="l" fontAlgn="b"/>
                      <a:endParaRPr lang="en-US" sz="1200" b="1" i="0" u="none" strike="noStrike" dirty="0">
                        <a:solidFill>
                          <a:srgbClr val="000000"/>
                        </a:solidFill>
                        <a:effectLst/>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200" b="1" i="0" u="none" strike="noStrike" dirty="0">
                          <a:solidFill>
                            <a:srgbClr val="000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1" i="0" u="none" strike="noStrike">
                          <a:solidFill>
                            <a:srgbClr val="000000"/>
                          </a:solidFill>
                          <a:effectLst/>
                          <a:latin typeface="+mn-lt"/>
                        </a:rPr>
                        <a:t>Percent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1" i="0" u="none" strike="noStrike">
                          <a:solidFill>
                            <a:srgbClr val="000000"/>
                          </a:solidFill>
                          <a:effectLst/>
                          <a:latin typeface="+mn-lt"/>
                        </a:rPr>
                        <a:t>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200" b="1" i="0" u="none" strike="noStrike">
                          <a:solidFill>
                            <a:srgbClr val="000000"/>
                          </a:solidFill>
                          <a:effectLst/>
                          <a:latin typeface="+mn-lt"/>
                        </a:rPr>
                        <a:t>Percent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4163073205"/>
                  </a:ext>
                </a:extLst>
              </a:tr>
              <a:tr h="238967">
                <a:tc>
                  <a:txBody>
                    <a:bodyPr/>
                    <a:lstStyle/>
                    <a:p>
                      <a:pPr algn="l" fontAlgn="b"/>
                      <a:r>
                        <a:rPr lang="en-US" sz="1200" b="1" i="0" u="none" strike="noStrike" dirty="0">
                          <a:solidFill>
                            <a:srgbClr val="000000"/>
                          </a:solidFill>
                          <a:effectLst/>
                          <a:latin typeface="+mn-lt"/>
                        </a:rPr>
                        <a:t>Total Sample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mn-lt"/>
                        </a:rPr>
                        <a:t>298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1" i="0" u="none" strike="noStrike" dirty="0">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1" i="0" u="none" strike="noStrike" dirty="0">
                          <a:solidFill>
                            <a:srgbClr val="000000"/>
                          </a:solidFill>
                          <a:effectLst/>
                          <a:latin typeface="+mn-lt"/>
                        </a:rPr>
                        <a:t>871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200" b="1" i="0" u="none" strike="noStrike" dirty="0">
                          <a:solidFill>
                            <a:srgbClr val="000000"/>
                          </a:solidFill>
                          <a:effectLst/>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362845643"/>
                  </a:ext>
                </a:extLst>
              </a:tr>
              <a:tr h="238967">
                <a:tc>
                  <a:txBody>
                    <a:bodyPr/>
                    <a:lstStyle/>
                    <a:p>
                      <a:pPr algn="l" fontAlgn="b"/>
                      <a:r>
                        <a:rPr lang="en-US" sz="1200" b="1" i="0" u="none" strike="noStrike" dirty="0">
                          <a:solidFill>
                            <a:srgbClr val="000000"/>
                          </a:solidFill>
                          <a:effectLst/>
                          <a:latin typeface="+mn-lt"/>
                        </a:rPr>
                        <a:t>Complete*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mn-lt"/>
                        </a:rPr>
                        <a:t>187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mn-lt"/>
                        </a:rPr>
                        <a:t>531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200" b="0" i="0" u="none" strike="noStrike">
                          <a:solidFill>
                            <a:srgbClr val="000000"/>
                          </a:solidFill>
                          <a:effectLst/>
                          <a:latin typeface="+mn-lt"/>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383512120"/>
                  </a:ext>
                </a:extLst>
              </a:tr>
              <a:tr h="238967">
                <a:tc>
                  <a:txBody>
                    <a:bodyPr/>
                    <a:lstStyle/>
                    <a:p>
                      <a:pPr algn="l" fontAlgn="b"/>
                      <a:r>
                        <a:rPr lang="en-US" sz="1200" b="0" i="0" u="none" strike="noStrike" dirty="0">
                          <a:solidFill>
                            <a:srgbClr val="000000"/>
                          </a:solidFill>
                          <a:effectLst/>
                          <a:latin typeface="+mn-lt"/>
                        </a:rPr>
                        <a:t>Refusal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mn-lt"/>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200" b="0" i="0" u="none" strike="noStrike">
                          <a:solidFill>
                            <a:srgbClr val="000000"/>
                          </a:solidFill>
                          <a:effectLst/>
                          <a:latin typeface="+mn-lt"/>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34595174"/>
                  </a:ext>
                </a:extLst>
              </a:tr>
              <a:tr h="238967">
                <a:tc>
                  <a:txBody>
                    <a:bodyPr/>
                    <a:lstStyle/>
                    <a:p>
                      <a:pPr algn="l" fontAlgn="b"/>
                      <a:r>
                        <a:rPr lang="en-US" sz="1200" b="0" i="0" u="none" strike="noStrike" dirty="0">
                          <a:solidFill>
                            <a:srgbClr val="000000"/>
                          </a:solidFill>
                          <a:effectLst/>
                          <a:latin typeface="+mn-lt"/>
                        </a:rPr>
                        <a:t>Ineligible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mn-lt"/>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mn-lt"/>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mn-lt"/>
                        </a:rPr>
                        <a:t>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ctr" fontAlgn="b"/>
                      <a:r>
                        <a:rPr lang="en-US" sz="1200" b="0" i="0" u="none" strike="noStrike" dirty="0">
                          <a:solidFill>
                            <a:srgbClr val="000000"/>
                          </a:solidFill>
                          <a:effectLst/>
                          <a:latin typeface="+mn-lt"/>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3594869077"/>
                  </a:ext>
                </a:extLst>
              </a:tr>
              <a:tr h="248432">
                <a:tc>
                  <a:txBody>
                    <a:bodyPr/>
                    <a:lstStyle/>
                    <a:p>
                      <a:pPr algn="l" fontAlgn="b"/>
                      <a:r>
                        <a:rPr lang="en-US" sz="1200" b="0" i="0" u="none" strike="noStrike" dirty="0">
                          <a:solidFill>
                            <a:srgbClr val="000000"/>
                          </a:solidFill>
                          <a:effectLst/>
                          <a:latin typeface="+mn-lt"/>
                        </a:rPr>
                        <a:t>No response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mn-lt"/>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mn-lt"/>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0" i="0" u="none" strike="noStrike" dirty="0">
                          <a:solidFill>
                            <a:srgbClr val="000000"/>
                          </a:solidFill>
                          <a:effectLst/>
                          <a:latin typeface="+mn-lt"/>
                        </a:rPr>
                        <a:t>308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8E4BC"/>
                    </a:solidFill>
                  </a:tcPr>
                </a:tc>
                <a:tc>
                  <a:txBody>
                    <a:bodyPr/>
                    <a:lstStyle/>
                    <a:p>
                      <a:pPr algn="ctr" fontAlgn="b"/>
                      <a:r>
                        <a:rPr lang="en-US" sz="1200" b="0" i="0" u="none" strike="noStrike" dirty="0">
                          <a:solidFill>
                            <a:srgbClr val="000000"/>
                          </a:solidFill>
                          <a:effectLst/>
                          <a:latin typeface="+mn-lt"/>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2767408364"/>
                  </a:ext>
                </a:extLst>
              </a:tr>
              <a:tr h="248432">
                <a:tc>
                  <a:txBody>
                    <a:bodyPr/>
                    <a:lstStyle/>
                    <a:p>
                      <a:pPr algn="l" fontAlgn="b"/>
                      <a:endParaRPr lang="en-US" sz="1200" b="0" i="0" u="none" strike="noStrike" dirty="0">
                        <a:solidFill>
                          <a:srgbClr val="000000"/>
                        </a:solidFill>
                        <a:effectLst/>
                        <a:latin typeface="+mn-lt"/>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mn-lt"/>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solidFill>
                          <a:srgbClr val="000000"/>
                        </a:solidFill>
                        <a:effectLst/>
                        <a:latin typeface="+mn-lt"/>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mn-lt"/>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dirty="0">
                        <a:solidFill>
                          <a:srgbClr val="000000"/>
                        </a:solidFill>
                        <a:effectLst/>
                        <a:latin typeface="+mn-lt"/>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1663776"/>
                  </a:ext>
                </a:extLst>
              </a:tr>
              <a:tr h="466103">
                <a:tc>
                  <a:txBody>
                    <a:bodyPr/>
                    <a:lstStyle/>
                    <a:p>
                      <a:pPr algn="l" fontAlgn="b"/>
                      <a:r>
                        <a:rPr lang="en-US" sz="1200" b="1" i="0" u="none" strike="noStrike" dirty="0">
                          <a:solidFill>
                            <a:srgbClr val="000000"/>
                          </a:solidFill>
                          <a:effectLst/>
                          <a:latin typeface="+mn-lt"/>
                        </a:rPr>
                        <a:t>Response Rate</a:t>
                      </a:r>
                      <a:br>
                        <a:rPr lang="en-US" sz="1200" b="0" i="0" u="none" strike="noStrike" dirty="0">
                          <a:solidFill>
                            <a:srgbClr val="000000"/>
                          </a:solidFill>
                          <a:effectLst/>
                          <a:latin typeface="+mn-lt"/>
                        </a:rPr>
                      </a:br>
                      <a:r>
                        <a:rPr lang="en-US" sz="1200" b="0" i="0" u="none" strike="noStrike" dirty="0">
                          <a:solidFill>
                            <a:srgbClr val="000000"/>
                          </a:solidFill>
                          <a:effectLst/>
                          <a:latin typeface="+mn-lt"/>
                        </a:rPr>
                        <a:t>(Completes/All respondents - Ineligible)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200" b="0" i="0" u="none" strike="noStrike" dirty="0">
                          <a:solidFill>
                            <a:srgbClr val="000000"/>
                          </a:solidFill>
                          <a:effectLst/>
                          <a:latin typeface="+mn-lt"/>
                        </a:rPr>
                        <a:t>66.5%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algn="ctr" fontAlgn="b"/>
                      <a:r>
                        <a:rPr lang="en-US" sz="1200" b="0" i="0" u="none" strike="noStrike" dirty="0">
                          <a:solidFill>
                            <a:srgbClr val="000000"/>
                          </a:solidFill>
                          <a:effectLst/>
                          <a:latin typeface="+mn-lt"/>
                        </a:rPr>
                        <a:t>63.2%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hMerge="1">
                  <a:txBody>
                    <a:bodyPr/>
                    <a:lstStyle/>
                    <a:p>
                      <a:endParaRPr lang="en-US"/>
                    </a:p>
                  </a:txBody>
                  <a:tcPr/>
                </a:tc>
                <a:extLst>
                  <a:ext uri="{0D108BD9-81ED-4DB2-BD59-A6C34878D82A}">
                    <a16:rowId xmlns:a16="http://schemas.microsoft.com/office/drawing/2014/main" val="2707613685"/>
                  </a:ext>
                </a:extLst>
              </a:tr>
            </a:tbl>
          </a:graphicData>
        </a:graphic>
      </p:graphicFrame>
      <p:sp>
        <p:nvSpPr>
          <p:cNvPr id="7" name="TextBox 6"/>
          <p:cNvSpPr txBox="1"/>
          <p:nvPr/>
        </p:nvSpPr>
        <p:spPr>
          <a:xfrm>
            <a:off x="315224" y="6267193"/>
            <a:ext cx="5875264" cy="188472"/>
          </a:xfrm>
          <a:prstGeom prst="rect">
            <a:avLst/>
          </a:prstGeom>
          <a:noFill/>
        </p:spPr>
        <p:txBody>
          <a:bodyPr wrap="none" lIns="0" tIns="0" rIns="0" bIns="0" rtlCol="0">
            <a:noAutofit/>
          </a:bodyPr>
          <a:lstStyle/>
          <a:p>
            <a:pPr lvl="0">
              <a:lnSpc>
                <a:spcPct val="107000"/>
              </a:lnSpc>
              <a:spcAft>
                <a:spcPts val="300"/>
              </a:spcAft>
              <a:defRPr/>
            </a:pPr>
            <a:r>
              <a:rPr kumimoji="0" lang="en-US" sz="1000" b="0" i="1"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 </a:t>
            </a:r>
            <a:r>
              <a:rPr lang="en-US" sz="1000" i="1" dirty="0">
                <a:solidFill>
                  <a:srgbClr val="000000"/>
                </a:solidFill>
              </a:rPr>
              <a:t>Survey is coded as completed if EC7 (in CHW Employer survey) or CC5 (in CHW survey) is answered. All completes answered Yes to EA1 and CA1.</a:t>
            </a:r>
            <a:endParaRPr kumimoji="0" lang="en-US" sz="1000" b="0" i="1"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693933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7653" y="188249"/>
            <a:ext cx="7151350" cy="647402"/>
          </a:xfrm>
        </p:spPr>
        <p:txBody>
          <a:bodyPr/>
          <a:lstStyle/>
          <a:p>
            <a:r>
              <a:rPr lang="en-US" dirty="0">
                <a:solidFill>
                  <a:schemeClr val="accent2"/>
                </a:solidFill>
              </a:rPr>
              <a:t>Frequency of CHW Engagement in Health Promotion &amp; Disease Prevention Related Activities</a:t>
            </a:r>
            <a:endParaRPr lang="en-US" sz="1600" dirty="0">
              <a:solidFill>
                <a:srgbClr val="0087C8"/>
              </a:solidFill>
            </a:endParaRPr>
          </a:p>
        </p:txBody>
      </p:sp>
      <p:sp>
        <p:nvSpPr>
          <p:cNvPr id="17" name="Text Placeholder 1"/>
          <p:cNvSpPr>
            <a:spLocks noGrp="1"/>
          </p:cNvSpPr>
          <p:nvPr>
            <p:ph type="body" sz="quarter" idx="12"/>
          </p:nvPr>
        </p:nvSpPr>
        <p:spPr>
          <a:xfrm>
            <a:off x="323850" y="6351696"/>
            <a:ext cx="8496300" cy="144462"/>
          </a:xfrm>
        </p:spPr>
        <p:txBody>
          <a:bodyPr anchor="t" anchorCtr="0"/>
          <a:lstStyle/>
          <a:p>
            <a:pPr marL="341313" lvl="0" indent="-341313">
              <a:tabLst>
                <a:tab pos="631825" algn="l"/>
              </a:tabLst>
            </a:pPr>
            <a:r>
              <a:rPr lang="en-US" dirty="0">
                <a:solidFill>
                  <a:srgbClr val="928580"/>
                </a:solidFill>
              </a:rPr>
              <a:t>EC3	Which of the following health promotion and disease prevention related activities do CHWs at your organization engage in? </a:t>
            </a:r>
            <a:r>
              <a:rPr lang="en-IN" dirty="0">
                <a:solidFill>
                  <a:srgbClr val="928580"/>
                </a:solidFill>
              </a:rPr>
              <a:t>(Employers: Clinical=112)</a:t>
            </a:r>
          </a:p>
          <a:p>
            <a:pPr marL="341313" lvl="0" indent="-341313">
              <a:tabLst>
                <a:tab pos="631825" algn="l"/>
              </a:tabLst>
            </a:pPr>
            <a:r>
              <a:rPr lang="en-IN" dirty="0">
                <a:solidFill>
                  <a:srgbClr val="928580"/>
                </a:solidFill>
              </a:rPr>
              <a:t>EC4	How often do CHWs at your organization engage in each of the following activities? (Employers: Clinical=112)</a:t>
            </a:r>
            <a:endParaRPr lang="en-US" dirty="0">
              <a:solidFill>
                <a:srgbClr val="928580"/>
              </a:solidFill>
            </a:endParaRPr>
          </a:p>
          <a:p>
            <a:pPr marL="341313" indent="-341313">
              <a:spcAft>
                <a:spcPts val="300"/>
              </a:spcAft>
            </a:pPr>
            <a:r>
              <a:rPr lang="en-IN" dirty="0"/>
              <a:t> </a:t>
            </a:r>
          </a:p>
        </p:txBody>
      </p:sp>
      <p:sp>
        <p:nvSpPr>
          <p:cNvPr id="13" name="Text Box 25"/>
          <p:cNvSpPr txBox="1"/>
          <p:nvPr/>
        </p:nvSpPr>
        <p:spPr>
          <a:xfrm>
            <a:off x="3239135" y="13272135"/>
            <a:ext cx="123825" cy="133350"/>
          </a:xfrm>
          <a:prstGeom prst="rect">
            <a:avLst/>
          </a:prstGeom>
          <a:solidFill>
            <a:srgbClr val="FFF2CC"/>
          </a:solidFill>
          <a:ln w="6350">
            <a:solidFill>
              <a:schemeClr val="bg1">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4" name="Straight Arrow Connector 13"/>
          <p:cNvCxnSpPr/>
          <p:nvPr/>
        </p:nvCxnSpPr>
        <p:spPr>
          <a:xfrm flipV="1">
            <a:off x="3039110" y="13274040"/>
            <a:ext cx="2540" cy="117475"/>
          </a:xfrm>
          <a:prstGeom prst="straightConnector1">
            <a:avLst/>
          </a:prstGeom>
          <a:noFill/>
          <a:ln w="6350" cap="flat" cmpd="sng" algn="ctr">
            <a:solidFill>
              <a:sysClr val="windowText" lastClr="000000"/>
            </a:solidFill>
            <a:prstDash val="solid"/>
            <a:miter lim="800000"/>
            <a:tailEnd type="stealth"/>
          </a:ln>
          <a:effectLst/>
        </p:spPr>
      </p:cxnSp>
      <p:cxnSp>
        <p:nvCxnSpPr>
          <p:cNvPr id="15" name="Straight Connector 14"/>
          <p:cNvCxnSpPr/>
          <p:nvPr/>
        </p:nvCxnSpPr>
        <p:spPr>
          <a:xfrm flipH="1">
            <a:off x="3117850" y="13246100"/>
            <a:ext cx="82550" cy="16510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8" name="Chart 17"/>
          <p:cNvGraphicFramePr/>
          <p:nvPr/>
        </p:nvGraphicFramePr>
        <p:xfrm>
          <a:off x="4984990" y="2466605"/>
          <a:ext cx="2729142" cy="31073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Table 23"/>
          <p:cNvGraphicFramePr>
            <a:graphicFrameLocks noGrp="1"/>
          </p:cNvGraphicFramePr>
          <p:nvPr/>
        </p:nvGraphicFramePr>
        <p:xfrm>
          <a:off x="456184" y="2465025"/>
          <a:ext cx="4528807" cy="3108960"/>
        </p:xfrm>
        <a:graphic>
          <a:graphicData uri="http://schemas.openxmlformats.org/drawingml/2006/table">
            <a:tbl>
              <a:tblPr firstRow="1" bandRow="1"/>
              <a:tblGrid>
                <a:gridCol w="3681250">
                  <a:extLst>
                    <a:ext uri="{9D8B030D-6E8A-4147-A177-3AD203B41FA5}">
                      <a16:colId xmlns:a16="http://schemas.microsoft.com/office/drawing/2014/main" val="20000"/>
                    </a:ext>
                  </a:extLst>
                </a:gridCol>
                <a:gridCol w="847557">
                  <a:extLst>
                    <a:ext uri="{9D8B030D-6E8A-4147-A177-3AD203B41FA5}">
                      <a16:colId xmlns:a16="http://schemas.microsoft.com/office/drawing/2014/main" val="2121640641"/>
                    </a:ext>
                  </a:extLst>
                </a:gridCol>
              </a:tblGrid>
              <a:tr h="2476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Outreach and Education</a:t>
                      </a:r>
                    </a:p>
                  </a:txBody>
                  <a:tcPr anchor="ctr">
                    <a:lnL w="12700" cmpd="sng">
                      <a:noFill/>
                      <a:prstDash val="solid"/>
                    </a:lnL>
                    <a:lnR w="635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chemeClr val="bg1"/>
                        </a:solidFill>
                        <a:effectLst/>
                        <a:uLnTx/>
                        <a:uFillTx/>
                        <a:latin typeface="+mn-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1677864"/>
                  </a:ext>
                </a:extLst>
              </a:tr>
              <a:tr h="247696">
                <a:tc>
                  <a:txBody>
                    <a:bodyPr/>
                    <a:lstStyle/>
                    <a:p>
                      <a:pPr marL="344488"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398463" algn="l"/>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Individual or community outreach and education</a:t>
                      </a:r>
                    </a:p>
                  </a:txBody>
                  <a:tcPr anchor="ctr">
                    <a:lnL w="12700" cmpd="sng">
                      <a:noFill/>
                      <a:prstDash val="solid"/>
                    </a:lnL>
                    <a:lnR w="6350" cap="flat" cmpd="sng" algn="ctr">
                      <a:solidFill>
                        <a:schemeClr val="bg1">
                          <a:lumMod val="65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n-lt"/>
                          <a:ea typeface="+mn-ea"/>
                          <a:cs typeface="+mn-cs"/>
                        </a:rPr>
                        <a:t>78</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280488623"/>
                  </a:ext>
                </a:extLst>
              </a:tr>
              <a:tr h="247696">
                <a:tc>
                  <a:txBody>
                    <a:bodyPr/>
                    <a:lstStyle/>
                    <a:p>
                      <a:pPr marL="344488"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Promoting healthy lifestyles</a:t>
                      </a:r>
                    </a:p>
                  </a:txBody>
                  <a:tcPr anchor="ctr">
                    <a:lnL w="12700" cmpd="sng">
                      <a:noFill/>
                      <a:prstDash val="solid"/>
                    </a:lnL>
                    <a:lnR w="6350" cap="flat" cmpd="sng" algn="ctr">
                      <a:solidFill>
                        <a:schemeClr val="bg1">
                          <a:lumMod val="65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n-lt"/>
                          <a:ea typeface="+mn-ea"/>
                          <a:cs typeface="+mn-cs"/>
                        </a:rPr>
                        <a:t>77</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871083306"/>
                  </a:ext>
                </a:extLst>
              </a:tr>
              <a:tr h="247696">
                <a:tc>
                  <a:txBody>
                    <a:bodyPr/>
                    <a:lstStyle/>
                    <a:p>
                      <a:pPr marL="344488"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Informal support/counseling</a:t>
                      </a:r>
                    </a:p>
                  </a:txBody>
                  <a:tcPr anchor="ctr">
                    <a:lnL w="12700" cmpd="sng">
                      <a:noFill/>
                      <a:prstDash val="solid"/>
                    </a:lnL>
                    <a:lnR w="6350" cap="flat" cmpd="sng" algn="ctr">
                      <a:solidFill>
                        <a:schemeClr val="bg1">
                          <a:lumMod val="65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n-lt"/>
                          <a:ea typeface="+mn-ea"/>
                          <a:cs typeface="+mn-cs"/>
                        </a:rPr>
                        <a:t>60</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620146165"/>
                  </a:ext>
                </a:extLst>
              </a:tr>
              <a:tr h="247696">
                <a:tc>
                  <a:txBody>
                    <a:bodyPr/>
                    <a:lstStyle/>
                    <a:p>
                      <a:pPr marL="344488"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Motivational interviewing</a:t>
                      </a:r>
                    </a:p>
                  </a:txBody>
                  <a:tcPr anchor="ctr">
                    <a:lnL w="12700" cmpd="sng">
                      <a:noFill/>
                      <a:prstDash val="solid"/>
                    </a:lnL>
                    <a:lnR w="6350" cap="flat" cmpd="sng" algn="ctr">
                      <a:solidFill>
                        <a:schemeClr val="bg1">
                          <a:lumMod val="65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n-lt"/>
                          <a:ea typeface="+mn-ea"/>
                          <a:cs typeface="+mn-cs"/>
                        </a:rPr>
                        <a:t>61</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301433844"/>
                  </a:ext>
                </a:extLst>
              </a:tr>
              <a:tr h="247696">
                <a:tc>
                  <a:txBody>
                    <a:bodyPr/>
                    <a:lstStyle/>
                    <a:p>
                      <a:pPr marL="344488"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Teaching health literacy</a:t>
                      </a:r>
                    </a:p>
                  </a:txBody>
                  <a:tcPr anchor="ctr">
                    <a:lnL w="12700" cmpd="sng">
                      <a:noFill/>
                      <a:prstDash val="solid"/>
                    </a:lnL>
                    <a:lnR w="6350" cap="flat" cmpd="sng" algn="ctr">
                      <a:solidFill>
                        <a:schemeClr val="bg1">
                          <a:lumMod val="65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n-lt"/>
                          <a:ea typeface="+mn-ea"/>
                          <a:cs typeface="+mn-cs"/>
                        </a:rPr>
                        <a:t>49</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68993658"/>
                  </a:ext>
                </a:extLst>
              </a:tr>
              <a:tr h="247696">
                <a:tc>
                  <a:txBody>
                    <a:bodyPr/>
                    <a:lstStyle/>
                    <a:p>
                      <a:pPr marL="344488" marR="0" lvl="0"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Support groups</a:t>
                      </a:r>
                    </a:p>
                  </a:txBody>
                  <a:tcPr anchor="ctr">
                    <a:lnL w="12700" cmpd="sng">
                      <a:noFill/>
                      <a:prstDash val="solid"/>
                    </a:lnL>
                    <a:lnR w="6350" cap="flat" cmpd="sng" algn="ctr">
                      <a:solidFill>
                        <a:schemeClr val="bg1">
                          <a:lumMod val="65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n-lt"/>
                          <a:ea typeface="+mn-ea"/>
                          <a:cs typeface="+mn-cs"/>
                        </a:rPr>
                        <a:t>34</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217546114"/>
                  </a:ext>
                </a:extLst>
              </a:tr>
              <a:tr h="2476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Case Management/Coordination</a:t>
                      </a:r>
                    </a:p>
                  </a:txBody>
                  <a:tcPr anchor="ctr">
                    <a:lnL w="12700" cmpd="sng">
                      <a:noFill/>
                      <a:prstDash val="solid"/>
                    </a:lnL>
                    <a:lnR w="635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solidFill>
                          <a:schemeClr val="bg1"/>
                        </a:solidFill>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5055967"/>
                  </a:ext>
                </a:extLst>
              </a:tr>
              <a:tr h="247696">
                <a:tc>
                  <a:txBody>
                    <a:bodyPr/>
                    <a:lstStyle/>
                    <a:p>
                      <a:pPr marL="344488"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Communicating between providers and patients/families</a:t>
                      </a:r>
                    </a:p>
                  </a:txBody>
                  <a:tcPr anchor="ctr">
                    <a:lnL w="12700" cmpd="sng">
                      <a:noFill/>
                      <a:prstDash val="solid"/>
                    </a:lnL>
                    <a:lnR w="6350" cap="flat" cmpd="sng" algn="ctr">
                      <a:solidFill>
                        <a:schemeClr val="bg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78</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36084324"/>
                  </a:ext>
                </a:extLst>
              </a:tr>
              <a:tr h="247696">
                <a:tc>
                  <a:txBody>
                    <a:bodyPr/>
                    <a:lstStyle/>
                    <a:p>
                      <a:pPr marL="344488"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Care Coordination</a:t>
                      </a:r>
                    </a:p>
                  </a:txBody>
                  <a:tcPr anchor="ctr">
                    <a:lnL w="12700" cmpd="sng">
                      <a:noFill/>
                      <a:prstDash val="solid"/>
                    </a:lnL>
                    <a:lnR w="6350" cap="flat" cmpd="sng" algn="ctr">
                      <a:solidFill>
                        <a:schemeClr val="bg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76</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034532883"/>
                  </a:ext>
                </a:extLst>
              </a:tr>
              <a:tr h="247696">
                <a:tc>
                  <a:txBody>
                    <a:bodyPr/>
                    <a:lstStyle/>
                    <a:p>
                      <a:pPr marL="344488"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Case management</a:t>
                      </a:r>
                    </a:p>
                  </a:txBody>
                  <a:tcPr anchor="ctr">
                    <a:lnL w="12700" cmpd="sng">
                      <a:noFill/>
                      <a:prstDash val="solid"/>
                    </a:lnL>
                    <a:lnR w="6350" cap="flat" cmpd="sng" algn="ctr">
                      <a:solidFill>
                        <a:schemeClr val="bg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61</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326556415"/>
                  </a:ext>
                </a:extLst>
              </a:tr>
              <a:tr h="247696">
                <a:tc>
                  <a:txBody>
                    <a:bodyPr/>
                    <a:lstStyle/>
                    <a:p>
                      <a:pPr marL="344488" marR="0" lvl="1" indent="-1174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Assisting</a:t>
                      </a:r>
                      <a:r>
                        <a:rPr lang="en-US" sz="1000" baseline="0" dirty="0"/>
                        <a:t> with transitions of care</a:t>
                      </a:r>
                      <a:endParaRPr lang="en-US" sz="1000" dirty="0"/>
                    </a:p>
                  </a:txBody>
                  <a:tcPr anchor="ctr">
                    <a:lnL w="12700" cmpd="sng">
                      <a:noFill/>
                      <a:prstDash val="solid"/>
                    </a:lnL>
                    <a:lnR w="6350" cap="flat" cmpd="sng" algn="ctr">
                      <a:solidFill>
                        <a:schemeClr val="bg1">
                          <a:lumMod val="65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1"/>
                          </a:solidFill>
                        </a:rPr>
                        <a:t>43</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04700180"/>
                  </a:ext>
                </a:extLst>
              </a:tr>
            </a:tbl>
          </a:graphicData>
        </a:graphic>
      </p:graphicFrame>
      <p:sp>
        <p:nvSpPr>
          <p:cNvPr id="20" name="TextBox 19"/>
          <p:cNvSpPr txBox="1"/>
          <p:nvPr/>
        </p:nvSpPr>
        <p:spPr>
          <a:xfrm>
            <a:off x="5188371" y="2139036"/>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 Very Often/Often</a:t>
            </a:r>
            <a:endParaRPr lang="en-US" sz="1100" b="1" dirty="0">
              <a:latin typeface="Arial" pitchFamily="34" charset="0"/>
              <a:cs typeface="Arial" pitchFamily="34" charset="0"/>
            </a:endParaRPr>
          </a:p>
        </p:txBody>
      </p:sp>
      <p:sp>
        <p:nvSpPr>
          <p:cNvPr id="25" name="TextBox 24"/>
          <p:cNvSpPr txBox="1"/>
          <p:nvPr/>
        </p:nvSpPr>
        <p:spPr>
          <a:xfrm>
            <a:off x="4137435" y="2139035"/>
            <a:ext cx="847556" cy="231109"/>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 Engage</a:t>
            </a:r>
            <a:endParaRPr lang="en-US" sz="1100" b="1" dirty="0">
              <a:latin typeface="Arial" pitchFamily="34" charset="0"/>
              <a:cs typeface="Arial" pitchFamily="34" charset="0"/>
            </a:endParaRPr>
          </a:p>
        </p:txBody>
      </p:sp>
      <p:sp>
        <p:nvSpPr>
          <p:cNvPr id="12" name="TextBox 11"/>
          <p:cNvSpPr txBox="1"/>
          <p:nvPr/>
        </p:nvSpPr>
        <p:spPr>
          <a:xfrm>
            <a:off x="5495541" y="2337613"/>
            <a:ext cx="1816682" cy="190584"/>
          </a:xfrm>
          <a:prstGeom prst="rect">
            <a:avLst/>
          </a:prstGeom>
          <a:noFill/>
        </p:spPr>
        <p:txBody>
          <a:bodyPr wrap="square" lIns="0" tIns="0" rIns="0" bIns="0" rtlCol="0">
            <a:noAutofit/>
          </a:bodyPr>
          <a:lstStyle/>
          <a:p>
            <a:pPr algn="ctr">
              <a:spcBef>
                <a:spcPts val="300"/>
              </a:spcBef>
            </a:pPr>
            <a:r>
              <a:rPr lang="en-US" sz="1000" dirty="0">
                <a:latin typeface="Arial" pitchFamily="34" charset="0"/>
                <a:cs typeface="Arial" pitchFamily="34" charset="0"/>
              </a:rPr>
              <a:t>(Among Employers)</a:t>
            </a:r>
            <a:endParaRPr lang="en-US" sz="900" dirty="0">
              <a:latin typeface="Arial" pitchFamily="34" charset="0"/>
              <a:cs typeface="Arial" pitchFamily="34" charset="0"/>
            </a:endParaRPr>
          </a:p>
        </p:txBody>
      </p:sp>
      <p:sp>
        <p:nvSpPr>
          <p:cNvPr id="16" name="Text Box 3"/>
          <p:cNvSpPr txBox="1">
            <a:spLocks noChangeArrowheads="1"/>
          </p:cNvSpPr>
          <p:nvPr/>
        </p:nvSpPr>
        <p:spPr bwMode="auto">
          <a:xfrm>
            <a:off x="167817" y="1490156"/>
            <a:ext cx="88083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How Often CHWs Engage in Health Promotion &amp; Disease Prevention Related Activities</a:t>
            </a:r>
          </a:p>
          <a:p>
            <a:pPr algn="ctr" eaLnBrk="1" hangingPunct="1"/>
            <a:r>
              <a:rPr lang="en-US" sz="1400" b="0" dirty="0">
                <a:solidFill>
                  <a:srgbClr val="000000"/>
                </a:solidFill>
              </a:rPr>
              <a:t>– Among Employers in Clinical Organizations –</a:t>
            </a:r>
            <a:endParaRPr lang="en-US" sz="1400" dirty="0">
              <a:solidFill>
                <a:srgbClr val="0087C8"/>
              </a:solidFill>
            </a:endParaRPr>
          </a:p>
        </p:txBody>
      </p:sp>
    </p:spTree>
    <p:extLst>
      <p:ext uri="{BB962C8B-B14F-4D97-AF65-F5344CB8AC3E}">
        <p14:creationId xmlns:p14="http://schemas.microsoft.com/office/powerpoint/2010/main" val="1751586773"/>
      </p:ext>
    </p:extLst>
  </p:cSld>
  <p:clrMapOvr>
    <a:masterClrMapping/>
  </p:clrMapOvr>
  <p:transition spd="med">
    <p:wipe dir="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7653" y="188249"/>
            <a:ext cx="7151350" cy="647402"/>
          </a:xfrm>
        </p:spPr>
        <p:txBody>
          <a:bodyPr/>
          <a:lstStyle/>
          <a:p>
            <a:r>
              <a:rPr lang="en-US" dirty="0">
                <a:solidFill>
                  <a:schemeClr val="accent2"/>
                </a:solidFill>
              </a:rPr>
              <a:t>Frequency of CHW Engagement in Health Promotion &amp; Disease Prevention Related Activities </a:t>
            </a:r>
            <a:r>
              <a:rPr lang="en-US" i="1" dirty="0">
                <a:solidFill>
                  <a:schemeClr val="accent2"/>
                </a:solidFill>
              </a:rPr>
              <a:t>(Cont.)</a:t>
            </a:r>
            <a:endParaRPr lang="en-US" sz="1600" dirty="0">
              <a:solidFill>
                <a:srgbClr val="0087C8"/>
              </a:solidFill>
            </a:endParaRPr>
          </a:p>
        </p:txBody>
      </p:sp>
      <p:sp>
        <p:nvSpPr>
          <p:cNvPr id="17" name="Text Placeholder 1"/>
          <p:cNvSpPr>
            <a:spLocks noGrp="1"/>
          </p:cNvSpPr>
          <p:nvPr>
            <p:ph type="body" sz="quarter" idx="12"/>
          </p:nvPr>
        </p:nvSpPr>
        <p:spPr>
          <a:xfrm>
            <a:off x="323850" y="6360840"/>
            <a:ext cx="8496300" cy="144462"/>
          </a:xfrm>
        </p:spPr>
        <p:txBody>
          <a:bodyPr anchor="t" anchorCtr="0"/>
          <a:lstStyle/>
          <a:p>
            <a:pPr marL="341313" lvl="0" indent="-341313">
              <a:tabLst>
                <a:tab pos="631825" algn="l"/>
              </a:tabLst>
            </a:pPr>
            <a:r>
              <a:rPr lang="en-US" dirty="0">
                <a:solidFill>
                  <a:srgbClr val="928580"/>
                </a:solidFill>
              </a:rPr>
              <a:t>EC3	Which of the following health promotion and disease prevention related activities do CHWs at your organization engage in? </a:t>
            </a:r>
            <a:r>
              <a:rPr lang="en-IN" dirty="0">
                <a:solidFill>
                  <a:srgbClr val="928580"/>
                </a:solidFill>
              </a:rPr>
              <a:t>(Employers: Clinical=112)</a:t>
            </a:r>
          </a:p>
          <a:p>
            <a:pPr marL="341313" lvl="0" indent="-341313">
              <a:tabLst>
                <a:tab pos="631825" algn="l"/>
              </a:tabLst>
            </a:pPr>
            <a:r>
              <a:rPr lang="en-IN" dirty="0">
                <a:solidFill>
                  <a:srgbClr val="928580"/>
                </a:solidFill>
              </a:rPr>
              <a:t>EC4	How often do CHWs at your organization engage in each of the following activities? (Employers: Clinical=112)</a:t>
            </a:r>
            <a:endParaRPr lang="en-US" dirty="0">
              <a:solidFill>
                <a:srgbClr val="928580"/>
              </a:solidFill>
            </a:endParaRPr>
          </a:p>
          <a:p>
            <a:pPr marL="341313" indent="-341313">
              <a:spcAft>
                <a:spcPts val="300"/>
              </a:spcAft>
            </a:pPr>
            <a:r>
              <a:rPr lang="en-IN" dirty="0"/>
              <a:t> </a:t>
            </a:r>
          </a:p>
        </p:txBody>
      </p:sp>
      <p:sp>
        <p:nvSpPr>
          <p:cNvPr id="13" name="Text Box 25"/>
          <p:cNvSpPr txBox="1"/>
          <p:nvPr/>
        </p:nvSpPr>
        <p:spPr>
          <a:xfrm>
            <a:off x="3239135" y="13272135"/>
            <a:ext cx="123825" cy="133350"/>
          </a:xfrm>
          <a:prstGeom prst="rect">
            <a:avLst/>
          </a:prstGeom>
          <a:solidFill>
            <a:srgbClr val="FFF2CC"/>
          </a:solidFill>
          <a:ln w="6350">
            <a:solidFill>
              <a:schemeClr val="bg1">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4" name="Straight Arrow Connector 13"/>
          <p:cNvCxnSpPr/>
          <p:nvPr/>
        </p:nvCxnSpPr>
        <p:spPr>
          <a:xfrm flipV="1">
            <a:off x="3039110" y="13274040"/>
            <a:ext cx="2540" cy="117475"/>
          </a:xfrm>
          <a:prstGeom prst="straightConnector1">
            <a:avLst/>
          </a:prstGeom>
          <a:noFill/>
          <a:ln w="6350" cap="flat" cmpd="sng" algn="ctr">
            <a:solidFill>
              <a:sysClr val="windowText" lastClr="000000"/>
            </a:solidFill>
            <a:prstDash val="solid"/>
            <a:miter lim="800000"/>
            <a:tailEnd type="stealth"/>
          </a:ln>
          <a:effectLst/>
        </p:spPr>
      </p:cxnSp>
      <p:cxnSp>
        <p:nvCxnSpPr>
          <p:cNvPr id="15" name="Straight Connector 14"/>
          <p:cNvCxnSpPr/>
          <p:nvPr/>
        </p:nvCxnSpPr>
        <p:spPr>
          <a:xfrm flipH="1">
            <a:off x="3117850" y="13246100"/>
            <a:ext cx="82550" cy="16510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8" name="Chart 17"/>
          <p:cNvGraphicFramePr/>
          <p:nvPr/>
        </p:nvGraphicFramePr>
        <p:xfrm>
          <a:off x="4984990" y="3264319"/>
          <a:ext cx="2729142" cy="18119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Table 23"/>
          <p:cNvGraphicFramePr>
            <a:graphicFrameLocks noGrp="1"/>
          </p:cNvGraphicFramePr>
          <p:nvPr/>
        </p:nvGraphicFramePr>
        <p:xfrm>
          <a:off x="456184" y="3262739"/>
          <a:ext cx="4528807" cy="1813560"/>
        </p:xfrm>
        <a:graphic>
          <a:graphicData uri="http://schemas.openxmlformats.org/drawingml/2006/table">
            <a:tbl>
              <a:tblPr firstRow="1" bandRow="1"/>
              <a:tblGrid>
                <a:gridCol w="3681250">
                  <a:extLst>
                    <a:ext uri="{9D8B030D-6E8A-4147-A177-3AD203B41FA5}">
                      <a16:colId xmlns:a16="http://schemas.microsoft.com/office/drawing/2014/main" val="20000"/>
                    </a:ext>
                  </a:extLst>
                </a:gridCol>
                <a:gridCol w="847557">
                  <a:extLst>
                    <a:ext uri="{9D8B030D-6E8A-4147-A177-3AD203B41FA5}">
                      <a16:colId xmlns:a16="http://schemas.microsoft.com/office/drawing/2014/main" val="2121640641"/>
                    </a:ext>
                  </a:extLst>
                </a:gridCol>
              </a:tblGrid>
              <a:tr h="30226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Medical appointments</a:t>
                      </a:r>
                    </a:p>
                  </a:txBody>
                  <a:tcPr anchor="ctr">
                    <a:lnL w="12700" cmpd="sng">
                      <a:noFill/>
                      <a:prstDash val="solid"/>
                    </a:lnL>
                    <a:lnR w="6350" cap="flat" cmpd="sng" algn="ctr">
                      <a:solidFill>
                        <a:schemeClr val="bg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n-lt"/>
                          <a:ea typeface="+mn-ea"/>
                          <a:cs typeface="+mn-cs"/>
                        </a:rPr>
                        <a:t>65</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02260">
                <a:tc>
                  <a:txBody>
                    <a:bodyPr/>
                    <a:lstStyle/>
                    <a:p>
                      <a:pPr marL="0" marR="0" lvl="0" indent="-230187"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Helping patients with medication/treatment adherence</a:t>
                      </a:r>
                    </a:p>
                  </a:txBody>
                  <a:tcPr anchor="ctr">
                    <a:lnL w="12700" cmpd="sng">
                      <a:noFill/>
                      <a:prstDash val="solid"/>
                    </a:lnL>
                    <a:lnR w="6350" cap="flat" cmpd="sng" algn="ctr">
                      <a:solidFill>
                        <a:schemeClr val="bg1">
                          <a:lumMod val="65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n-lt"/>
                          <a:ea typeface="+mn-ea"/>
                          <a:cs typeface="+mn-cs"/>
                        </a:rPr>
                        <a:t>49</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302260">
                <a:tc>
                  <a:txBody>
                    <a:bodyPr/>
                    <a:lstStyle/>
                    <a:p>
                      <a:pPr marL="0" marR="0" lvl="0" indent="-230187"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Chronic disease self-management</a:t>
                      </a:r>
                    </a:p>
                  </a:txBody>
                  <a:tcPr anchor="ctr">
                    <a:lnL w="12700" cmpd="sng">
                      <a:noFill/>
                      <a:prstDash val="solid"/>
                    </a:lnL>
                    <a:lnR w="6350" cap="flat" cmpd="sng" algn="ctr">
                      <a:solidFill>
                        <a:schemeClr val="bg1">
                          <a:lumMod val="65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n-lt"/>
                          <a:ea typeface="+mn-ea"/>
                          <a:cs typeface="+mn-cs"/>
                        </a:rPr>
                        <a:t>42</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r h="30226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Individual or community needs assessment</a:t>
                      </a:r>
                    </a:p>
                  </a:txBody>
                  <a:tcPr anchor="ctr">
                    <a:lnL w="12700" cmpd="sng">
                      <a:noFill/>
                      <a:prstDash val="solid"/>
                    </a:lnL>
                    <a:lnR w="6350" cap="flat" cmpd="sng" algn="ctr">
                      <a:solidFill>
                        <a:schemeClr val="bg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n-lt"/>
                          <a:ea typeface="+mn-ea"/>
                          <a:cs typeface="+mn-cs"/>
                        </a:rPr>
                        <a:t>62</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450849866"/>
                  </a:ext>
                </a:extLst>
              </a:tr>
              <a:tr h="30226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Other health promotion activity</a:t>
                      </a:r>
                    </a:p>
                  </a:txBody>
                  <a:tcPr anchor="ctr">
                    <a:lnL w="12700" cmpd="sng">
                      <a:noFill/>
                      <a:prstDash val="solid"/>
                    </a:lnL>
                    <a:lnR w="6350" cap="flat" cmpd="sng" algn="ctr">
                      <a:solidFill>
                        <a:schemeClr val="bg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chemeClr val="bg1"/>
                          </a:solidFill>
                          <a:effectLst/>
                          <a:uLnTx/>
                          <a:uFillTx/>
                          <a:latin typeface="+mn-lt"/>
                          <a:ea typeface="+mn-ea"/>
                          <a:cs typeface="+mn-cs"/>
                        </a:rPr>
                        <a:t>25</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238731475"/>
                  </a:ext>
                </a:extLst>
              </a:tr>
              <a:tr h="302260">
                <a:tc>
                  <a:txBody>
                    <a:bodyPr/>
                    <a:lstStyle/>
                    <a:p>
                      <a:pPr algn="l"/>
                      <a:r>
                        <a:rPr lang="en-US" sz="1100" b="0" dirty="0"/>
                        <a:t>None of the above</a:t>
                      </a:r>
                    </a:p>
                  </a:txBody>
                  <a:tcPr anchor="ctr">
                    <a:lnL w="12700" cmpd="sng">
                      <a:noFill/>
                      <a:prstDash val="solid"/>
                    </a:lnL>
                    <a:lnR w="6350" cap="flat" cmpd="sng" algn="ctr">
                      <a:solidFill>
                        <a:schemeClr val="bg1">
                          <a:lumMod val="65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100" b="0" dirty="0">
                          <a:solidFill>
                            <a:schemeClr val="bg1"/>
                          </a:solidFill>
                        </a:rPr>
                        <a:t>0</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5"/>
                  </a:ext>
                </a:extLst>
              </a:tr>
            </a:tbl>
          </a:graphicData>
        </a:graphic>
      </p:graphicFrame>
      <p:sp>
        <p:nvSpPr>
          <p:cNvPr id="20" name="TextBox 19"/>
          <p:cNvSpPr txBox="1"/>
          <p:nvPr/>
        </p:nvSpPr>
        <p:spPr>
          <a:xfrm>
            <a:off x="5188371" y="2779994"/>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 Very Often/Often</a:t>
            </a:r>
            <a:endParaRPr lang="en-US" sz="1100" b="1" dirty="0">
              <a:latin typeface="Arial" pitchFamily="34" charset="0"/>
              <a:cs typeface="Arial" pitchFamily="34" charset="0"/>
            </a:endParaRPr>
          </a:p>
        </p:txBody>
      </p:sp>
      <p:sp>
        <p:nvSpPr>
          <p:cNvPr id="16" name="Text Box 3"/>
          <p:cNvSpPr txBox="1">
            <a:spLocks noChangeArrowheads="1"/>
          </p:cNvSpPr>
          <p:nvPr/>
        </p:nvSpPr>
        <p:spPr bwMode="auto">
          <a:xfrm>
            <a:off x="167816" y="2057833"/>
            <a:ext cx="880836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How Often CHWs Engage in Health Promotion &amp; Disease Prevention Related Activities</a:t>
            </a:r>
          </a:p>
          <a:p>
            <a:pPr algn="ctr" eaLnBrk="1" hangingPunct="1"/>
            <a:r>
              <a:rPr lang="en-US" sz="1400" b="0" dirty="0">
                <a:solidFill>
                  <a:srgbClr val="000000"/>
                </a:solidFill>
              </a:rPr>
              <a:t>– Among Employers in Clinical Organizations –</a:t>
            </a:r>
            <a:endParaRPr lang="en-US" sz="1400" dirty="0">
              <a:solidFill>
                <a:srgbClr val="0087C8"/>
              </a:solidFill>
            </a:endParaRPr>
          </a:p>
        </p:txBody>
      </p:sp>
      <p:sp>
        <p:nvSpPr>
          <p:cNvPr id="22" name="TextBox 21"/>
          <p:cNvSpPr txBox="1"/>
          <p:nvPr/>
        </p:nvSpPr>
        <p:spPr>
          <a:xfrm>
            <a:off x="4137435" y="2753867"/>
            <a:ext cx="847556" cy="231109"/>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 Engage</a:t>
            </a:r>
            <a:endParaRPr lang="en-US" sz="1100" b="1" dirty="0">
              <a:latin typeface="Arial" pitchFamily="34" charset="0"/>
              <a:cs typeface="Arial" pitchFamily="34" charset="0"/>
            </a:endParaRPr>
          </a:p>
        </p:txBody>
      </p:sp>
      <p:sp>
        <p:nvSpPr>
          <p:cNvPr id="23" name="TextBox 22"/>
          <p:cNvSpPr txBox="1"/>
          <p:nvPr/>
        </p:nvSpPr>
        <p:spPr>
          <a:xfrm>
            <a:off x="5495541" y="2952445"/>
            <a:ext cx="1816682" cy="190584"/>
          </a:xfrm>
          <a:prstGeom prst="rect">
            <a:avLst/>
          </a:prstGeom>
          <a:noFill/>
        </p:spPr>
        <p:txBody>
          <a:bodyPr wrap="square" lIns="0" tIns="0" rIns="0" bIns="0" rtlCol="0">
            <a:noAutofit/>
          </a:bodyPr>
          <a:lstStyle/>
          <a:p>
            <a:pPr algn="ctr">
              <a:spcBef>
                <a:spcPts val="300"/>
              </a:spcBef>
            </a:pPr>
            <a:r>
              <a:rPr lang="en-US" sz="1000" dirty="0">
                <a:latin typeface="Arial" pitchFamily="34" charset="0"/>
                <a:cs typeface="Arial" pitchFamily="34" charset="0"/>
              </a:rPr>
              <a:t>(Among Employers)</a:t>
            </a:r>
            <a:endParaRPr lang="en-US" sz="900" dirty="0">
              <a:latin typeface="Arial" pitchFamily="34" charset="0"/>
              <a:cs typeface="Arial" pitchFamily="34" charset="0"/>
            </a:endParaRPr>
          </a:p>
        </p:txBody>
      </p:sp>
    </p:spTree>
    <p:extLst>
      <p:ext uri="{BB962C8B-B14F-4D97-AF65-F5344CB8AC3E}">
        <p14:creationId xmlns:p14="http://schemas.microsoft.com/office/powerpoint/2010/main" val="1849512174"/>
      </p:ext>
    </p:extLst>
  </p:cSld>
  <p:clrMapOvr>
    <a:masterClrMapping/>
  </p:clrMapOvr>
  <p:transition spd="med">
    <p:wipe dir="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06747"/>
            <a:ext cx="7029450" cy="647402"/>
          </a:xfrm>
        </p:spPr>
        <p:txBody>
          <a:bodyPr/>
          <a:lstStyle/>
          <a:p>
            <a:r>
              <a:rPr lang="en-US" dirty="0">
                <a:solidFill>
                  <a:schemeClr val="accent2"/>
                </a:solidFill>
              </a:rPr>
              <a:t>Value of CHW Certification</a:t>
            </a:r>
            <a:endParaRPr lang="en-US" i="1" dirty="0">
              <a:solidFill>
                <a:schemeClr val="accent2"/>
              </a:solidFill>
            </a:endParaRPr>
          </a:p>
        </p:txBody>
      </p:sp>
      <p:sp>
        <p:nvSpPr>
          <p:cNvPr id="69" name="Text Box 3"/>
          <p:cNvSpPr txBox="1">
            <a:spLocks noChangeArrowheads="1"/>
          </p:cNvSpPr>
          <p:nvPr/>
        </p:nvSpPr>
        <p:spPr bwMode="auto">
          <a:xfrm>
            <a:off x="382538" y="1395183"/>
            <a:ext cx="8378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Employer and CHW Perceptions of the Value of CHW Certification</a:t>
            </a:r>
          </a:p>
        </p:txBody>
      </p:sp>
      <p:sp>
        <p:nvSpPr>
          <p:cNvPr id="17" name="Text Placeholder 1"/>
          <p:cNvSpPr>
            <a:spLocks noGrp="1"/>
          </p:cNvSpPr>
          <p:nvPr>
            <p:ph type="body" sz="quarter" idx="12"/>
          </p:nvPr>
        </p:nvSpPr>
        <p:spPr>
          <a:xfrm>
            <a:off x="302266" y="6517069"/>
            <a:ext cx="8496300" cy="199218"/>
          </a:xfrm>
        </p:spPr>
        <p:txBody>
          <a:bodyPr/>
          <a:lstStyle/>
          <a:p>
            <a:pPr marL="341313" lvl="0" indent="-341313">
              <a:tabLst>
                <a:tab pos="631825" algn="l"/>
              </a:tabLst>
            </a:pPr>
            <a:r>
              <a:rPr lang="en-US" dirty="0"/>
              <a:t>EE10	Below are some statements regarding the value of CHW certification to your organization. Please indicate the extent to which you agree or disagree with each statement? </a:t>
            </a:r>
            <a:r>
              <a:rPr lang="en-IN" dirty="0"/>
              <a:t>(Employers: Total=187)</a:t>
            </a:r>
            <a:endParaRPr lang="en-US" dirty="0"/>
          </a:p>
          <a:p>
            <a:pPr marL="341313" lvl="0" indent="-341313">
              <a:spcAft>
                <a:spcPts val="300"/>
              </a:spcAft>
              <a:tabLst>
                <a:tab pos="631825" algn="l"/>
              </a:tabLst>
            </a:pPr>
            <a:r>
              <a:rPr lang="en-US" dirty="0"/>
              <a:t>CD13	Below are some statements regarding the value of CHW certification to you as a CHW. Please indicate the extent to which you agree or disagree with each statement? </a:t>
            </a:r>
            <a:r>
              <a:rPr lang="en-IN" dirty="0"/>
              <a:t>(CHWs: Total=531)</a:t>
            </a:r>
          </a:p>
          <a:p>
            <a:pPr marL="341313" indent="-341313"/>
            <a:r>
              <a:rPr lang="en-IN" dirty="0"/>
              <a:t> </a:t>
            </a:r>
          </a:p>
        </p:txBody>
      </p:sp>
      <p:sp>
        <p:nvSpPr>
          <p:cNvPr id="23" name="TextBox 22"/>
          <p:cNvSpPr txBox="1"/>
          <p:nvPr/>
        </p:nvSpPr>
        <p:spPr>
          <a:xfrm>
            <a:off x="3407331" y="1844394"/>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Employers</a:t>
            </a:r>
            <a:endParaRPr lang="en-US" sz="1100" b="1" dirty="0">
              <a:latin typeface="Arial" pitchFamily="34" charset="0"/>
              <a:cs typeface="Arial" pitchFamily="34" charset="0"/>
            </a:endParaRPr>
          </a:p>
        </p:txBody>
      </p:sp>
      <p:sp>
        <p:nvSpPr>
          <p:cNvPr id="24" name="TextBox 23"/>
          <p:cNvSpPr txBox="1"/>
          <p:nvPr/>
        </p:nvSpPr>
        <p:spPr>
          <a:xfrm>
            <a:off x="5464900" y="1834125"/>
            <a:ext cx="2286169" cy="210302"/>
          </a:xfrm>
          <a:prstGeom prst="rect">
            <a:avLst/>
          </a:prstGeom>
          <a:noFill/>
        </p:spPr>
        <p:txBody>
          <a:bodyPr wrap="square" lIns="0" tIns="0" rIns="0" bIns="0" rtlCol="0">
            <a:noAutofit/>
          </a:bodyPr>
          <a:lstStyle/>
          <a:p>
            <a:pPr algn="ctr">
              <a:spcBef>
                <a:spcPts val="300"/>
              </a:spcBef>
            </a:pPr>
            <a:r>
              <a:rPr lang="en-US" sz="1200" b="1">
                <a:latin typeface="Arial" pitchFamily="34" charset="0"/>
                <a:cs typeface="Arial" pitchFamily="34" charset="0"/>
              </a:rPr>
              <a:t>CHWs</a:t>
            </a:r>
            <a:endParaRPr lang="en-US" sz="1100" b="1" dirty="0">
              <a:latin typeface="Arial" pitchFamily="34" charset="0"/>
              <a:cs typeface="Arial" pitchFamily="34" charset="0"/>
            </a:endParaRPr>
          </a:p>
        </p:txBody>
      </p:sp>
      <p:grpSp>
        <p:nvGrpSpPr>
          <p:cNvPr id="15" name="Group 14"/>
          <p:cNvGrpSpPr/>
          <p:nvPr/>
        </p:nvGrpSpPr>
        <p:grpSpPr>
          <a:xfrm>
            <a:off x="5283659" y="5729049"/>
            <a:ext cx="3249671" cy="255662"/>
            <a:chOff x="5651447" y="5920433"/>
            <a:chExt cx="3249671" cy="255662"/>
          </a:xfrm>
        </p:grpSpPr>
        <p:sp>
          <p:nvSpPr>
            <p:cNvPr id="18" name="Rectangle 17"/>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20"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graphicFrame>
        <p:nvGraphicFramePr>
          <p:cNvPr id="22" name="Chart 21"/>
          <p:cNvGraphicFramePr/>
          <p:nvPr>
            <p:extLst>
              <p:ext uri="{D42A27DB-BD31-4B8C-83A1-F6EECF244321}">
                <p14:modId xmlns:p14="http://schemas.microsoft.com/office/powerpoint/2010/main" val="94250243"/>
              </p:ext>
            </p:extLst>
          </p:nvPr>
        </p:nvGraphicFramePr>
        <p:xfrm>
          <a:off x="3694328" y="2081929"/>
          <a:ext cx="2738277" cy="36095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Table 25"/>
          <p:cNvGraphicFramePr>
            <a:graphicFrameLocks noGrp="1"/>
          </p:cNvGraphicFramePr>
          <p:nvPr>
            <p:extLst>
              <p:ext uri="{D42A27DB-BD31-4B8C-83A1-F6EECF244321}">
                <p14:modId xmlns:p14="http://schemas.microsoft.com/office/powerpoint/2010/main" val="302405677"/>
              </p:ext>
            </p:extLst>
          </p:nvPr>
        </p:nvGraphicFramePr>
        <p:xfrm>
          <a:off x="66514" y="2073145"/>
          <a:ext cx="3675015" cy="3627120"/>
        </p:xfrm>
        <a:graphic>
          <a:graphicData uri="http://schemas.openxmlformats.org/drawingml/2006/table">
            <a:tbl>
              <a:tblPr firstRow="1" bandRow="1"/>
              <a:tblGrid>
                <a:gridCol w="3675015">
                  <a:extLst>
                    <a:ext uri="{9D8B030D-6E8A-4147-A177-3AD203B41FA5}">
                      <a16:colId xmlns:a16="http://schemas.microsoft.com/office/drawing/2014/main" val="20000"/>
                    </a:ext>
                  </a:extLst>
                </a:gridCol>
              </a:tblGrid>
              <a:tr h="25908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Increase job</a:t>
                      </a:r>
                      <a:r>
                        <a:rPr lang="en-US" sz="1100" baseline="0" dirty="0"/>
                        <a:t> security for CHWs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908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Win CHWs more respect from other professionals </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908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Help CHWs learn new skills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908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Better define the role of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908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Improve CHWs’ work performance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908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Better integrate CHWs with other teams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61677864"/>
                  </a:ext>
                </a:extLst>
              </a:tr>
              <a:tr h="25908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Enable</a:t>
                      </a:r>
                      <a:r>
                        <a:rPr lang="en-US" sz="1100" baseline="0" dirty="0"/>
                        <a:t> better health insurance coverage of CHW work</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0431921"/>
                  </a:ext>
                </a:extLst>
              </a:tr>
              <a:tr h="25908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Expand</a:t>
                      </a:r>
                      <a:r>
                        <a:rPr lang="en-US" sz="1100" baseline="0" dirty="0"/>
                        <a:t> CHWs’ responsibilities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71668704"/>
                  </a:ext>
                </a:extLst>
              </a:tr>
              <a:tr h="25908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Win CHWs more respect from the individuals they serve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908702626"/>
                  </a:ext>
                </a:extLst>
              </a:tr>
              <a:tr h="25908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Increase CHWs’ opportunities for promotion</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7458685"/>
                  </a:ext>
                </a:extLst>
              </a:tr>
              <a:tr h="25908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Increase the salaries of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69987550"/>
                  </a:ext>
                </a:extLst>
              </a:tr>
              <a:tr h="25908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Improve</a:t>
                      </a:r>
                      <a:r>
                        <a:rPr lang="en-US" sz="1100" baseline="0" dirty="0"/>
                        <a:t> job opportunities for CHWs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65087251"/>
                  </a:ext>
                </a:extLst>
              </a:tr>
              <a:tr h="25908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Increase the</a:t>
                      </a:r>
                      <a:r>
                        <a:rPr lang="en-US" sz="1100" baseline="0" dirty="0"/>
                        <a:t> self-confidence of CHWs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42635888"/>
                  </a:ext>
                </a:extLst>
              </a:tr>
              <a:tr h="25908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Increase employer’s confidence in CHWs’ abilities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32802807"/>
                  </a:ext>
                </a:extLst>
              </a:tr>
            </a:tbl>
          </a:graphicData>
        </a:graphic>
      </p:graphicFrame>
      <p:sp>
        <p:nvSpPr>
          <p:cNvPr id="27" name="TextBox 19"/>
          <p:cNvSpPr txBox="1"/>
          <p:nvPr/>
        </p:nvSpPr>
        <p:spPr>
          <a:xfrm>
            <a:off x="3788730" y="4709754"/>
            <a:ext cx="413385" cy="231834"/>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pPr>
            <a:r>
              <a:rPr lang="en-US" sz="1100" b="0" dirty="0">
                <a:latin typeface="Arial" pitchFamily="34" charset="0"/>
                <a:cs typeface="Arial" pitchFamily="34" charset="0"/>
              </a:rPr>
              <a:t>N/A</a:t>
            </a:r>
            <a:endParaRPr lang="en-US" sz="1050" b="0" dirty="0">
              <a:latin typeface="Arial" pitchFamily="34" charset="0"/>
              <a:cs typeface="Arial" pitchFamily="34" charset="0"/>
            </a:endParaRPr>
          </a:p>
        </p:txBody>
      </p:sp>
      <p:sp>
        <p:nvSpPr>
          <p:cNvPr id="28" name="TextBox 19"/>
          <p:cNvSpPr txBox="1"/>
          <p:nvPr/>
        </p:nvSpPr>
        <p:spPr>
          <a:xfrm>
            <a:off x="3783811" y="4957081"/>
            <a:ext cx="413385" cy="231834"/>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pPr>
            <a:r>
              <a:rPr lang="en-US" sz="1100" b="0" dirty="0">
                <a:latin typeface="Arial" pitchFamily="34" charset="0"/>
                <a:cs typeface="Arial" pitchFamily="34" charset="0"/>
              </a:rPr>
              <a:t>N/A</a:t>
            </a:r>
            <a:endParaRPr lang="en-US" sz="1050" b="0" dirty="0">
              <a:latin typeface="Arial" pitchFamily="34" charset="0"/>
              <a:cs typeface="Arial" pitchFamily="34" charset="0"/>
            </a:endParaRPr>
          </a:p>
        </p:txBody>
      </p:sp>
      <p:sp>
        <p:nvSpPr>
          <p:cNvPr id="29" name="TextBox 19"/>
          <p:cNvSpPr txBox="1"/>
          <p:nvPr/>
        </p:nvSpPr>
        <p:spPr>
          <a:xfrm>
            <a:off x="3788729" y="5219425"/>
            <a:ext cx="413385" cy="231834"/>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pPr>
            <a:r>
              <a:rPr lang="en-US" sz="1100" b="0" dirty="0">
                <a:latin typeface="Arial" pitchFamily="34" charset="0"/>
                <a:cs typeface="Arial" pitchFamily="34" charset="0"/>
              </a:rPr>
              <a:t>N/A</a:t>
            </a:r>
            <a:endParaRPr lang="en-US" sz="1050" b="0" dirty="0">
              <a:latin typeface="Arial" pitchFamily="34" charset="0"/>
              <a:cs typeface="Arial" pitchFamily="34" charset="0"/>
            </a:endParaRPr>
          </a:p>
        </p:txBody>
      </p:sp>
      <p:graphicFrame>
        <p:nvGraphicFramePr>
          <p:cNvPr id="21" name="Chart 20"/>
          <p:cNvGraphicFramePr/>
          <p:nvPr>
            <p:extLst>
              <p:ext uri="{D42A27DB-BD31-4B8C-83A1-F6EECF244321}">
                <p14:modId xmlns:p14="http://schemas.microsoft.com/office/powerpoint/2010/main" val="1620277225"/>
              </p:ext>
            </p:extLst>
          </p:nvPr>
        </p:nvGraphicFramePr>
        <p:xfrm>
          <a:off x="5790505" y="2090588"/>
          <a:ext cx="2738277" cy="3609552"/>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19"/>
          <p:cNvSpPr txBox="1"/>
          <p:nvPr/>
        </p:nvSpPr>
        <p:spPr>
          <a:xfrm>
            <a:off x="3788728" y="5478578"/>
            <a:ext cx="413385" cy="231834"/>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pPr>
            <a:r>
              <a:rPr lang="en-US" sz="1100" b="0" dirty="0">
                <a:latin typeface="Arial" pitchFamily="34" charset="0"/>
                <a:cs typeface="Arial" pitchFamily="34" charset="0"/>
              </a:rPr>
              <a:t>N/A</a:t>
            </a:r>
            <a:endParaRPr lang="en-US" sz="1050" b="0" dirty="0">
              <a:latin typeface="Arial" pitchFamily="34" charset="0"/>
              <a:cs typeface="Arial" pitchFamily="34" charset="0"/>
            </a:endParaRPr>
          </a:p>
        </p:txBody>
      </p:sp>
      <p:sp>
        <p:nvSpPr>
          <p:cNvPr id="31" name="TextBox 19"/>
          <p:cNvSpPr txBox="1"/>
          <p:nvPr/>
        </p:nvSpPr>
        <p:spPr>
          <a:xfrm>
            <a:off x="5842664" y="3678278"/>
            <a:ext cx="413385" cy="231834"/>
          </a:xfrm>
          <a:prstGeom prst="rect">
            <a:avLst/>
          </a:prstGeom>
          <a:noFill/>
        </p:spPr>
        <p:txBody>
          <a:bodyPr wrap="square" lIns="0" tIns="0" rIns="0" bIns="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300"/>
              </a:spcBef>
            </a:pPr>
            <a:r>
              <a:rPr lang="en-US" sz="1100" b="0" dirty="0">
                <a:latin typeface="Arial" pitchFamily="34" charset="0"/>
                <a:cs typeface="Arial" pitchFamily="34" charset="0"/>
              </a:rPr>
              <a:t>N/A</a:t>
            </a:r>
            <a:endParaRPr lang="en-US" sz="1050" b="0" dirty="0">
              <a:latin typeface="Arial" pitchFamily="34" charset="0"/>
              <a:cs typeface="Arial" pitchFamily="34" charset="0"/>
            </a:endParaRPr>
          </a:p>
        </p:txBody>
      </p:sp>
      <p:sp>
        <p:nvSpPr>
          <p:cNvPr id="35" name="Rectangle 34"/>
          <p:cNvSpPr/>
          <p:nvPr/>
        </p:nvSpPr>
        <p:spPr>
          <a:xfrm rot="10800000" flipV="1">
            <a:off x="7428822" y="2616392"/>
            <a:ext cx="226416" cy="253901"/>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olidFill>
                  <a:srgbClr val="000000"/>
                </a:solidFill>
                <a:sym typeface="Wingdings 3"/>
              </a:rPr>
              <a:t></a:t>
            </a:r>
            <a:endParaRPr lang="en-US" sz="1050" dirty="0">
              <a:solidFill>
                <a:srgbClr val="000000"/>
              </a:solidFill>
            </a:endParaRPr>
          </a:p>
        </p:txBody>
      </p:sp>
      <p:sp>
        <p:nvSpPr>
          <p:cNvPr id="37" name="Rectangle 36"/>
          <p:cNvSpPr/>
          <p:nvPr/>
        </p:nvSpPr>
        <p:spPr>
          <a:xfrm rot="10800000" flipH="1" flipV="1">
            <a:off x="7378582" y="2874276"/>
            <a:ext cx="152400"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olidFill>
                  <a:srgbClr val="000000"/>
                </a:solidFill>
                <a:sym typeface="Wingdings 3"/>
              </a:rPr>
              <a:t></a:t>
            </a:r>
            <a:endParaRPr lang="en-US" sz="1050" dirty="0">
              <a:solidFill>
                <a:srgbClr val="000000"/>
              </a:solidFill>
            </a:endParaRPr>
          </a:p>
        </p:txBody>
      </p:sp>
      <p:sp>
        <p:nvSpPr>
          <p:cNvPr id="38" name="Rectangle 37"/>
          <p:cNvSpPr/>
          <p:nvPr/>
        </p:nvSpPr>
        <p:spPr>
          <a:xfrm rot="10800000" flipH="1" flipV="1">
            <a:off x="7430498" y="3122136"/>
            <a:ext cx="152400"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olidFill>
                  <a:srgbClr val="000000"/>
                </a:solidFill>
                <a:sym typeface="Wingdings 3"/>
              </a:rPr>
              <a:t></a:t>
            </a:r>
            <a:endParaRPr lang="en-US" sz="1050" dirty="0">
              <a:solidFill>
                <a:srgbClr val="000000"/>
              </a:solidFill>
            </a:endParaRPr>
          </a:p>
        </p:txBody>
      </p:sp>
      <p:sp>
        <p:nvSpPr>
          <p:cNvPr id="33" name="Content Placeholder 1"/>
          <p:cNvSpPr txBox="1">
            <a:spLocks/>
          </p:cNvSpPr>
          <p:nvPr/>
        </p:nvSpPr>
        <p:spPr>
          <a:xfrm>
            <a:off x="1128627" y="1820796"/>
            <a:ext cx="3239448" cy="295609"/>
          </a:xfrm>
          <a:prstGeom prst="rect">
            <a:avLst/>
          </a:prstGeom>
          <a:noFill/>
        </p:spPr>
        <p:txBody>
          <a:bodyPr/>
          <a:lstStyle/>
          <a:p>
            <a:pPr algn="ctr"/>
            <a:r>
              <a:rPr lang="en-US" sz="1100" b="1" u="sng" dirty="0">
                <a:solidFill>
                  <a:srgbClr val="000000"/>
                </a:solidFill>
              </a:rPr>
              <a:t>% Agree Completely</a:t>
            </a:r>
            <a:endParaRPr lang="en-US" sz="1100" b="1" u="sng" dirty="0">
              <a:solidFill>
                <a:srgbClr val="0087C8"/>
              </a:solidFill>
            </a:endParaRPr>
          </a:p>
        </p:txBody>
      </p:sp>
    </p:spTree>
    <p:extLst>
      <p:ext uri="{BB962C8B-B14F-4D97-AF65-F5344CB8AC3E}">
        <p14:creationId xmlns:p14="http://schemas.microsoft.com/office/powerpoint/2010/main" val="2292983924"/>
      </p:ext>
    </p:extLst>
  </p:cSld>
  <p:clrMapOvr>
    <a:masterClrMapping/>
  </p:clrMapOvr>
  <p:transition spd="med">
    <p:wipe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06747"/>
            <a:ext cx="7151350" cy="647402"/>
          </a:xfrm>
        </p:spPr>
        <p:txBody>
          <a:bodyPr/>
          <a:lstStyle/>
          <a:p>
            <a:r>
              <a:rPr lang="en-US" dirty="0">
                <a:solidFill>
                  <a:schemeClr val="accent2"/>
                </a:solidFill>
              </a:rPr>
              <a:t>Value of CHW Certification by Clinical/Non-Clinical Organizations</a:t>
            </a:r>
          </a:p>
        </p:txBody>
      </p:sp>
      <p:sp>
        <p:nvSpPr>
          <p:cNvPr id="17" name="Text Placeholder 1"/>
          <p:cNvSpPr>
            <a:spLocks noGrp="1"/>
          </p:cNvSpPr>
          <p:nvPr>
            <p:ph type="body" sz="quarter" idx="12"/>
          </p:nvPr>
        </p:nvSpPr>
        <p:spPr>
          <a:xfrm>
            <a:off x="323850" y="6586395"/>
            <a:ext cx="8496300" cy="144462"/>
          </a:xfrm>
        </p:spPr>
        <p:txBody>
          <a:bodyPr/>
          <a:lstStyle/>
          <a:p>
            <a:pPr marL="341313" lvl="0" indent="-341313">
              <a:tabLst>
                <a:tab pos="631825" algn="l"/>
              </a:tabLst>
            </a:pPr>
            <a:r>
              <a:rPr lang="en-US" dirty="0"/>
              <a:t>EE10	Below are some statements regarding the value of CHW certification to your organization. Please indicate the extent to which you agree or disagree with each statement? </a:t>
            </a:r>
            <a:r>
              <a:rPr lang="en-IN" dirty="0"/>
              <a:t>(Employers: Clinical=113; Non-Clinical=74)</a:t>
            </a:r>
            <a:endParaRPr lang="en-US" dirty="0"/>
          </a:p>
          <a:p>
            <a:pPr marL="341313" lvl="0" indent="-341313">
              <a:spcAft>
                <a:spcPts val="300"/>
              </a:spcAft>
              <a:tabLst>
                <a:tab pos="631825" algn="l"/>
              </a:tabLst>
            </a:pPr>
            <a:r>
              <a:rPr lang="en-US" dirty="0"/>
              <a:t>CD13	Below are some statements regarding the value of CHW certification to you as a CHW. Please indicate the extent to which you agree or disagree with each statement? </a:t>
            </a:r>
            <a:r>
              <a:rPr lang="en-IN" dirty="0"/>
              <a:t>(CHWs: Clinical=308; Non-Clinical=223)</a:t>
            </a:r>
          </a:p>
          <a:p>
            <a:pPr marL="341313" lvl="0" indent="-341313">
              <a:tabLst>
                <a:tab pos="631825" algn="l"/>
              </a:tabLst>
            </a:pPr>
            <a:r>
              <a:rPr lang="en-IN" dirty="0"/>
              <a:t> </a:t>
            </a:r>
          </a:p>
        </p:txBody>
      </p:sp>
      <p:sp>
        <p:nvSpPr>
          <p:cNvPr id="19" name="Content Placeholder 1"/>
          <p:cNvSpPr txBox="1">
            <a:spLocks/>
          </p:cNvSpPr>
          <p:nvPr/>
        </p:nvSpPr>
        <p:spPr>
          <a:xfrm>
            <a:off x="198342" y="896267"/>
            <a:ext cx="8782372" cy="627074"/>
          </a:xfrm>
          <a:prstGeom prst="rect">
            <a:avLst/>
          </a:prstGeom>
          <a:noFill/>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31" name="Table 30"/>
          <p:cNvGraphicFramePr>
            <a:graphicFrameLocks noGrp="1"/>
          </p:cNvGraphicFramePr>
          <p:nvPr/>
        </p:nvGraphicFramePr>
        <p:xfrm>
          <a:off x="4171173" y="1421869"/>
          <a:ext cx="2140852" cy="4302220"/>
        </p:xfrm>
        <a:graphic>
          <a:graphicData uri="http://schemas.openxmlformats.org/drawingml/2006/table">
            <a:tbl>
              <a:tblPr firstRow="1" bandRow="1">
                <a:tableStyleId>{5C22544A-7EE6-4342-B048-85BDC9FD1C3A}</a:tableStyleId>
              </a:tblPr>
              <a:tblGrid>
                <a:gridCol w="1070426">
                  <a:extLst>
                    <a:ext uri="{9D8B030D-6E8A-4147-A177-3AD203B41FA5}">
                      <a16:colId xmlns:a16="http://schemas.microsoft.com/office/drawing/2014/main" val="3737881452"/>
                    </a:ext>
                  </a:extLst>
                </a:gridCol>
                <a:gridCol w="1070426">
                  <a:extLst>
                    <a:ext uri="{9D8B030D-6E8A-4147-A177-3AD203B41FA5}">
                      <a16:colId xmlns:a16="http://schemas.microsoft.com/office/drawing/2014/main" val="3193343410"/>
                    </a:ext>
                  </a:extLst>
                </a:gridCol>
              </a:tblGrid>
              <a:tr h="19223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Clinical</a:t>
                      </a: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mn-lt"/>
                        <a:ea typeface="+mn-ea"/>
                        <a:cs typeface="+mn-cs"/>
                      </a:endParaRP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70C0"/>
                    </a:solidFill>
                  </a:tcPr>
                </a:tc>
                <a:extLst>
                  <a:ext uri="{0D108BD9-81ED-4DB2-BD59-A6C34878D82A}">
                    <a16:rowId xmlns:a16="http://schemas.microsoft.com/office/drawing/2014/main" val="1869289451"/>
                  </a:ext>
                </a:extLst>
              </a:tr>
              <a:tr h="308659">
                <a:tc>
                  <a:txBody>
                    <a:bodyPr/>
                    <a:lstStyle/>
                    <a:p>
                      <a:pPr algn="ctr">
                        <a:spcBef>
                          <a:spcPts val="0"/>
                        </a:spcBef>
                        <a:spcAft>
                          <a:spcPts val="0"/>
                        </a:spcAft>
                      </a:pPr>
                      <a:r>
                        <a:rPr lang="en-US" sz="1100" b="1" dirty="0">
                          <a:solidFill>
                            <a:schemeClr val="tx1"/>
                          </a:solidFill>
                        </a:rPr>
                        <a:t>Employers</a:t>
                      </a:r>
                    </a:p>
                  </a:txBody>
                  <a:tcPr marL="9144" marR="9144" marT="18288" marB="18288" anchor="ctr">
                    <a:lnL w="635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0"/>
                        </a:spcBef>
                        <a:spcAft>
                          <a:spcPts val="0"/>
                        </a:spcAft>
                      </a:pPr>
                      <a:r>
                        <a:rPr lang="en-US" sz="1100" b="1" dirty="0">
                          <a:solidFill>
                            <a:schemeClr val="tx1"/>
                          </a:solidFill>
                        </a:rPr>
                        <a:t>C</a:t>
                      </a:r>
                      <a:r>
                        <a:rPr lang="en-US" sz="1100" b="1" baseline="0" dirty="0">
                          <a:solidFill>
                            <a:schemeClr val="tx1"/>
                          </a:solidFill>
                        </a:rPr>
                        <a:t>HWs</a:t>
                      </a:r>
                    </a:p>
                  </a:txBody>
                  <a:tcPr marL="9144" marR="9144" marT="18288" marB="18288" anchor="ctr">
                    <a:lnL w="952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DDCA6"/>
                    </a:solidFill>
                  </a:tcPr>
                </a:tc>
                <a:extLst>
                  <a:ext uri="{0D108BD9-81ED-4DB2-BD59-A6C34878D82A}">
                    <a16:rowId xmlns:a16="http://schemas.microsoft.com/office/drawing/2014/main" val="1197703213"/>
                  </a:ext>
                </a:extLst>
              </a:tr>
              <a:tr h="273331">
                <a:tc>
                  <a:txBody>
                    <a:bodyPr/>
                    <a:lstStyle/>
                    <a:p>
                      <a:pPr algn="ctr" fontAlgn="t"/>
                      <a:r>
                        <a:rPr lang="en-US" sz="1100" b="0" i="0" u="none" strike="noStrike" dirty="0">
                          <a:solidFill>
                            <a:srgbClr val="000000"/>
                          </a:solidFill>
                          <a:effectLst/>
                          <a:latin typeface="Arial" panose="020B0604020202020204" pitchFamily="34" charset="0"/>
                        </a:rPr>
                        <a:t>69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61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63184413"/>
                  </a:ext>
                </a:extLst>
              </a:tr>
              <a:tr h="239090">
                <a:tc>
                  <a:txBody>
                    <a:bodyPr/>
                    <a:lstStyle/>
                    <a:p>
                      <a:pPr algn="ctr" fontAlgn="t"/>
                      <a:r>
                        <a:rPr lang="en-US" sz="1100" b="0" i="0" u="none" strike="noStrike" dirty="0">
                          <a:solidFill>
                            <a:srgbClr val="000000"/>
                          </a:solidFill>
                          <a:effectLst/>
                          <a:latin typeface="Arial" panose="020B0604020202020204" pitchFamily="34" charset="0"/>
                        </a:rPr>
                        <a:t>66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58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15770120"/>
                  </a:ext>
                </a:extLst>
              </a:tr>
              <a:tr h="273331">
                <a:tc>
                  <a:txBody>
                    <a:bodyPr/>
                    <a:lstStyle/>
                    <a:p>
                      <a:pPr algn="ctr" fontAlgn="t"/>
                      <a:r>
                        <a:rPr lang="en-US" sz="1100" b="0" i="0" u="none" strike="noStrike" dirty="0">
                          <a:solidFill>
                            <a:srgbClr val="000000"/>
                          </a:solidFill>
                          <a:effectLst/>
                          <a:latin typeface="Arial" panose="020B0604020202020204" pitchFamily="34" charset="0"/>
                        </a:rPr>
                        <a:t>59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71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69992791"/>
                  </a:ext>
                </a:extLst>
              </a:tr>
              <a:tr h="273331">
                <a:tc>
                  <a:txBody>
                    <a:bodyPr/>
                    <a:lstStyle/>
                    <a:p>
                      <a:pPr algn="ctr" fontAlgn="t"/>
                      <a:r>
                        <a:rPr lang="en-US" sz="1100" b="0" i="0" u="none" strike="noStrike" dirty="0">
                          <a:solidFill>
                            <a:srgbClr val="000000"/>
                          </a:solidFill>
                          <a:effectLst/>
                          <a:latin typeface="Arial" panose="020B0604020202020204" pitchFamily="34" charset="0"/>
                        </a:rPr>
                        <a:t>54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66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45144920"/>
                  </a:ext>
                </a:extLst>
              </a:tr>
              <a:tr h="273331">
                <a:tc>
                  <a:txBody>
                    <a:bodyPr/>
                    <a:lstStyle/>
                    <a:p>
                      <a:pPr algn="ctr" fontAlgn="t"/>
                      <a:r>
                        <a:rPr lang="en-US" sz="1100" b="0" i="0" u="none" strike="noStrike" dirty="0">
                          <a:solidFill>
                            <a:srgbClr val="000000"/>
                          </a:solidFill>
                          <a:effectLst/>
                          <a:latin typeface="Arial" panose="020B0604020202020204" pitchFamily="34" charset="0"/>
                        </a:rPr>
                        <a:t>47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71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39814986"/>
                  </a:ext>
                </a:extLst>
              </a:tr>
              <a:tr h="273331">
                <a:tc>
                  <a:txBody>
                    <a:bodyPr/>
                    <a:lstStyle/>
                    <a:p>
                      <a:pPr algn="ctr" fontAlgn="t"/>
                      <a:r>
                        <a:rPr lang="en-US" sz="1100" b="0" i="0" u="none" strike="noStrike" dirty="0">
                          <a:solidFill>
                            <a:srgbClr val="000000"/>
                          </a:solidFill>
                          <a:effectLst/>
                          <a:latin typeface="Arial" panose="020B0604020202020204" pitchFamily="34" charset="0"/>
                        </a:rPr>
                        <a:t>54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59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17506545"/>
                  </a:ext>
                </a:extLst>
              </a:tr>
              <a:tr h="273331">
                <a:tc>
                  <a:txBody>
                    <a:bodyPr/>
                    <a:lstStyle/>
                    <a:p>
                      <a:pPr algn="ctr" fontAlgn="t"/>
                      <a:r>
                        <a:rPr lang="en-US" sz="1100" b="0" i="0" u="none" strike="noStrike" dirty="0">
                          <a:solidFill>
                            <a:srgbClr val="000000"/>
                          </a:solidFill>
                          <a:effectLst/>
                          <a:latin typeface="Arial" panose="020B0604020202020204" pitchFamily="34" charset="0"/>
                        </a:rPr>
                        <a:t>61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N/A</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73152082"/>
                  </a:ext>
                </a:extLst>
              </a:tr>
              <a:tr h="273331">
                <a:tc>
                  <a:txBody>
                    <a:bodyPr/>
                    <a:lstStyle/>
                    <a:p>
                      <a:pPr algn="ctr" fontAlgn="t"/>
                      <a:r>
                        <a:rPr lang="en-US" sz="1100" b="0" i="0" u="none" strike="noStrike" dirty="0">
                          <a:solidFill>
                            <a:srgbClr val="000000"/>
                          </a:solidFill>
                          <a:effectLst/>
                          <a:latin typeface="Arial" panose="020B0604020202020204" pitchFamily="34" charset="0"/>
                        </a:rPr>
                        <a:t>52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55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452718"/>
                  </a:ext>
                </a:extLst>
              </a:tr>
              <a:tr h="273331">
                <a:tc>
                  <a:txBody>
                    <a:bodyPr/>
                    <a:lstStyle/>
                    <a:p>
                      <a:pPr algn="ctr" fontAlgn="t"/>
                      <a:r>
                        <a:rPr lang="en-US" sz="1100" b="0" i="0" u="none" strike="noStrike" dirty="0">
                          <a:solidFill>
                            <a:srgbClr val="000000"/>
                          </a:solidFill>
                          <a:effectLst/>
                          <a:latin typeface="Arial" panose="020B0604020202020204" pitchFamily="34" charset="0"/>
                        </a:rPr>
                        <a:t>53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54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30955091"/>
                  </a:ext>
                </a:extLst>
              </a:tr>
              <a:tr h="273331">
                <a:tc>
                  <a:txBody>
                    <a:bodyPr/>
                    <a:lstStyle/>
                    <a:p>
                      <a:pPr algn="ctr" fontAlgn="t"/>
                      <a:r>
                        <a:rPr lang="en-US" sz="1100" b="0" i="0" u="none" strike="noStrike" dirty="0">
                          <a:solidFill>
                            <a:srgbClr val="000000"/>
                          </a:solidFill>
                          <a:effectLst/>
                          <a:latin typeface="Arial" panose="020B0604020202020204" pitchFamily="34" charset="0"/>
                        </a:rPr>
                        <a:t>49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52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92131639"/>
                  </a:ext>
                </a:extLst>
              </a:tr>
              <a:tr h="273331">
                <a:tc>
                  <a:txBody>
                    <a:bodyPr/>
                    <a:lstStyle/>
                    <a:p>
                      <a:pPr algn="ctr" fontAlgn="t"/>
                      <a:r>
                        <a:rPr lang="en-US" sz="1100" b="0" i="0" u="none" strike="noStrike" dirty="0">
                          <a:solidFill>
                            <a:srgbClr val="000000"/>
                          </a:solidFill>
                          <a:effectLst/>
                          <a:latin typeface="Arial" panose="020B0604020202020204" pitchFamily="34" charset="0"/>
                        </a:rPr>
                        <a:t>N/A</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58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25511936"/>
                  </a:ext>
                </a:extLst>
              </a:tr>
              <a:tr h="273331">
                <a:tc>
                  <a:txBody>
                    <a:bodyPr/>
                    <a:lstStyle/>
                    <a:p>
                      <a:pPr algn="ctr" fontAlgn="t"/>
                      <a:r>
                        <a:rPr lang="en-US" sz="1100" b="0" i="0" u="none" strike="noStrike" dirty="0">
                          <a:solidFill>
                            <a:srgbClr val="000000"/>
                          </a:solidFill>
                          <a:effectLst/>
                          <a:latin typeface="Arial" panose="020B0604020202020204" pitchFamily="34" charset="0"/>
                        </a:rPr>
                        <a:t>N/A</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68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65054291"/>
                  </a:ext>
                </a:extLst>
              </a:tr>
              <a:tr h="273331">
                <a:tc>
                  <a:txBody>
                    <a:bodyPr/>
                    <a:lstStyle/>
                    <a:p>
                      <a:pPr algn="ctr" fontAlgn="t"/>
                      <a:r>
                        <a:rPr lang="en-US" sz="1100" b="0" i="0" u="none" strike="noStrike" dirty="0">
                          <a:solidFill>
                            <a:srgbClr val="000000"/>
                          </a:solidFill>
                          <a:effectLst/>
                          <a:latin typeface="Arial" panose="020B0604020202020204" pitchFamily="34" charset="0"/>
                        </a:rPr>
                        <a:t>N/A</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58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08911965"/>
                  </a:ext>
                </a:extLst>
              </a:tr>
              <a:tr h="273331">
                <a:tc>
                  <a:txBody>
                    <a:bodyPr/>
                    <a:lstStyle/>
                    <a:p>
                      <a:pPr algn="ctr" fontAlgn="t"/>
                      <a:r>
                        <a:rPr lang="en-US" sz="1100" b="0" i="0" u="none" strike="noStrike" dirty="0">
                          <a:solidFill>
                            <a:srgbClr val="000000"/>
                          </a:solidFill>
                          <a:effectLst/>
                          <a:latin typeface="Arial" panose="020B0604020202020204" pitchFamily="34" charset="0"/>
                        </a:rPr>
                        <a:t>N/A</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55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97444540"/>
                  </a:ext>
                </a:extLst>
              </a:tr>
            </a:tbl>
          </a:graphicData>
        </a:graphic>
      </p:graphicFrame>
      <p:sp>
        <p:nvSpPr>
          <p:cNvPr id="15" name="TextBox 14"/>
          <p:cNvSpPr txBox="1"/>
          <p:nvPr/>
        </p:nvSpPr>
        <p:spPr>
          <a:xfrm>
            <a:off x="323850" y="5842898"/>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p:cNvGraphicFramePr>
            <a:graphicFrameLocks noGrp="1"/>
          </p:cNvGraphicFramePr>
          <p:nvPr/>
        </p:nvGraphicFramePr>
        <p:xfrm>
          <a:off x="-127871" y="1999492"/>
          <a:ext cx="4299044" cy="3744804"/>
        </p:xfrm>
        <a:graphic>
          <a:graphicData uri="http://schemas.openxmlformats.org/drawingml/2006/table">
            <a:tbl>
              <a:tblPr firstRow="1" bandRow="1"/>
              <a:tblGrid>
                <a:gridCol w="4299044">
                  <a:extLst>
                    <a:ext uri="{9D8B030D-6E8A-4147-A177-3AD203B41FA5}">
                      <a16:colId xmlns:a16="http://schemas.microsoft.com/office/drawing/2014/main" val="20000"/>
                    </a:ext>
                  </a:extLst>
                </a:gridCol>
              </a:tblGrid>
              <a:tr h="2688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Increase job</a:t>
                      </a:r>
                      <a:r>
                        <a:rPr lang="en-US" sz="1100" baseline="0" dirty="0"/>
                        <a:t> security for CHWs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88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Win CHWs more respect from other professionals </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557374526"/>
                  </a:ext>
                </a:extLst>
              </a:tr>
              <a:tr h="2688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Help CHWs learn new skills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386787262"/>
                  </a:ext>
                </a:extLst>
              </a:tr>
              <a:tr h="2688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Better define the role of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11017113"/>
                  </a:ext>
                </a:extLst>
              </a:tr>
              <a:tr h="2688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Improve CHWs’ work performance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637339341"/>
                  </a:ext>
                </a:extLst>
              </a:tr>
              <a:tr h="2688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Better integrate CHWs with other teams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748263528"/>
                  </a:ext>
                </a:extLst>
              </a:tr>
              <a:tr h="2688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Enable</a:t>
                      </a:r>
                      <a:r>
                        <a:rPr lang="en-US" sz="1100" baseline="0" dirty="0"/>
                        <a:t> better health insurance coverage of CHW work</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65450785"/>
                  </a:ext>
                </a:extLst>
              </a:tr>
              <a:tr h="2688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Expand</a:t>
                      </a:r>
                      <a:r>
                        <a:rPr lang="en-US" sz="1100" baseline="0" dirty="0"/>
                        <a:t> CHWs’ responsibilities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15031404"/>
                  </a:ext>
                </a:extLst>
              </a:tr>
              <a:tr h="2688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Win CHWs more respect from the individuals they serve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44182403"/>
                  </a:ext>
                </a:extLst>
              </a:tr>
              <a:tr h="2688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Increase CHWs’ opportunities for promotion</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43712604"/>
                  </a:ext>
                </a:extLst>
              </a:tr>
              <a:tr h="24020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Increase the salaries of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88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Improve</a:t>
                      </a:r>
                      <a:r>
                        <a:rPr lang="en-US" sz="1100" baseline="0" dirty="0"/>
                        <a:t> job opportunities for CHWs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88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Increase the</a:t>
                      </a:r>
                      <a:r>
                        <a:rPr lang="en-US" sz="1100" baseline="0" dirty="0"/>
                        <a:t> self-confidence of CHWs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4020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Increase employer’s confidence in CHWs’ abilities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18" name="Group 17"/>
          <p:cNvGrpSpPr/>
          <p:nvPr/>
        </p:nvGrpSpPr>
        <p:grpSpPr>
          <a:xfrm>
            <a:off x="5530339" y="5720581"/>
            <a:ext cx="3249671" cy="255662"/>
            <a:chOff x="5651447" y="5920433"/>
            <a:chExt cx="3249671" cy="255662"/>
          </a:xfrm>
        </p:grpSpPr>
        <p:sp>
          <p:nvSpPr>
            <p:cNvPr id="20" name="Rectangle 19"/>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21"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graphicFrame>
        <p:nvGraphicFramePr>
          <p:cNvPr id="24" name="Table 23"/>
          <p:cNvGraphicFramePr>
            <a:graphicFrameLocks noGrp="1"/>
          </p:cNvGraphicFramePr>
          <p:nvPr/>
        </p:nvGraphicFramePr>
        <p:xfrm>
          <a:off x="6486264" y="1421869"/>
          <a:ext cx="2140852" cy="4302220"/>
        </p:xfrm>
        <a:graphic>
          <a:graphicData uri="http://schemas.openxmlformats.org/drawingml/2006/table">
            <a:tbl>
              <a:tblPr firstRow="1" bandRow="1">
                <a:tableStyleId>{5C22544A-7EE6-4342-B048-85BDC9FD1C3A}</a:tableStyleId>
              </a:tblPr>
              <a:tblGrid>
                <a:gridCol w="1070426">
                  <a:extLst>
                    <a:ext uri="{9D8B030D-6E8A-4147-A177-3AD203B41FA5}">
                      <a16:colId xmlns:a16="http://schemas.microsoft.com/office/drawing/2014/main" val="3737881452"/>
                    </a:ext>
                  </a:extLst>
                </a:gridCol>
                <a:gridCol w="1070426">
                  <a:extLst>
                    <a:ext uri="{9D8B030D-6E8A-4147-A177-3AD203B41FA5}">
                      <a16:colId xmlns:a16="http://schemas.microsoft.com/office/drawing/2014/main" val="3193343410"/>
                    </a:ext>
                  </a:extLst>
                </a:gridCol>
              </a:tblGrid>
              <a:tr h="19223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Non-Clinical</a:t>
                      </a: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mn-lt"/>
                        <a:ea typeface="+mn-ea"/>
                        <a:cs typeface="+mn-cs"/>
                      </a:endParaRP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70C0"/>
                    </a:solidFill>
                  </a:tcPr>
                </a:tc>
                <a:extLst>
                  <a:ext uri="{0D108BD9-81ED-4DB2-BD59-A6C34878D82A}">
                    <a16:rowId xmlns:a16="http://schemas.microsoft.com/office/drawing/2014/main" val="1869289451"/>
                  </a:ext>
                </a:extLst>
              </a:tr>
              <a:tr h="308659">
                <a:tc>
                  <a:txBody>
                    <a:bodyPr/>
                    <a:lstStyle/>
                    <a:p>
                      <a:pPr algn="ctr">
                        <a:spcBef>
                          <a:spcPts val="0"/>
                        </a:spcBef>
                        <a:spcAft>
                          <a:spcPts val="0"/>
                        </a:spcAft>
                      </a:pPr>
                      <a:r>
                        <a:rPr lang="en-US" sz="1100" b="1" dirty="0">
                          <a:solidFill>
                            <a:schemeClr val="tx1"/>
                          </a:solidFill>
                        </a:rPr>
                        <a:t>Employers*</a:t>
                      </a:r>
                    </a:p>
                  </a:txBody>
                  <a:tcPr marL="9144" marR="9144" marT="18288" marB="18288" anchor="ctr">
                    <a:lnL w="635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0"/>
                        </a:spcBef>
                        <a:spcAft>
                          <a:spcPts val="0"/>
                        </a:spcAft>
                      </a:pPr>
                      <a:r>
                        <a:rPr lang="en-US" sz="1100" b="1" dirty="0">
                          <a:solidFill>
                            <a:schemeClr val="tx1"/>
                          </a:solidFill>
                        </a:rPr>
                        <a:t>C</a:t>
                      </a:r>
                      <a:r>
                        <a:rPr lang="en-US" sz="1100" b="1" baseline="0" dirty="0">
                          <a:solidFill>
                            <a:schemeClr val="tx1"/>
                          </a:solidFill>
                        </a:rPr>
                        <a:t>HWs</a:t>
                      </a:r>
                    </a:p>
                  </a:txBody>
                  <a:tcPr marL="9144" marR="9144" marT="18288" marB="18288" anchor="ctr">
                    <a:lnL w="952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DDCA6"/>
                    </a:solidFill>
                  </a:tcPr>
                </a:tc>
                <a:extLst>
                  <a:ext uri="{0D108BD9-81ED-4DB2-BD59-A6C34878D82A}">
                    <a16:rowId xmlns:a16="http://schemas.microsoft.com/office/drawing/2014/main" val="1197703213"/>
                  </a:ext>
                </a:extLst>
              </a:tr>
              <a:tr h="273331">
                <a:tc>
                  <a:txBody>
                    <a:bodyPr/>
                    <a:lstStyle/>
                    <a:p>
                      <a:pPr algn="ctr" fontAlgn="t"/>
                      <a:r>
                        <a:rPr lang="en-US" sz="1100" b="0" i="0" u="none" strike="noStrike" dirty="0">
                          <a:solidFill>
                            <a:srgbClr val="000000"/>
                          </a:solidFill>
                          <a:effectLst/>
                          <a:latin typeface="Arial" panose="020B0604020202020204" pitchFamily="34" charset="0"/>
                        </a:rPr>
                        <a:t>49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53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63184413"/>
                  </a:ext>
                </a:extLst>
              </a:tr>
              <a:tr h="239090">
                <a:tc>
                  <a:txBody>
                    <a:bodyPr/>
                    <a:lstStyle/>
                    <a:p>
                      <a:pPr algn="ctr" fontAlgn="t"/>
                      <a:r>
                        <a:rPr lang="en-US" sz="1100" b="0" i="0" u="none" strike="noStrike" dirty="0">
                          <a:solidFill>
                            <a:srgbClr val="000000"/>
                          </a:solidFill>
                          <a:effectLst/>
                          <a:latin typeface="Arial" panose="020B0604020202020204" pitchFamily="34" charset="0"/>
                        </a:rPr>
                        <a:t>49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49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15770120"/>
                  </a:ext>
                </a:extLst>
              </a:tr>
              <a:tr h="273331">
                <a:tc>
                  <a:txBody>
                    <a:bodyPr/>
                    <a:lstStyle/>
                    <a:p>
                      <a:pPr algn="ctr" fontAlgn="t"/>
                      <a:r>
                        <a:rPr lang="en-US" sz="1100" b="0" i="0" u="none" strike="noStrike" dirty="0">
                          <a:solidFill>
                            <a:srgbClr val="000000"/>
                          </a:solidFill>
                          <a:effectLst/>
                          <a:latin typeface="Arial" panose="020B0604020202020204" pitchFamily="34" charset="0"/>
                        </a:rPr>
                        <a:t>55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65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69992791"/>
                  </a:ext>
                </a:extLst>
              </a:tr>
              <a:tr h="273331">
                <a:tc>
                  <a:txBody>
                    <a:bodyPr/>
                    <a:lstStyle/>
                    <a:p>
                      <a:pPr algn="ctr" fontAlgn="t"/>
                      <a:r>
                        <a:rPr lang="en-US" sz="1100" b="0" i="0" u="none" strike="noStrike" dirty="0">
                          <a:solidFill>
                            <a:srgbClr val="000000"/>
                          </a:solidFill>
                          <a:effectLst/>
                          <a:latin typeface="Arial" panose="020B0604020202020204" pitchFamily="34" charset="0"/>
                        </a:rPr>
                        <a:t>50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63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45144920"/>
                  </a:ext>
                </a:extLst>
              </a:tr>
              <a:tr h="273331">
                <a:tc>
                  <a:txBody>
                    <a:bodyPr/>
                    <a:lstStyle/>
                    <a:p>
                      <a:pPr algn="ctr" fontAlgn="t"/>
                      <a:r>
                        <a:rPr lang="en-US" sz="1100" b="0" i="0" u="none" strike="noStrike" dirty="0">
                          <a:solidFill>
                            <a:srgbClr val="000000"/>
                          </a:solidFill>
                          <a:effectLst/>
                          <a:latin typeface="Arial" panose="020B0604020202020204" pitchFamily="34" charset="0"/>
                        </a:rPr>
                        <a:t>55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63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39814986"/>
                  </a:ext>
                </a:extLst>
              </a:tr>
              <a:tr h="273331">
                <a:tc>
                  <a:txBody>
                    <a:bodyPr/>
                    <a:lstStyle/>
                    <a:p>
                      <a:pPr algn="ctr" fontAlgn="t"/>
                      <a:r>
                        <a:rPr lang="en-US" sz="1100" b="0" i="0" u="none" strike="noStrike" dirty="0">
                          <a:solidFill>
                            <a:srgbClr val="000000"/>
                          </a:solidFill>
                          <a:effectLst/>
                          <a:latin typeface="Arial" panose="020B0604020202020204" pitchFamily="34" charset="0"/>
                        </a:rPr>
                        <a:t>44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54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17506545"/>
                  </a:ext>
                </a:extLst>
              </a:tr>
              <a:tr h="273331">
                <a:tc>
                  <a:txBody>
                    <a:bodyPr/>
                    <a:lstStyle/>
                    <a:p>
                      <a:pPr algn="ctr" fontAlgn="t"/>
                      <a:r>
                        <a:rPr lang="en-US" sz="1100" b="0" i="0" u="none" strike="noStrike" dirty="0">
                          <a:solidFill>
                            <a:srgbClr val="000000"/>
                          </a:solidFill>
                          <a:effectLst/>
                          <a:latin typeface="Arial" panose="020B0604020202020204" pitchFamily="34" charset="0"/>
                        </a:rPr>
                        <a:t>35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N/A</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73152082"/>
                  </a:ext>
                </a:extLst>
              </a:tr>
              <a:tr h="273331">
                <a:tc>
                  <a:txBody>
                    <a:bodyPr/>
                    <a:lstStyle/>
                    <a:p>
                      <a:pPr algn="ctr" fontAlgn="t"/>
                      <a:r>
                        <a:rPr lang="en-US" sz="1100" b="0" i="0" u="none" strike="noStrike" dirty="0">
                          <a:solidFill>
                            <a:srgbClr val="000000"/>
                          </a:solidFill>
                          <a:effectLst/>
                          <a:latin typeface="Arial" panose="020B0604020202020204" pitchFamily="34" charset="0"/>
                        </a:rPr>
                        <a:t>42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54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452718"/>
                  </a:ext>
                </a:extLst>
              </a:tr>
              <a:tr h="273331">
                <a:tc>
                  <a:txBody>
                    <a:bodyPr/>
                    <a:lstStyle/>
                    <a:p>
                      <a:pPr algn="ctr" fontAlgn="t"/>
                      <a:r>
                        <a:rPr lang="en-US" sz="1100" b="0" i="0" u="none" strike="noStrike" dirty="0">
                          <a:solidFill>
                            <a:srgbClr val="000000"/>
                          </a:solidFill>
                          <a:effectLst/>
                          <a:latin typeface="Arial" panose="020B0604020202020204" pitchFamily="34" charset="0"/>
                        </a:rPr>
                        <a:t>39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47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130955091"/>
                  </a:ext>
                </a:extLst>
              </a:tr>
              <a:tr h="273331">
                <a:tc>
                  <a:txBody>
                    <a:bodyPr/>
                    <a:lstStyle/>
                    <a:p>
                      <a:pPr algn="ctr" fontAlgn="t"/>
                      <a:r>
                        <a:rPr lang="en-US" sz="1100" b="0" i="0" u="none" strike="noStrike" dirty="0">
                          <a:solidFill>
                            <a:srgbClr val="000000"/>
                          </a:solidFill>
                          <a:effectLst/>
                          <a:latin typeface="Arial" panose="020B0604020202020204" pitchFamily="34" charset="0"/>
                        </a:rPr>
                        <a:t>44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43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292131639"/>
                  </a:ext>
                </a:extLst>
              </a:tr>
              <a:tr h="273331">
                <a:tc>
                  <a:txBody>
                    <a:bodyPr/>
                    <a:lstStyle/>
                    <a:p>
                      <a:pPr algn="ctr" fontAlgn="t"/>
                      <a:r>
                        <a:rPr lang="en-US" sz="1100" b="0" i="0" u="none" strike="noStrike" dirty="0">
                          <a:solidFill>
                            <a:srgbClr val="000000"/>
                          </a:solidFill>
                          <a:effectLst/>
                          <a:latin typeface="Arial" panose="020B0604020202020204" pitchFamily="34" charset="0"/>
                        </a:rPr>
                        <a:t>N/A</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50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25511936"/>
                  </a:ext>
                </a:extLst>
              </a:tr>
              <a:tr h="273331">
                <a:tc>
                  <a:txBody>
                    <a:bodyPr/>
                    <a:lstStyle/>
                    <a:p>
                      <a:pPr algn="ctr" fontAlgn="t"/>
                      <a:r>
                        <a:rPr lang="en-US" sz="1100" b="0" i="0" u="none" strike="noStrike" dirty="0">
                          <a:solidFill>
                            <a:srgbClr val="000000"/>
                          </a:solidFill>
                          <a:effectLst/>
                          <a:latin typeface="Arial" panose="020B0604020202020204" pitchFamily="34" charset="0"/>
                        </a:rPr>
                        <a:t>N/A</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57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65054291"/>
                  </a:ext>
                </a:extLst>
              </a:tr>
              <a:tr h="273331">
                <a:tc>
                  <a:txBody>
                    <a:bodyPr/>
                    <a:lstStyle/>
                    <a:p>
                      <a:pPr algn="ctr" fontAlgn="t"/>
                      <a:r>
                        <a:rPr lang="en-US" sz="1100" b="0" i="0" u="none" strike="noStrike" dirty="0">
                          <a:solidFill>
                            <a:srgbClr val="000000"/>
                          </a:solidFill>
                          <a:effectLst/>
                          <a:latin typeface="Arial" panose="020B0604020202020204" pitchFamily="34" charset="0"/>
                        </a:rPr>
                        <a:t>N/A</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57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08911965"/>
                  </a:ext>
                </a:extLst>
              </a:tr>
              <a:tr h="273331">
                <a:tc>
                  <a:txBody>
                    <a:bodyPr/>
                    <a:lstStyle/>
                    <a:p>
                      <a:pPr algn="ctr" fontAlgn="t"/>
                      <a:r>
                        <a:rPr lang="en-US" sz="1100" b="0" i="0" u="none" strike="noStrike" dirty="0">
                          <a:solidFill>
                            <a:srgbClr val="000000"/>
                          </a:solidFill>
                          <a:effectLst/>
                          <a:latin typeface="Arial" panose="020B0604020202020204" pitchFamily="34" charset="0"/>
                        </a:rPr>
                        <a:t>N/A</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57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97444540"/>
                  </a:ext>
                </a:extLst>
              </a:tr>
            </a:tbl>
          </a:graphicData>
        </a:graphic>
      </p:graphicFrame>
      <p:cxnSp>
        <p:nvCxnSpPr>
          <p:cNvPr id="22" name="Straight Arrow Connector 21"/>
          <p:cNvCxnSpPr/>
          <p:nvPr/>
        </p:nvCxnSpPr>
        <p:spPr>
          <a:xfrm flipV="1">
            <a:off x="5905773" y="2513617"/>
            <a:ext cx="2540" cy="117475"/>
          </a:xfrm>
          <a:prstGeom prst="straightConnector1">
            <a:avLst/>
          </a:prstGeom>
          <a:noFill/>
          <a:ln w="6350" cap="flat" cmpd="sng" algn="ctr">
            <a:solidFill>
              <a:sysClr val="windowText" lastClr="000000"/>
            </a:solidFill>
            <a:prstDash val="solid"/>
            <a:miter lim="800000"/>
            <a:tailEnd type="arrow" w="sm" len="sm"/>
          </a:ln>
          <a:effectLst/>
        </p:spPr>
      </p:cxnSp>
      <p:sp>
        <p:nvSpPr>
          <p:cNvPr id="23" name="Oval 22"/>
          <p:cNvSpPr/>
          <p:nvPr/>
        </p:nvSpPr>
        <p:spPr bwMode="gray">
          <a:xfrm rot="20293295">
            <a:off x="5482459" y="2471404"/>
            <a:ext cx="634361" cy="228831"/>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cxnSp>
        <p:nvCxnSpPr>
          <p:cNvPr id="25" name="Straight Arrow Connector 24"/>
          <p:cNvCxnSpPr/>
          <p:nvPr/>
        </p:nvCxnSpPr>
        <p:spPr>
          <a:xfrm flipV="1">
            <a:off x="5914085" y="2788161"/>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27" name="Straight Arrow Connector 26"/>
          <p:cNvCxnSpPr/>
          <p:nvPr/>
        </p:nvCxnSpPr>
        <p:spPr>
          <a:xfrm flipV="1">
            <a:off x="5909930" y="3055713"/>
            <a:ext cx="2540" cy="117475"/>
          </a:xfrm>
          <a:prstGeom prst="straightConnector1">
            <a:avLst/>
          </a:prstGeom>
          <a:noFill/>
          <a:ln w="6350" cap="flat" cmpd="sng" algn="ctr">
            <a:solidFill>
              <a:sysClr val="windowText" lastClr="000000"/>
            </a:solidFill>
            <a:prstDash val="solid"/>
            <a:miter lim="800000"/>
            <a:tailEnd type="arrow" w="sm" len="sm"/>
          </a:ln>
          <a:effectLst/>
        </p:spPr>
      </p:cxnSp>
      <p:sp>
        <p:nvSpPr>
          <p:cNvPr id="12" name="Content Placeholder 1"/>
          <p:cNvSpPr txBox="1">
            <a:spLocks/>
          </p:cNvSpPr>
          <p:nvPr/>
        </p:nvSpPr>
        <p:spPr>
          <a:xfrm>
            <a:off x="1629652" y="1608950"/>
            <a:ext cx="3239448" cy="295609"/>
          </a:xfrm>
          <a:prstGeom prst="rect">
            <a:avLst/>
          </a:prstGeom>
          <a:noFill/>
        </p:spPr>
        <p:txBody>
          <a:bodyPr/>
          <a:lstStyle/>
          <a:p>
            <a:pPr algn="ctr"/>
            <a:r>
              <a:rPr lang="en-US" sz="1100" b="1" u="sng" dirty="0">
                <a:solidFill>
                  <a:srgbClr val="000000"/>
                </a:solidFill>
              </a:rPr>
              <a:t>% Agree Completely</a:t>
            </a:r>
            <a:endParaRPr lang="en-US" sz="1100" b="1" u="sng" dirty="0">
              <a:solidFill>
                <a:srgbClr val="0087C8"/>
              </a:solidFill>
            </a:endParaRPr>
          </a:p>
        </p:txBody>
      </p:sp>
      <p:sp>
        <p:nvSpPr>
          <p:cNvPr id="32" name="Oval 31"/>
          <p:cNvSpPr/>
          <p:nvPr/>
        </p:nvSpPr>
        <p:spPr bwMode="gray">
          <a:xfrm rot="20293295">
            <a:off x="5514327" y="2723558"/>
            <a:ext cx="634361" cy="228831"/>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3" name="Oval 32"/>
          <p:cNvSpPr/>
          <p:nvPr/>
        </p:nvSpPr>
        <p:spPr bwMode="gray">
          <a:xfrm rot="20293295">
            <a:off x="5522638" y="2997877"/>
            <a:ext cx="634361" cy="228831"/>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Tree>
    <p:extLst>
      <p:ext uri="{BB962C8B-B14F-4D97-AF65-F5344CB8AC3E}">
        <p14:creationId xmlns:p14="http://schemas.microsoft.com/office/powerpoint/2010/main" val="2025140222"/>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Rectangle 125"/>
          <p:cNvSpPr>
            <a:spLocks noGrp="1" noChangeArrowheads="1"/>
          </p:cNvSpPr>
          <p:nvPr>
            <p:ph type="title"/>
          </p:nvPr>
        </p:nvSpPr>
        <p:spPr>
          <a:xfrm>
            <a:off x="295274" y="382100"/>
            <a:ext cx="8289925" cy="381000"/>
          </a:xfrm>
        </p:spPr>
        <p:txBody>
          <a:bodyPr/>
          <a:lstStyle/>
          <a:p>
            <a:pPr eaLnBrk="1" hangingPunct="1"/>
            <a:r>
              <a:rPr lang="en-US" sz="2000" dirty="0">
                <a:solidFill>
                  <a:schemeClr val="accent2"/>
                </a:solidFill>
              </a:rPr>
              <a:t>Survey Sample</a:t>
            </a:r>
          </a:p>
        </p:txBody>
      </p:sp>
      <p:sp>
        <p:nvSpPr>
          <p:cNvPr id="4" name="Text Box 3"/>
          <p:cNvSpPr txBox="1">
            <a:spLocks noChangeArrowheads="1"/>
          </p:cNvSpPr>
          <p:nvPr/>
        </p:nvSpPr>
        <p:spPr bwMode="auto">
          <a:xfrm>
            <a:off x="1592292" y="2172326"/>
            <a:ext cx="5683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a:solidFill>
                  <a:schemeClr val="accent2"/>
                </a:solidFill>
              </a:rPr>
              <a:t>Sample Distribution</a:t>
            </a:r>
            <a:endParaRPr lang="en-US" sz="1600" dirty="0">
              <a:solidFill>
                <a:schemeClr val="accent2"/>
              </a:solidFill>
            </a:endParaRPr>
          </a:p>
        </p:txBody>
      </p:sp>
      <p:graphicFrame>
        <p:nvGraphicFramePr>
          <p:cNvPr id="5" name="Table 4"/>
          <p:cNvGraphicFramePr>
            <a:graphicFrameLocks noGrp="1"/>
          </p:cNvGraphicFramePr>
          <p:nvPr/>
        </p:nvGraphicFramePr>
        <p:xfrm>
          <a:off x="1249545" y="2695785"/>
          <a:ext cx="6130406" cy="3439290"/>
        </p:xfrm>
        <a:graphic>
          <a:graphicData uri="http://schemas.openxmlformats.org/drawingml/2006/table">
            <a:tbl>
              <a:tblPr firstRow="1" bandRow="1">
                <a:tableStyleId>{5C22544A-7EE6-4342-B048-85BDC9FD1C3A}</a:tableStyleId>
              </a:tblPr>
              <a:tblGrid>
                <a:gridCol w="1513975">
                  <a:extLst>
                    <a:ext uri="{9D8B030D-6E8A-4147-A177-3AD203B41FA5}">
                      <a16:colId xmlns:a16="http://schemas.microsoft.com/office/drawing/2014/main" val="3250564722"/>
                    </a:ext>
                  </a:extLst>
                </a:gridCol>
                <a:gridCol w="2405025">
                  <a:extLst>
                    <a:ext uri="{9D8B030D-6E8A-4147-A177-3AD203B41FA5}">
                      <a16:colId xmlns:a16="http://schemas.microsoft.com/office/drawing/2014/main" val="4121908110"/>
                    </a:ext>
                  </a:extLst>
                </a:gridCol>
                <a:gridCol w="1144988">
                  <a:extLst>
                    <a:ext uri="{9D8B030D-6E8A-4147-A177-3AD203B41FA5}">
                      <a16:colId xmlns:a16="http://schemas.microsoft.com/office/drawing/2014/main" val="76104252"/>
                    </a:ext>
                  </a:extLst>
                </a:gridCol>
                <a:gridCol w="1066418">
                  <a:extLst>
                    <a:ext uri="{9D8B030D-6E8A-4147-A177-3AD203B41FA5}">
                      <a16:colId xmlns:a16="http://schemas.microsoft.com/office/drawing/2014/main" val="12033574"/>
                    </a:ext>
                  </a:extLst>
                </a:gridCol>
              </a:tblGrid>
              <a:tr h="286062">
                <a:tc>
                  <a:txBody>
                    <a:bodyPr/>
                    <a:lstStyle/>
                    <a:p>
                      <a:endParaRPr lang="en-US" dirty="0"/>
                    </a:p>
                  </a:txBody>
                  <a:tcPr marT="9144" marB="9144" anchor="ctr">
                    <a:noFill/>
                  </a:tcPr>
                </a:tc>
                <a:tc>
                  <a:txBody>
                    <a:bodyPr/>
                    <a:lstStyle/>
                    <a:p>
                      <a:endParaRPr lang="en-US" dirty="0"/>
                    </a:p>
                  </a:txBody>
                  <a:tcPr marT="9144" marB="9144" anchor="ctr">
                    <a:noFill/>
                  </a:tcPr>
                </a:tc>
                <a:tc>
                  <a:txBody>
                    <a:bodyPr/>
                    <a:lstStyle/>
                    <a:p>
                      <a:pPr algn="ctr"/>
                      <a:r>
                        <a:rPr lang="en-US" sz="1100" dirty="0"/>
                        <a:t>Employers</a:t>
                      </a:r>
                    </a:p>
                  </a:txBody>
                  <a:tcPr marT="9144" marB="9144" anchor="ctr">
                    <a:lnR w="38100" cap="flat" cmpd="sng" algn="ctr">
                      <a:solidFill>
                        <a:schemeClr val="bg1"/>
                      </a:solidFill>
                      <a:prstDash val="solid"/>
                      <a:round/>
                      <a:headEnd type="none" w="med" len="med"/>
                      <a:tailEnd type="none" w="med" len="med"/>
                    </a:lnR>
                    <a:solidFill>
                      <a:schemeClr val="accent2">
                        <a:lumMod val="60000"/>
                        <a:lumOff val="40000"/>
                      </a:schemeClr>
                    </a:solidFill>
                  </a:tcPr>
                </a:tc>
                <a:tc>
                  <a:txBody>
                    <a:bodyPr/>
                    <a:lstStyle/>
                    <a:p>
                      <a:pPr algn="ctr"/>
                      <a:r>
                        <a:rPr lang="en-US" sz="1100" dirty="0"/>
                        <a:t>CHWs</a:t>
                      </a:r>
                    </a:p>
                  </a:txBody>
                  <a:tcPr marT="9144" marB="9144" anchor="ctr">
                    <a:lnL w="38100" cap="flat" cmpd="sng" algn="ctr">
                      <a:solidFill>
                        <a:schemeClr val="bg1"/>
                      </a:solidFill>
                      <a:prstDash val="solid"/>
                      <a:round/>
                      <a:headEnd type="none" w="med" len="med"/>
                      <a:tailEnd type="none" w="med" len="med"/>
                    </a:lnL>
                    <a:solidFill>
                      <a:schemeClr val="accent2"/>
                    </a:solidFill>
                  </a:tcPr>
                </a:tc>
                <a:extLst>
                  <a:ext uri="{0D108BD9-81ED-4DB2-BD59-A6C34878D82A}">
                    <a16:rowId xmlns:a16="http://schemas.microsoft.com/office/drawing/2014/main" val="381148639"/>
                  </a:ext>
                </a:extLst>
              </a:tr>
              <a:tr h="28606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87C8"/>
                          </a:solidFill>
                          <a:effectLst/>
                          <a:uLnTx/>
                          <a:uFillTx/>
                          <a:latin typeface="+mn-lt"/>
                          <a:ea typeface="+mn-ea"/>
                          <a:cs typeface="+mn-cs"/>
                        </a:rPr>
                        <a:t>Total (N)</a:t>
                      </a:r>
                      <a:endParaRPr lang="en-US" sz="1100" dirty="0"/>
                    </a:p>
                  </a:txBody>
                  <a:tcPr marT="9144" marB="9144"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marT="9144" marB="914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100" b="1" dirty="0"/>
                        <a:t>298</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100" b="1" dirty="0"/>
                        <a:t>871</a:t>
                      </a:r>
                    </a:p>
                  </a:txBody>
                  <a:tcPr marT="18288" marB="18288"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10550822"/>
                  </a:ext>
                </a:extLst>
              </a:tr>
              <a:tr h="286062">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2"/>
                          </a:solidFill>
                        </a:rPr>
                        <a:t>Organization Type</a:t>
                      </a:r>
                    </a:p>
                    <a:p>
                      <a:endParaRPr lang="en-US" sz="1100" dirty="0"/>
                    </a:p>
                  </a:txBody>
                  <a:tcPr marT="9144" marB="9144"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Community Health Centers</a:t>
                      </a:r>
                      <a:endParaRPr lang="en-US" sz="1100" kern="1200" dirty="0">
                        <a:solidFill>
                          <a:schemeClr val="dk1"/>
                        </a:solidFill>
                        <a:effectLst/>
                        <a:latin typeface="+mn-lt"/>
                        <a:ea typeface="+mn-ea"/>
                        <a:cs typeface="+mn-cs"/>
                      </a:endParaRP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100" dirty="0"/>
                        <a:t>33%</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100" dirty="0"/>
                        <a:t>31%</a:t>
                      </a:r>
                    </a:p>
                  </a:txBody>
                  <a:tcPr marT="18288" marB="18288"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271912288"/>
                  </a:ext>
                </a:extLst>
              </a:tr>
              <a:tr h="286062">
                <a:tc vMerge="1">
                  <a:txBody>
                    <a:bodyPr/>
                    <a:lstStyle/>
                    <a:p>
                      <a:endParaRPr lang="en-US" sz="1100" dirty="0"/>
                    </a:p>
                  </a:txBody>
                  <a:tcPr/>
                </a:tc>
                <a:tc>
                  <a:txBody>
                    <a:bodyPr/>
                    <a:lstStyle/>
                    <a:p>
                      <a:pPr lvl="0" algn="l"/>
                      <a:r>
                        <a:rPr lang="en-US" sz="1100" dirty="0">
                          <a:solidFill>
                            <a:schemeClr val="dk1"/>
                          </a:solidFill>
                          <a:effectLst/>
                          <a:latin typeface="+mn-lt"/>
                          <a:ea typeface="+mn-ea"/>
                          <a:cs typeface="+mn-cs"/>
                        </a:rPr>
                        <a:t>Hospitals</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100" dirty="0"/>
                        <a:t>28%</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100" dirty="0"/>
                        <a:t>20%</a:t>
                      </a:r>
                    </a:p>
                  </a:txBody>
                  <a:tcPr marT="18288" marB="18288"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677942501"/>
                  </a:ext>
                </a:extLst>
              </a:tr>
              <a:tr h="286062">
                <a:tc vMerge="1">
                  <a:txBody>
                    <a:bodyPr/>
                    <a:lstStyle/>
                    <a:p>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Community Based Organizations</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100" dirty="0"/>
                        <a:t>36%</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100" dirty="0"/>
                        <a:t>46%</a:t>
                      </a:r>
                    </a:p>
                  </a:txBody>
                  <a:tcPr marT="18288" marB="18288"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186256215"/>
                  </a:ext>
                </a:extLst>
              </a:tr>
              <a:tr h="286062">
                <a:tc vMerge="1">
                  <a:txBody>
                    <a:bodyPr/>
                    <a:lstStyle/>
                    <a:p>
                      <a:endParaRPr lang="en-US" sz="1100" dirty="0"/>
                    </a:p>
                  </a:txBody>
                  <a:tcPr marT="9144" marB="9144"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Local Health Authorities</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100" dirty="0"/>
                        <a:t>3%</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100" dirty="0"/>
                        <a:t>3%</a:t>
                      </a:r>
                    </a:p>
                  </a:txBody>
                  <a:tcPr marT="18288" marB="18288"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286062">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87C8"/>
                          </a:solidFill>
                          <a:effectLst/>
                          <a:uLnTx/>
                          <a:uFillTx/>
                          <a:latin typeface="+mn-lt"/>
                          <a:ea typeface="+mn-ea"/>
                          <a:cs typeface="+mn-cs"/>
                        </a:rPr>
                        <a:t>Organization Size</a:t>
                      </a:r>
                    </a:p>
                    <a:p>
                      <a:endParaRPr lang="en-US" sz="1100" dirty="0"/>
                    </a:p>
                  </a:txBody>
                  <a:tcPr marT="9144" marB="9144"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dk1"/>
                          </a:solidFill>
                          <a:effectLst/>
                          <a:latin typeface="+mn-lt"/>
                          <a:ea typeface="+mn-ea"/>
                          <a:cs typeface="+mn-cs"/>
                        </a:rPr>
                        <a:t>Small</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100" dirty="0"/>
                        <a:t>16%</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100" dirty="0"/>
                        <a:t>17%</a:t>
                      </a:r>
                    </a:p>
                  </a:txBody>
                  <a:tcPr marT="18288" marB="18288"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26338096"/>
                  </a:ext>
                </a:extLst>
              </a:tr>
              <a:tr h="286062">
                <a:tc vMerge="1">
                  <a:txBody>
                    <a:bodyPr/>
                    <a:lstStyle/>
                    <a:p>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dk1"/>
                          </a:solidFill>
                          <a:effectLst/>
                          <a:latin typeface="+mn-lt"/>
                          <a:ea typeface="+mn-ea"/>
                          <a:cs typeface="+mn-cs"/>
                        </a:rPr>
                        <a:t>Medium</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100" dirty="0"/>
                        <a:t>45%</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tcPr>
                </a:tc>
                <a:tc>
                  <a:txBody>
                    <a:bodyPr/>
                    <a:lstStyle/>
                    <a:p>
                      <a:pPr algn="ctr"/>
                      <a:r>
                        <a:rPr lang="en-US" sz="1100" dirty="0"/>
                        <a:t>43%</a:t>
                      </a:r>
                    </a:p>
                  </a:txBody>
                  <a:tcPr marT="18288" marB="18288" anchor="ctr">
                    <a:lnL w="381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3974621647"/>
                  </a:ext>
                </a:extLst>
              </a:tr>
              <a:tr h="286062">
                <a:tc vMerge="1">
                  <a:txBody>
                    <a:bodyPr/>
                    <a:lstStyle/>
                    <a:p>
                      <a:endParaRPr lang="en-US" sz="11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dk1"/>
                          </a:solidFill>
                          <a:effectLst/>
                          <a:latin typeface="+mn-lt"/>
                          <a:ea typeface="+mn-ea"/>
                          <a:cs typeface="+mn-cs"/>
                        </a:rPr>
                        <a:t>Large</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100" dirty="0"/>
                        <a:t>39%</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100" dirty="0"/>
                        <a:t>39%</a:t>
                      </a:r>
                    </a:p>
                  </a:txBody>
                  <a:tcPr marT="18288" marB="18288"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3419554"/>
                  </a:ext>
                </a:extLst>
              </a:tr>
              <a:tr h="286062">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87C8"/>
                          </a:solidFill>
                          <a:effectLst/>
                          <a:uLnTx/>
                          <a:uFillTx/>
                          <a:latin typeface="+mn-lt"/>
                          <a:ea typeface="+mn-ea"/>
                          <a:cs typeface="+mn-cs"/>
                        </a:rPr>
                        <a:t>Safety Net</a:t>
                      </a:r>
                      <a:endParaRPr lang="en-US" sz="1100" dirty="0"/>
                    </a:p>
                  </a:txBody>
                  <a:tcPr marT="9144" marB="9144"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sz="1100" dirty="0"/>
                        <a:t>Yes</a:t>
                      </a:r>
                    </a:p>
                  </a:txBody>
                  <a:tcPr marT="9144" marB="914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100" dirty="0"/>
                        <a:t>50%</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100" dirty="0"/>
                        <a:t>44%</a:t>
                      </a:r>
                    </a:p>
                  </a:txBody>
                  <a:tcPr marT="18288" marB="18288"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0600185"/>
                  </a:ext>
                </a:extLst>
              </a:tr>
              <a:tr h="28606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marT="9144" marB="9144"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sz="1100" dirty="0"/>
                        <a:t>No</a:t>
                      </a:r>
                    </a:p>
                  </a:txBody>
                  <a:tcPr marT="9144" marB="914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100" dirty="0"/>
                        <a:t>11%</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100" dirty="0"/>
                        <a:t>7%</a:t>
                      </a:r>
                    </a:p>
                  </a:txBody>
                  <a:tcPr marT="18288" marB="18288"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28606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txBody>
                  <a:tcPr marT="9144" marB="9144"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en-US" sz="1100" dirty="0"/>
                        <a:t>N/A (non-clinical organization)</a:t>
                      </a:r>
                    </a:p>
                  </a:txBody>
                  <a:tcPr marT="9144" marB="914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100" dirty="0"/>
                        <a:t>39%</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100" dirty="0"/>
                        <a:t>50%</a:t>
                      </a:r>
                    </a:p>
                  </a:txBody>
                  <a:tcPr marT="18288" marB="18288"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sp>
        <p:nvSpPr>
          <p:cNvPr id="6" name="Rectangle 13"/>
          <p:cNvSpPr>
            <a:spLocks noChangeArrowheads="1"/>
          </p:cNvSpPr>
          <p:nvPr/>
        </p:nvSpPr>
        <p:spPr bwMode="auto">
          <a:xfrm>
            <a:off x="198421" y="924257"/>
            <a:ext cx="8341729" cy="73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5000"/>
              </a:lnSpc>
              <a:spcBef>
                <a:spcPts val="600"/>
              </a:spcBef>
              <a:spcAft>
                <a:spcPts val="500"/>
              </a:spcAft>
              <a:buClr>
                <a:srgbClr val="004186"/>
              </a:buClr>
              <a:buSzPct val="110000"/>
              <a:tabLst>
                <a:tab pos="914400" algn="l"/>
                <a:tab pos="2290763" algn="l"/>
              </a:tabLst>
            </a:pPr>
            <a:r>
              <a:rPr lang="en-US" sz="1600" dirty="0"/>
              <a:t>The surveys were administered to all CHW Employers and CHWs in the sample frame for whom contact information (i.e., email addresses) was available.</a:t>
            </a:r>
            <a:endParaRPr lang="en-US" dirty="0">
              <a:solidFill>
                <a:schemeClr val="accent2"/>
              </a:solidFill>
            </a:endParaRPr>
          </a:p>
          <a:p>
            <a:pPr>
              <a:lnSpc>
                <a:spcPct val="95000"/>
              </a:lnSpc>
              <a:spcBef>
                <a:spcPts val="600"/>
              </a:spcBef>
              <a:spcAft>
                <a:spcPts val="600"/>
              </a:spcAft>
              <a:buClr>
                <a:srgbClr val="004186"/>
              </a:buClr>
              <a:buSzPct val="110000"/>
              <a:tabLst>
                <a:tab pos="914400" algn="l"/>
                <a:tab pos="2290763" algn="l"/>
              </a:tabLst>
            </a:pPr>
            <a:endParaRPr lang="en-US" dirty="0">
              <a:solidFill>
                <a:schemeClr val="accent2"/>
              </a:solidFill>
            </a:endParaRPr>
          </a:p>
        </p:txBody>
      </p:sp>
    </p:spTree>
    <p:extLst>
      <p:ext uri="{BB962C8B-B14F-4D97-AF65-F5344CB8AC3E}">
        <p14:creationId xmlns:p14="http://schemas.microsoft.com/office/powerpoint/2010/main" val="2955149316"/>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Rectangle 125"/>
          <p:cNvSpPr>
            <a:spLocks noGrp="1" noChangeArrowheads="1"/>
          </p:cNvSpPr>
          <p:nvPr>
            <p:ph type="title"/>
          </p:nvPr>
        </p:nvSpPr>
        <p:spPr>
          <a:xfrm>
            <a:off x="295274" y="382100"/>
            <a:ext cx="8289925" cy="381000"/>
          </a:xfrm>
        </p:spPr>
        <p:txBody>
          <a:bodyPr/>
          <a:lstStyle/>
          <a:p>
            <a:pPr eaLnBrk="1" hangingPunct="1"/>
            <a:r>
              <a:rPr lang="en-US" sz="2000" dirty="0">
                <a:solidFill>
                  <a:schemeClr val="accent2"/>
                </a:solidFill>
              </a:rPr>
              <a:t>Data Collection</a:t>
            </a:r>
          </a:p>
        </p:txBody>
      </p:sp>
      <p:sp>
        <p:nvSpPr>
          <p:cNvPr id="4" name="Rectangle 13"/>
          <p:cNvSpPr>
            <a:spLocks noChangeArrowheads="1"/>
          </p:cNvSpPr>
          <p:nvPr/>
        </p:nvSpPr>
        <p:spPr bwMode="auto">
          <a:xfrm>
            <a:off x="198421" y="924257"/>
            <a:ext cx="8341729" cy="440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5000"/>
              </a:lnSpc>
              <a:spcBef>
                <a:spcPts val="600"/>
              </a:spcBef>
              <a:spcAft>
                <a:spcPts val="500"/>
              </a:spcAft>
              <a:buClr>
                <a:srgbClr val="004186"/>
              </a:buClr>
              <a:buSzPct val="110000"/>
              <a:tabLst>
                <a:tab pos="914400" algn="l"/>
                <a:tab pos="2290763" algn="l"/>
              </a:tabLst>
            </a:pPr>
            <a:r>
              <a:rPr lang="en-US" sz="1600" dirty="0"/>
              <a:t>The surveys were administered online from June 14 to August 1, 2016 according to the following protocols.</a:t>
            </a:r>
          </a:p>
          <a:p>
            <a:pPr marL="579438" lvl="1" indent="-349250">
              <a:spcBef>
                <a:spcPts val="1200"/>
              </a:spcBef>
              <a:buClr>
                <a:schemeClr val="accent2"/>
              </a:buClr>
              <a:buFont typeface="Arial" charset="0"/>
              <a:buChar char="•"/>
            </a:pPr>
            <a:r>
              <a:rPr lang="en-US" sz="1400" dirty="0"/>
              <a:t>MDPH sent a pre-notification email to all employers and CHWs in the sample to inform them of the upcoming survey and to impress upon them the importance of completing the survey.</a:t>
            </a:r>
          </a:p>
          <a:p>
            <a:pPr marL="579438" lvl="1" indent="-349250">
              <a:spcBef>
                <a:spcPts val="1200"/>
              </a:spcBef>
              <a:buClr>
                <a:schemeClr val="accent2"/>
              </a:buClr>
              <a:buFont typeface="Arial" charset="0"/>
              <a:buChar char="•"/>
            </a:pPr>
            <a:r>
              <a:rPr lang="en-US" sz="1400" dirty="0"/>
              <a:t>One day after the pre-notification email, UMass sent an email invitation to each employer and CHW in the sample.</a:t>
            </a:r>
          </a:p>
          <a:p>
            <a:pPr marL="579438" lvl="1" indent="-349250">
              <a:spcBef>
                <a:spcPts val="1200"/>
              </a:spcBef>
              <a:buClr>
                <a:schemeClr val="accent2"/>
              </a:buClr>
              <a:buFont typeface="Arial" charset="0"/>
              <a:buChar char="•"/>
            </a:pPr>
            <a:r>
              <a:rPr lang="en-US" sz="1400" dirty="0"/>
              <a:t>The email invitation included a unique web link to the online survey for each individual in the sample. </a:t>
            </a:r>
          </a:p>
          <a:p>
            <a:pPr marL="579438" lvl="1" indent="-349250">
              <a:spcBef>
                <a:spcPts val="1200"/>
              </a:spcBef>
              <a:buClr>
                <a:schemeClr val="accent2"/>
              </a:buClr>
              <a:buFont typeface="Arial" charset="0"/>
              <a:buChar char="•"/>
            </a:pPr>
            <a:r>
              <a:rPr lang="en-US" sz="1400" dirty="0"/>
              <a:t>Participants were able to click the link and take the survey online via PC, smartphone or tablet device.</a:t>
            </a:r>
          </a:p>
          <a:p>
            <a:pPr marL="579438" lvl="1" indent="-349250">
              <a:spcBef>
                <a:spcPts val="1200"/>
              </a:spcBef>
              <a:buClr>
                <a:schemeClr val="accent2"/>
              </a:buClr>
              <a:buFont typeface="Arial" charset="0"/>
              <a:buChar char="•"/>
            </a:pPr>
            <a:r>
              <a:rPr lang="en-US" sz="1400" dirty="0"/>
              <a:t>Weekly reminder emails were sent to non-responders for a maximum of 5 reminder emails. </a:t>
            </a:r>
          </a:p>
          <a:p>
            <a:pPr marL="579438" lvl="1" indent="-349250">
              <a:spcBef>
                <a:spcPts val="1200"/>
              </a:spcBef>
              <a:buClr>
                <a:schemeClr val="accent2"/>
              </a:buClr>
              <a:buFont typeface="Arial" charset="0"/>
              <a:buChar char="•"/>
            </a:pPr>
            <a:r>
              <a:rPr lang="en-US" sz="1400" dirty="0"/>
              <a:t>Before the final reminder, a second request from MDPH was also sent to non-responders to further encourage participation.</a:t>
            </a:r>
          </a:p>
          <a:p>
            <a:pPr>
              <a:lnSpc>
                <a:spcPct val="95000"/>
              </a:lnSpc>
              <a:spcBef>
                <a:spcPts val="1200"/>
              </a:spcBef>
              <a:buClr>
                <a:srgbClr val="004186"/>
              </a:buClr>
              <a:buSzPct val="110000"/>
              <a:tabLst>
                <a:tab pos="914400" algn="l"/>
                <a:tab pos="2290763" algn="l"/>
              </a:tabLst>
            </a:pPr>
            <a:endParaRPr lang="en-US" dirty="0"/>
          </a:p>
          <a:p>
            <a:pPr>
              <a:lnSpc>
                <a:spcPct val="95000"/>
              </a:lnSpc>
              <a:spcBef>
                <a:spcPts val="600"/>
              </a:spcBef>
              <a:spcAft>
                <a:spcPts val="600"/>
              </a:spcAft>
              <a:buClr>
                <a:srgbClr val="004186"/>
              </a:buClr>
              <a:buSzPct val="110000"/>
              <a:tabLst>
                <a:tab pos="914400" algn="l"/>
                <a:tab pos="2290763" algn="l"/>
              </a:tabLst>
            </a:pPr>
            <a:endParaRPr lang="en-US" dirty="0">
              <a:solidFill>
                <a:schemeClr val="accent2"/>
              </a:solidFill>
            </a:endParaRPr>
          </a:p>
          <a:p>
            <a:pPr>
              <a:lnSpc>
                <a:spcPct val="95000"/>
              </a:lnSpc>
              <a:spcBef>
                <a:spcPts val="600"/>
              </a:spcBef>
              <a:spcAft>
                <a:spcPts val="600"/>
              </a:spcAft>
              <a:buClr>
                <a:srgbClr val="004186"/>
              </a:buClr>
              <a:buSzPct val="110000"/>
              <a:tabLst>
                <a:tab pos="914400" algn="l"/>
                <a:tab pos="2290763" algn="l"/>
              </a:tabLst>
            </a:pPr>
            <a:endParaRPr lang="en-US" dirty="0">
              <a:solidFill>
                <a:schemeClr val="accent2"/>
              </a:solidFill>
            </a:endParaRPr>
          </a:p>
          <a:p>
            <a:pPr>
              <a:lnSpc>
                <a:spcPct val="95000"/>
              </a:lnSpc>
              <a:spcBef>
                <a:spcPts val="600"/>
              </a:spcBef>
              <a:spcAft>
                <a:spcPts val="600"/>
              </a:spcAft>
              <a:buClr>
                <a:srgbClr val="004186"/>
              </a:buClr>
              <a:buSzPct val="110000"/>
              <a:tabLst>
                <a:tab pos="914400" algn="l"/>
                <a:tab pos="2290763" algn="l"/>
              </a:tabLst>
            </a:pPr>
            <a:endParaRPr lang="en-US" dirty="0">
              <a:solidFill>
                <a:schemeClr val="accent2"/>
              </a:solidFill>
            </a:endParaRPr>
          </a:p>
        </p:txBody>
      </p:sp>
    </p:spTree>
    <p:extLst>
      <p:ext uri="{BB962C8B-B14F-4D97-AF65-F5344CB8AC3E}">
        <p14:creationId xmlns:p14="http://schemas.microsoft.com/office/powerpoint/2010/main" val="149695387"/>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Rectangle 13"/>
          <p:cNvSpPr>
            <a:spLocks noChangeArrowheads="1"/>
          </p:cNvSpPr>
          <p:nvPr/>
        </p:nvSpPr>
        <p:spPr bwMode="auto">
          <a:xfrm>
            <a:off x="198421" y="990931"/>
            <a:ext cx="8341729" cy="1809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5000"/>
              </a:lnSpc>
              <a:spcBef>
                <a:spcPts val="600"/>
              </a:spcBef>
              <a:spcAft>
                <a:spcPts val="500"/>
              </a:spcAft>
              <a:buClr>
                <a:srgbClr val="004186"/>
              </a:buClr>
              <a:buSzPct val="110000"/>
              <a:tabLst>
                <a:tab pos="914400" algn="l"/>
                <a:tab pos="2290763" algn="l"/>
              </a:tabLst>
            </a:pPr>
            <a:r>
              <a:rPr lang="en-US" sz="1600" dirty="0"/>
              <a:t>For sites where MDPH was unable to obtain employer and/or CHW information, the number of employers and CHWs was imputed.</a:t>
            </a:r>
          </a:p>
          <a:p>
            <a:pPr marL="577850" lvl="1" indent="-341313">
              <a:lnSpc>
                <a:spcPct val="95000"/>
              </a:lnSpc>
              <a:spcBef>
                <a:spcPts val="600"/>
              </a:spcBef>
              <a:spcAft>
                <a:spcPts val="500"/>
              </a:spcAft>
              <a:buClr>
                <a:schemeClr val="accent2"/>
              </a:buClr>
              <a:buSzPct val="110000"/>
              <a:buFont typeface="Arial" charset="0"/>
              <a:buChar char="•"/>
              <a:tabLst>
                <a:tab pos="914400" algn="l"/>
                <a:tab pos="2290763" algn="l"/>
              </a:tabLst>
            </a:pPr>
            <a:r>
              <a:rPr lang="en-US" sz="1400" dirty="0"/>
              <a:t>The imputation was based on the average of other sample records that shared the same imputation class attributes (i.e., organization type, organization size, and safety net). </a:t>
            </a:r>
          </a:p>
          <a:p>
            <a:pPr marL="577850" lvl="1" indent="-341313">
              <a:lnSpc>
                <a:spcPct val="95000"/>
              </a:lnSpc>
              <a:spcBef>
                <a:spcPts val="600"/>
              </a:spcBef>
              <a:spcAft>
                <a:spcPts val="500"/>
              </a:spcAft>
              <a:buClr>
                <a:schemeClr val="accent2"/>
              </a:buClr>
              <a:buSzPct val="110000"/>
              <a:buFont typeface="Arial" charset="0"/>
              <a:buChar char="•"/>
              <a:tabLst>
                <a:tab pos="914400" algn="l"/>
                <a:tab pos="2290763" algn="l"/>
              </a:tabLst>
            </a:pPr>
            <a:r>
              <a:rPr lang="en-US" sz="1400" dirty="0"/>
              <a:t>The table below shows the survey sample size, the estimated population size based on imputed values, the number of completed surveys obtained, and the corresponding response rates.</a:t>
            </a:r>
          </a:p>
          <a:p>
            <a:pPr>
              <a:lnSpc>
                <a:spcPct val="95000"/>
              </a:lnSpc>
              <a:spcBef>
                <a:spcPts val="600"/>
              </a:spcBef>
              <a:spcAft>
                <a:spcPts val="500"/>
              </a:spcAft>
              <a:buClr>
                <a:srgbClr val="004186"/>
              </a:buClr>
              <a:buSzPct val="110000"/>
              <a:tabLst>
                <a:tab pos="914400" algn="l"/>
                <a:tab pos="2290763" algn="l"/>
              </a:tabLst>
            </a:pPr>
            <a:endParaRPr lang="en-US" sz="1600" dirty="0"/>
          </a:p>
          <a:p>
            <a:pPr>
              <a:lnSpc>
                <a:spcPct val="95000"/>
              </a:lnSpc>
              <a:spcBef>
                <a:spcPts val="600"/>
              </a:spcBef>
              <a:spcAft>
                <a:spcPts val="500"/>
              </a:spcAft>
              <a:buClr>
                <a:srgbClr val="004186"/>
              </a:buClr>
              <a:buSzPct val="110000"/>
              <a:tabLst>
                <a:tab pos="914400" algn="l"/>
                <a:tab pos="2290763" algn="l"/>
              </a:tabLst>
            </a:pPr>
            <a:endParaRPr lang="en-US" sz="1600" dirty="0"/>
          </a:p>
          <a:p>
            <a:pPr>
              <a:lnSpc>
                <a:spcPct val="95000"/>
              </a:lnSpc>
              <a:spcBef>
                <a:spcPts val="600"/>
              </a:spcBef>
              <a:spcAft>
                <a:spcPts val="500"/>
              </a:spcAft>
              <a:buClr>
                <a:srgbClr val="004186"/>
              </a:buClr>
              <a:buSzPct val="110000"/>
              <a:tabLst>
                <a:tab pos="914400" algn="l"/>
                <a:tab pos="2290763" algn="l"/>
              </a:tabLst>
            </a:pPr>
            <a:endParaRPr lang="en-US" sz="1600" dirty="0"/>
          </a:p>
          <a:p>
            <a:pPr>
              <a:lnSpc>
                <a:spcPct val="95000"/>
              </a:lnSpc>
              <a:spcBef>
                <a:spcPts val="600"/>
              </a:spcBef>
              <a:spcAft>
                <a:spcPts val="500"/>
              </a:spcAft>
              <a:buClr>
                <a:srgbClr val="004186"/>
              </a:buClr>
              <a:buSzPct val="110000"/>
              <a:tabLst>
                <a:tab pos="914400" algn="l"/>
                <a:tab pos="2290763" algn="l"/>
              </a:tabLst>
            </a:pPr>
            <a:endParaRPr lang="en-US" sz="1600" dirty="0"/>
          </a:p>
          <a:p>
            <a:pPr>
              <a:lnSpc>
                <a:spcPct val="95000"/>
              </a:lnSpc>
              <a:spcBef>
                <a:spcPts val="600"/>
              </a:spcBef>
              <a:spcAft>
                <a:spcPts val="500"/>
              </a:spcAft>
              <a:buClr>
                <a:srgbClr val="004186"/>
              </a:buClr>
              <a:buSzPct val="110000"/>
              <a:tabLst>
                <a:tab pos="914400" algn="l"/>
                <a:tab pos="2290763" algn="l"/>
              </a:tabLst>
            </a:pPr>
            <a:endParaRPr lang="en-US" dirty="0"/>
          </a:p>
        </p:txBody>
      </p:sp>
      <p:sp>
        <p:nvSpPr>
          <p:cNvPr id="1041" name="Rectangle 125"/>
          <p:cNvSpPr>
            <a:spLocks noGrp="1" noChangeArrowheads="1"/>
          </p:cNvSpPr>
          <p:nvPr>
            <p:ph type="title"/>
          </p:nvPr>
        </p:nvSpPr>
        <p:spPr>
          <a:xfrm>
            <a:off x="228599" y="382100"/>
            <a:ext cx="8289925" cy="381000"/>
          </a:xfrm>
        </p:spPr>
        <p:txBody>
          <a:bodyPr/>
          <a:lstStyle/>
          <a:p>
            <a:pPr eaLnBrk="1" hangingPunct="1"/>
            <a:r>
              <a:rPr lang="en-US" sz="2000" dirty="0">
                <a:solidFill>
                  <a:schemeClr val="accent2"/>
                </a:solidFill>
              </a:rPr>
              <a:t>Imputation and Weighting</a:t>
            </a:r>
          </a:p>
        </p:txBody>
      </p:sp>
      <p:sp>
        <p:nvSpPr>
          <p:cNvPr id="8" name="Text Box 3"/>
          <p:cNvSpPr txBox="1">
            <a:spLocks noChangeArrowheads="1"/>
          </p:cNvSpPr>
          <p:nvPr/>
        </p:nvSpPr>
        <p:spPr bwMode="auto">
          <a:xfrm>
            <a:off x="1836535" y="2984153"/>
            <a:ext cx="56836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400" dirty="0">
                <a:solidFill>
                  <a:schemeClr val="tx1"/>
                </a:solidFill>
              </a:rPr>
              <a:t>Estimated Population Size and Survey Response Rates</a:t>
            </a:r>
          </a:p>
        </p:txBody>
      </p:sp>
      <p:graphicFrame>
        <p:nvGraphicFramePr>
          <p:cNvPr id="9" name="Table 8"/>
          <p:cNvGraphicFramePr>
            <a:graphicFrameLocks noGrp="1"/>
          </p:cNvGraphicFramePr>
          <p:nvPr/>
        </p:nvGraphicFramePr>
        <p:xfrm>
          <a:off x="771524" y="3381585"/>
          <a:ext cx="7813676" cy="1199940"/>
        </p:xfrm>
        <a:graphic>
          <a:graphicData uri="http://schemas.openxmlformats.org/drawingml/2006/table">
            <a:tbl>
              <a:tblPr firstRow="1" bandRow="1">
                <a:tableStyleId>{5C22544A-7EE6-4342-B048-85BDC9FD1C3A}</a:tableStyleId>
              </a:tblPr>
              <a:tblGrid>
                <a:gridCol w="2019336">
                  <a:extLst>
                    <a:ext uri="{9D8B030D-6E8A-4147-A177-3AD203B41FA5}">
                      <a16:colId xmlns:a16="http://schemas.microsoft.com/office/drawing/2014/main" val="3250564722"/>
                    </a:ext>
                  </a:extLst>
                </a:gridCol>
                <a:gridCol w="1527182">
                  <a:extLst>
                    <a:ext uri="{9D8B030D-6E8A-4147-A177-3AD203B41FA5}">
                      <a16:colId xmlns:a16="http://schemas.microsoft.com/office/drawing/2014/main" val="76104252"/>
                    </a:ext>
                  </a:extLst>
                </a:gridCol>
                <a:gridCol w="1422386">
                  <a:extLst>
                    <a:ext uri="{9D8B030D-6E8A-4147-A177-3AD203B41FA5}">
                      <a16:colId xmlns:a16="http://schemas.microsoft.com/office/drawing/2014/main" val="12033574"/>
                    </a:ext>
                  </a:extLst>
                </a:gridCol>
                <a:gridCol w="1422386">
                  <a:extLst>
                    <a:ext uri="{9D8B030D-6E8A-4147-A177-3AD203B41FA5}">
                      <a16:colId xmlns:a16="http://schemas.microsoft.com/office/drawing/2014/main" val="20003"/>
                    </a:ext>
                  </a:extLst>
                </a:gridCol>
                <a:gridCol w="1422386">
                  <a:extLst>
                    <a:ext uri="{9D8B030D-6E8A-4147-A177-3AD203B41FA5}">
                      <a16:colId xmlns:a16="http://schemas.microsoft.com/office/drawing/2014/main" val="20004"/>
                    </a:ext>
                  </a:extLst>
                </a:gridCol>
              </a:tblGrid>
              <a:tr h="495090">
                <a:tc>
                  <a:txBody>
                    <a:bodyPr/>
                    <a:lstStyle/>
                    <a:p>
                      <a:endParaRPr lang="en-US" dirty="0"/>
                    </a:p>
                  </a:txBody>
                  <a:tcPr marT="9144" marB="9144" anchor="ctr">
                    <a:noFill/>
                  </a:tcPr>
                </a:tc>
                <a:tc>
                  <a:txBody>
                    <a:bodyPr/>
                    <a:lstStyle/>
                    <a:p>
                      <a:pPr algn="ctr"/>
                      <a:r>
                        <a:rPr lang="en-US" sz="1100" dirty="0"/>
                        <a:t>Sample Size</a:t>
                      </a:r>
                    </a:p>
                  </a:txBody>
                  <a:tcPr marT="9144" marB="9144" anchor="ctr">
                    <a:lnR w="38100" cap="flat" cmpd="sng" algn="ctr">
                      <a:solidFill>
                        <a:schemeClr val="bg1"/>
                      </a:solidFill>
                      <a:prstDash val="solid"/>
                      <a:round/>
                      <a:headEnd type="none" w="med" len="med"/>
                      <a:tailEnd type="none" w="med" len="med"/>
                    </a:lnR>
                    <a:solidFill>
                      <a:schemeClr val="accent2"/>
                    </a:solidFill>
                  </a:tcPr>
                </a:tc>
                <a:tc>
                  <a:txBody>
                    <a:bodyPr/>
                    <a:lstStyle/>
                    <a:p>
                      <a:pPr algn="ctr"/>
                      <a:r>
                        <a:rPr lang="en-US" sz="1100" dirty="0"/>
                        <a:t>Estimated Population Size</a:t>
                      </a:r>
                    </a:p>
                  </a:txBody>
                  <a:tcPr marT="9144" marB="914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2"/>
                    </a:solidFill>
                  </a:tcPr>
                </a:tc>
                <a:tc>
                  <a:txBody>
                    <a:bodyPr/>
                    <a:lstStyle/>
                    <a:p>
                      <a:pPr algn="ctr"/>
                      <a:r>
                        <a:rPr lang="en-US" sz="1100" dirty="0"/>
                        <a:t>Completed Surveys</a:t>
                      </a:r>
                    </a:p>
                  </a:txBody>
                  <a:tcPr marT="9144" marB="914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accent2"/>
                    </a:solidFill>
                  </a:tcPr>
                </a:tc>
                <a:tc>
                  <a:txBody>
                    <a:bodyPr/>
                    <a:lstStyle/>
                    <a:p>
                      <a:pPr algn="ctr"/>
                      <a:r>
                        <a:rPr lang="en-US" sz="1100" dirty="0"/>
                        <a:t>Response Rate</a:t>
                      </a:r>
                    </a:p>
                  </a:txBody>
                  <a:tcPr marT="9144" marB="9144" anchor="ctr">
                    <a:lnL w="38100" cap="flat" cmpd="sng" algn="ctr">
                      <a:solidFill>
                        <a:schemeClr val="bg1"/>
                      </a:solidFill>
                      <a:prstDash val="solid"/>
                      <a:round/>
                      <a:headEnd type="none" w="med" len="med"/>
                      <a:tailEnd type="none" w="med" len="med"/>
                    </a:lnL>
                    <a:solidFill>
                      <a:schemeClr val="accent2"/>
                    </a:solidFill>
                  </a:tcPr>
                </a:tc>
                <a:extLst>
                  <a:ext uri="{0D108BD9-81ED-4DB2-BD59-A6C34878D82A}">
                    <a16:rowId xmlns:a16="http://schemas.microsoft.com/office/drawing/2014/main" val="381148639"/>
                  </a:ext>
                </a:extLst>
              </a:tr>
              <a:tr h="345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87C8"/>
                          </a:solidFill>
                          <a:effectLst/>
                          <a:uLnTx/>
                          <a:uFillTx/>
                          <a:latin typeface="+mn-lt"/>
                          <a:ea typeface="+mn-ea"/>
                          <a:cs typeface="+mn-cs"/>
                        </a:rPr>
                        <a:t>CHW Employers</a:t>
                      </a:r>
                      <a:endParaRPr lang="en-US" sz="1100" dirty="0"/>
                    </a:p>
                  </a:txBody>
                  <a:tcPr marT="9144" marB="9144"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100" dirty="0"/>
                        <a:t>298</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100" dirty="0"/>
                        <a:t>465</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100" dirty="0"/>
                        <a:t>187</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a:txBody>
                    <a:bodyPr/>
                    <a:lstStyle/>
                    <a:p>
                      <a:pPr algn="ctr"/>
                      <a:r>
                        <a:rPr lang="en-US" sz="1100" dirty="0"/>
                        <a:t>67%</a:t>
                      </a:r>
                    </a:p>
                  </a:txBody>
                  <a:tcPr marT="18288" marB="18288"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10550822"/>
                  </a:ext>
                </a:extLst>
              </a:tr>
              <a:tr h="3594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a:solidFill>
                            <a:schemeClr val="accent2"/>
                          </a:solidFill>
                        </a:rPr>
                        <a:t>CHWs</a:t>
                      </a:r>
                    </a:p>
                  </a:txBody>
                  <a:tcPr marT="9144" marB="9144"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100" dirty="0"/>
                        <a:t>871</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100" dirty="0"/>
                        <a:t>1,360</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100" dirty="0"/>
                        <a:t>531</a:t>
                      </a:r>
                    </a:p>
                  </a:txBody>
                  <a:tcPr marT="18288" marB="182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a:r>
                        <a:rPr lang="en-US" sz="1100" dirty="0"/>
                        <a:t>63%</a:t>
                      </a:r>
                    </a:p>
                  </a:txBody>
                  <a:tcPr marT="18288" marB="18288"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271912288"/>
                  </a:ext>
                </a:extLst>
              </a:tr>
            </a:tbl>
          </a:graphicData>
        </a:graphic>
      </p:graphicFrame>
      <p:sp>
        <p:nvSpPr>
          <p:cNvPr id="10" name="Rectangle 13"/>
          <p:cNvSpPr>
            <a:spLocks noChangeArrowheads="1"/>
          </p:cNvSpPr>
          <p:nvPr/>
        </p:nvSpPr>
        <p:spPr bwMode="auto">
          <a:xfrm>
            <a:off x="198421" y="4972381"/>
            <a:ext cx="8341729" cy="99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5000"/>
              </a:lnSpc>
              <a:spcBef>
                <a:spcPts val="600"/>
              </a:spcBef>
              <a:spcAft>
                <a:spcPts val="500"/>
              </a:spcAft>
              <a:buClr>
                <a:srgbClr val="004186"/>
              </a:buClr>
              <a:buSzPct val="110000"/>
              <a:tabLst>
                <a:tab pos="914400" algn="l"/>
                <a:tab pos="2290763" algn="l"/>
              </a:tabLst>
            </a:pPr>
            <a:r>
              <a:rPr lang="en-US" sz="1600" dirty="0">
                <a:cs typeface="Arial" pitchFamily="34" charset="0"/>
              </a:rPr>
              <a:t>Survey responses were subsequently weighted to produce representative estimates of population parameters. Weighting variables included </a:t>
            </a:r>
            <a:r>
              <a:rPr lang="en-US" sz="1600" dirty="0"/>
              <a:t>organization type, organization size, and safety net. </a:t>
            </a:r>
            <a:endParaRPr lang="en-US" sz="1400" dirty="0"/>
          </a:p>
          <a:p>
            <a:pPr>
              <a:lnSpc>
                <a:spcPct val="95000"/>
              </a:lnSpc>
              <a:spcBef>
                <a:spcPts val="600"/>
              </a:spcBef>
              <a:spcAft>
                <a:spcPts val="500"/>
              </a:spcAft>
              <a:buClr>
                <a:srgbClr val="004186"/>
              </a:buClr>
              <a:buSzPct val="110000"/>
              <a:tabLst>
                <a:tab pos="914400" algn="l"/>
                <a:tab pos="2290763" algn="l"/>
              </a:tabLst>
            </a:pPr>
            <a:endParaRPr lang="en-US" sz="1600" dirty="0"/>
          </a:p>
          <a:p>
            <a:pPr>
              <a:lnSpc>
                <a:spcPct val="95000"/>
              </a:lnSpc>
              <a:spcBef>
                <a:spcPts val="600"/>
              </a:spcBef>
              <a:spcAft>
                <a:spcPts val="500"/>
              </a:spcAft>
              <a:buClr>
                <a:srgbClr val="004186"/>
              </a:buClr>
              <a:buSzPct val="110000"/>
              <a:tabLst>
                <a:tab pos="914400" algn="l"/>
                <a:tab pos="2290763" algn="l"/>
              </a:tabLst>
            </a:pPr>
            <a:endParaRPr lang="en-US" sz="1600" dirty="0"/>
          </a:p>
          <a:p>
            <a:pPr>
              <a:lnSpc>
                <a:spcPct val="95000"/>
              </a:lnSpc>
              <a:spcBef>
                <a:spcPts val="600"/>
              </a:spcBef>
              <a:spcAft>
                <a:spcPts val="500"/>
              </a:spcAft>
              <a:buClr>
                <a:srgbClr val="004186"/>
              </a:buClr>
              <a:buSzPct val="110000"/>
              <a:tabLst>
                <a:tab pos="914400" algn="l"/>
                <a:tab pos="2290763" algn="l"/>
              </a:tabLst>
            </a:pPr>
            <a:endParaRPr lang="en-US" sz="1600" dirty="0"/>
          </a:p>
          <a:p>
            <a:pPr>
              <a:lnSpc>
                <a:spcPct val="95000"/>
              </a:lnSpc>
              <a:spcBef>
                <a:spcPts val="600"/>
              </a:spcBef>
              <a:spcAft>
                <a:spcPts val="500"/>
              </a:spcAft>
              <a:buClr>
                <a:srgbClr val="004186"/>
              </a:buClr>
              <a:buSzPct val="110000"/>
              <a:tabLst>
                <a:tab pos="914400" algn="l"/>
                <a:tab pos="2290763" algn="l"/>
              </a:tabLst>
            </a:pPr>
            <a:endParaRPr lang="en-US" sz="1600" dirty="0"/>
          </a:p>
          <a:p>
            <a:pPr>
              <a:lnSpc>
                <a:spcPct val="95000"/>
              </a:lnSpc>
              <a:spcBef>
                <a:spcPts val="600"/>
              </a:spcBef>
              <a:spcAft>
                <a:spcPts val="500"/>
              </a:spcAft>
              <a:buClr>
                <a:srgbClr val="004186"/>
              </a:buClr>
              <a:buSzPct val="110000"/>
              <a:tabLst>
                <a:tab pos="914400" algn="l"/>
                <a:tab pos="2290763" algn="l"/>
              </a:tabLst>
            </a:pPr>
            <a:endParaRPr lang="en-US" dirty="0"/>
          </a:p>
        </p:txBody>
      </p:sp>
    </p:spTree>
    <p:extLst>
      <p:ext uri="{BB962C8B-B14F-4D97-AF65-F5344CB8AC3E}">
        <p14:creationId xmlns:p14="http://schemas.microsoft.com/office/powerpoint/2010/main" val="3778271197"/>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 name="Rectangle 125"/>
          <p:cNvSpPr>
            <a:spLocks noGrp="1" noChangeArrowheads="1"/>
          </p:cNvSpPr>
          <p:nvPr>
            <p:ph type="title"/>
          </p:nvPr>
        </p:nvSpPr>
        <p:spPr>
          <a:xfrm>
            <a:off x="295274" y="417960"/>
            <a:ext cx="8289925" cy="381000"/>
          </a:xfrm>
        </p:spPr>
        <p:txBody>
          <a:bodyPr/>
          <a:lstStyle/>
          <a:p>
            <a:pPr eaLnBrk="1" hangingPunct="1"/>
            <a:r>
              <a:rPr lang="en-US" sz="2000" dirty="0">
                <a:solidFill>
                  <a:schemeClr val="accent2"/>
                </a:solidFill>
              </a:rPr>
              <a:t>Questionnaire Content</a:t>
            </a:r>
          </a:p>
        </p:txBody>
      </p:sp>
      <p:sp>
        <p:nvSpPr>
          <p:cNvPr id="2" name="TextBox 1"/>
          <p:cNvSpPr txBox="1"/>
          <p:nvPr/>
        </p:nvSpPr>
        <p:spPr>
          <a:xfrm>
            <a:off x="337535" y="981839"/>
            <a:ext cx="8199782" cy="1456561"/>
          </a:xfrm>
          <a:prstGeom prst="rect">
            <a:avLst/>
          </a:prstGeom>
          <a:noFill/>
        </p:spPr>
        <p:txBody>
          <a:bodyPr wrap="square" lIns="0" tIns="0" rIns="0" bIns="0" rtlCol="0">
            <a:noAutofit/>
          </a:bodyPr>
          <a:lstStyle/>
          <a:p>
            <a:pPr>
              <a:spcBef>
                <a:spcPts val="300"/>
              </a:spcBef>
            </a:pPr>
            <a:r>
              <a:rPr lang="en-US" sz="1600" dirty="0">
                <a:latin typeface="Arial" pitchFamily="34" charset="0"/>
                <a:cs typeface="Arial" pitchFamily="34" charset="0"/>
              </a:rPr>
              <a:t>The surveys were designed by UMass in consultation with MDPH to assess CHWs’ current work in healthcare, their training and funding options, opportunities for career development and growth, as well as their opinions on CHW certification.</a:t>
            </a:r>
          </a:p>
          <a:p>
            <a:pPr marL="579438" lvl="1" indent="-349250">
              <a:spcBef>
                <a:spcPts val="1200"/>
              </a:spcBef>
              <a:buClr>
                <a:schemeClr val="accent2"/>
              </a:buClr>
              <a:buFont typeface="Arial" charset="0"/>
              <a:buChar char="•"/>
            </a:pPr>
            <a:r>
              <a:rPr lang="en-US" sz="1400" dirty="0"/>
              <a:t>The employer and CHW surveys mirrored one another in content where appropriate in order to enable the comparison of the employer and CHW perspectives on similar topics.</a:t>
            </a:r>
          </a:p>
        </p:txBody>
      </p:sp>
      <p:grpSp>
        <p:nvGrpSpPr>
          <p:cNvPr id="7" name="Group 3"/>
          <p:cNvGrpSpPr>
            <a:grpSpLocks/>
          </p:cNvGrpSpPr>
          <p:nvPr/>
        </p:nvGrpSpPr>
        <p:grpSpPr bwMode="auto">
          <a:xfrm>
            <a:off x="1226443" y="2696805"/>
            <a:ext cx="5859727" cy="3710145"/>
            <a:chOff x="5212056" y="2963043"/>
            <a:chExt cx="4236020" cy="3110786"/>
          </a:xfrm>
        </p:grpSpPr>
        <p:graphicFrame>
          <p:nvGraphicFramePr>
            <p:cNvPr id="8" name="Content Placeholder 3"/>
            <p:cNvGraphicFramePr>
              <a:graphicFrameLocks/>
            </p:cNvGraphicFramePr>
            <p:nvPr/>
          </p:nvGraphicFramePr>
          <p:xfrm>
            <a:off x="5212056" y="2963043"/>
            <a:ext cx="4236020" cy="311078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bwMode="gray">
            <a:xfrm>
              <a:off x="6954692" y="3964557"/>
              <a:ext cx="1023716" cy="10253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300"/>
                </a:spcBef>
                <a:spcAft>
                  <a:spcPts val="0"/>
                </a:spcAft>
                <a:defRPr/>
              </a:pPr>
              <a:r>
                <a:rPr lang="en-US" sz="1400" b="1" dirty="0">
                  <a:solidFill>
                    <a:schemeClr val="tx1">
                      <a:lumMod val="75000"/>
                      <a:lumOff val="25000"/>
                    </a:schemeClr>
                  </a:solidFill>
                  <a:cs typeface="Arial" pitchFamily="34" charset="0"/>
                </a:rPr>
                <a:t>Survey</a:t>
              </a:r>
              <a:br>
                <a:rPr lang="en-US" sz="1400" b="1" dirty="0">
                  <a:solidFill>
                    <a:schemeClr val="tx1">
                      <a:lumMod val="75000"/>
                      <a:lumOff val="25000"/>
                    </a:schemeClr>
                  </a:solidFill>
                  <a:cs typeface="Arial" pitchFamily="34" charset="0"/>
                </a:rPr>
              </a:br>
              <a:r>
                <a:rPr lang="en-US" sz="1400" b="1" dirty="0">
                  <a:solidFill>
                    <a:schemeClr val="tx1">
                      <a:lumMod val="75000"/>
                      <a:lumOff val="25000"/>
                    </a:schemeClr>
                  </a:solidFill>
                  <a:cs typeface="Arial" pitchFamily="34" charset="0"/>
                </a:rPr>
                <a:t>Topics</a:t>
              </a:r>
            </a:p>
          </p:txBody>
        </p:sp>
      </p:grpSp>
    </p:spTree>
    <p:extLst>
      <p:ext uri="{BB962C8B-B14F-4D97-AF65-F5344CB8AC3E}">
        <p14:creationId xmlns:p14="http://schemas.microsoft.com/office/powerpoint/2010/main" val="1477827559"/>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Survey Findings</a:t>
            </a:r>
          </a:p>
        </p:txBody>
      </p:sp>
    </p:spTree>
    <p:extLst>
      <p:ext uri="{BB962C8B-B14F-4D97-AF65-F5344CB8AC3E}">
        <p14:creationId xmlns:p14="http://schemas.microsoft.com/office/powerpoint/2010/main" val="3815001636"/>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66027" y="2230357"/>
            <a:ext cx="5011947" cy="2708876"/>
          </a:xfrm>
          <a:prstGeom prst="rect">
            <a:avLst/>
          </a:prstGeom>
          <a:ln>
            <a:solidFill>
              <a:schemeClr val="tx1"/>
            </a:solidFill>
          </a:ln>
        </p:spPr>
      </p:pic>
      <p:sp>
        <p:nvSpPr>
          <p:cNvPr id="1041" name="Rectangle 125"/>
          <p:cNvSpPr>
            <a:spLocks noGrp="1" noChangeArrowheads="1"/>
          </p:cNvSpPr>
          <p:nvPr>
            <p:ph type="title"/>
          </p:nvPr>
        </p:nvSpPr>
        <p:spPr>
          <a:xfrm>
            <a:off x="295274" y="382100"/>
            <a:ext cx="8289925" cy="381000"/>
          </a:xfrm>
        </p:spPr>
        <p:txBody>
          <a:bodyPr/>
          <a:lstStyle/>
          <a:p>
            <a:pPr eaLnBrk="1" hangingPunct="1"/>
            <a:r>
              <a:rPr lang="en-US" sz="2000" dirty="0">
                <a:solidFill>
                  <a:schemeClr val="accent2"/>
                </a:solidFill>
              </a:rPr>
              <a:t>How to Read the Data in this Report</a:t>
            </a:r>
          </a:p>
        </p:txBody>
      </p:sp>
      <p:sp>
        <p:nvSpPr>
          <p:cNvPr id="4" name="Rectangle 13"/>
          <p:cNvSpPr>
            <a:spLocks noChangeArrowheads="1"/>
          </p:cNvSpPr>
          <p:nvPr/>
        </p:nvSpPr>
        <p:spPr bwMode="auto">
          <a:xfrm>
            <a:off x="198421" y="924257"/>
            <a:ext cx="8341729" cy="57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5000"/>
              </a:lnSpc>
              <a:spcBef>
                <a:spcPts val="600"/>
              </a:spcBef>
              <a:spcAft>
                <a:spcPts val="500"/>
              </a:spcAft>
              <a:buClr>
                <a:srgbClr val="004186"/>
              </a:buClr>
              <a:buSzPct val="110000"/>
              <a:tabLst>
                <a:tab pos="914400" algn="l"/>
                <a:tab pos="2290763" algn="l"/>
              </a:tabLst>
            </a:pPr>
            <a:r>
              <a:rPr lang="en-US" sz="1600" dirty="0"/>
              <a:t>The illustrated example below serves as a guide on how to read the data presented in this report.</a:t>
            </a:r>
          </a:p>
        </p:txBody>
      </p:sp>
      <p:sp>
        <p:nvSpPr>
          <p:cNvPr id="22" name="AutoShape 6"/>
          <p:cNvSpPr>
            <a:spLocks noChangeArrowheads="1"/>
          </p:cNvSpPr>
          <p:nvPr/>
        </p:nvSpPr>
        <p:spPr bwMode="auto">
          <a:xfrm>
            <a:off x="198421" y="2303253"/>
            <a:ext cx="1569994" cy="1984075"/>
          </a:xfrm>
          <a:prstGeom prst="wedgeRoundRectCallout">
            <a:avLst>
              <a:gd name="adj1" fmla="val 68810"/>
              <a:gd name="adj2" fmla="val -21576"/>
              <a:gd name="adj3" fmla="val 16667"/>
            </a:avLst>
          </a:prstGeom>
          <a:noFill/>
          <a:ln w="9525" algn="ctr">
            <a:solidFill>
              <a:schemeClr val="bg1">
                <a:lumMod val="65000"/>
              </a:schemeClr>
            </a:solidFill>
            <a:miter lim="800000"/>
            <a:headEnd/>
            <a:tailEnd/>
          </a:ln>
          <a:effectLst/>
        </p:spPr>
        <p:txBody>
          <a:bodyPr vert="horz" wrap="square" lIns="91440" tIns="45720" rIns="91440" bIns="45720" numCol="1" anchor="t" anchorCtr="0" compatLnSpc="1">
            <a:prstTxWarp prst="textNoShape">
              <a:avLst/>
            </a:prstTxWarp>
          </a:bodyPr>
          <a:lstStyle/>
          <a:p>
            <a:pPr marL="0" lvl="1">
              <a:spcBef>
                <a:spcPts val="600"/>
              </a:spcBef>
            </a:pPr>
            <a:r>
              <a:rPr lang="en-US" sz="1050" dirty="0">
                <a:cs typeface="Arial" pitchFamily="34" charset="0"/>
              </a:rPr>
              <a:t>For measures that are comparable between Employers and CHWs, the data are displayed side-by-side like in this slide. When the measures are different, the data are presented in separate slides.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sz="1000" dirty="0">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a:ln>
                <a:noFill/>
              </a:ln>
              <a:effectLst/>
              <a:latin typeface="Arial" pitchFamily="34" charset="0"/>
              <a:cs typeface="Arial" pitchFamily="34" charset="0"/>
            </a:endParaRPr>
          </a:p>
        </p:txBody>
      </p:sp>
      <p:sp>
        <p:nvSpPr>
          <p:cNvPr id="24" name="AutoShape 6"/>
          <p:cNvSpPr>
            <a:spLocks noChangeArrowheads="1"/>
          </p:cNvSpPr>
          <p:nvPr/>
        </p:nvSpPr>
        <p:spPr bwMode="auto">
          <a:xfrm>
            <a:off x="7194429" y="1415277"/>
            <a:ext cx="1811547" cy="2622409"/>
          </a:xfrm>
          <a:prstGeom prst="wedgeRoundRectCallout">
            <a:avLst>
              <a:gd name="adj1" fmla="val -72593"/>
              <a:gd name="adj2" fmla="val -218"/>
              <a:gd name="adj3" fmla="val 16667"/>
            </a:avLst>
          </a:prstGeom>
          <a:solidFill>
            <a:schemeClr val="bg1"/>
          </a:solidFill>
          <a:ln w="9525" algn="ctr">
            <a:solidFill>
              <a:schemeClr val="bg1">
                <a:lumMod val="65000"/>
              </a:schemeClr>
            </a:solidFill>
            <a:miter lim="800000"/>
            <a:headEnd/>
            <a:tailEnd/>
          </a:ln>
          <a:effectLst/>
        </p:spPr>
        <p:txBody>
          <a:bodyPr vert="horz" wrap="square" lIns="45720" tIns="45720" rIns="4572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100" dirty="0">
                <a:latin typeface="Arial" pitchFamily="34" charset="0"/>
                <a:cs typeface="Arial" pitchFamily="34" charset="0"/>
              </a:rPr>
              <a:t>Statistically significant differences between subgroups (e.g., Employers vs. CHWs from Non-Clinical organizations) are denoted with an arrow – in this case CHWs from Non-clinical organizations are significantly more likely than employers to report CHW annual salaries of $40,000 or higher.</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sz="1000" dirty="0">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a:ln>
                <a:noFill/>
              </a:ln>
              <a:effectLst/>
              <a:latin typeface="Arial" pitchFamily="34" charset="0"/>
              <a:cs typeface="Arial" pitchFamily="34" charset="0"/>
            </a:endParaRPr>
          </a:p>
        </p:txBody>
      </p:sp>
      <p:sp>
        <p:nvSpPr>
          <p:cNvPr id="25" name="AutoShape 6"/>
          <p:cNvSpPr>
            <a:spLocks noChangeArrowheads="1"/>
          </p:cNvSpPr>
          <p:nvPr/>
        </p:nvSpPr>
        <p:spPr bwMode="auto">
          <a:xfrm>
            <a:off x="3589042" y="5326880"/>
            <a:ext cx="2281189" cy="924025"/>
          </a:xfrm>
          <a:prstGeom prst="wedgeRoundRectCallout">
            <a:avLst>
              <a:gd name="adj1" fmla="val -48767"/>
              <a:gd name="adj2" fmla="val -97512"/>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50" dirty="0">
                <a:latin typeface="Arial" pitchFamily="34" charset="0"/>
                <a:cs typeface="Arial" pitchFamily="34" charset="0"/>
              </a:rPr>
              <a:t>The source(s) for the data on the slide is listed in a footnote(s) at the bottom of the chart, including the sample size that the results are based on.</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sz="1000" dirty="0">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a:ln>
                <a:noFill/>
              </a:ln>
              <a:effectLst/>
              <a:latin typeface="Arial" pitchFamily="34" charset="0"/>
              <a:cs typeface="Arial" pitchFamily="34" charset="0"/>
            </a:endParaRPr>
          </a:p>
        </p:txBody>
      </p:sp>
      <p:sp>
        <p:nvSpPr>
          <p:cNvPr id="26" name="AutoShape 6"/>
          <p:cNvSpPr>
            <a:spLocks noChangeArrowheads="1"/>
          </p:cNvSpPr>
          <p:nvPr/>
        </p:nvSpPr>
        <p:spPr bwMode="auto">
          <a:xfrm>
            <a:off x="355659" y="5223476"/>
            <a:ext cx="2265646" cy="1130834"/>
          </a:xfrm>
          <a:prstGeom prst="wedgeRoundRectCallout">
            <a:avLst>
              <a:gd name="adj1" fmla="val 30847"/>
              <a:gd name="adj2" fmla="val -106540"/>
              <a:gd name="adj3" fmla="val 16667"/>
            </a:avLst>
          </a:prstGeom>
          <a:noFill/>
          <a:ln w="9525" algn="ctr">
            <a:solidFill>
              <a:schemeClr val="bg1">
                <a:lumMod val="65000"/>
              </a:schemeClr>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50" dirty="0">
                <a:latin typeface="Arial" pitchFamily="34" charset="0"/>
                <a:cs typeface="Arial" pitchFamily="34" charset="0"/>
              </a:rPr>
              <a:t>An asterisk denotes when a subgroup is less than 75 respondents with a corresponding footnote. In cases where the base size is less than 30, the results are not shown.</a:t>
            </a:r>
            <a:endParaRPr lang="en-US" sz="1000" dirty="0">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a:ln>
                <a:noFill/>
              </a:ln>
              <a:effectLst/>
              <a:latin typeface="Arial" pitchFamily="34" charset="0"/>
              <a:cs typeface="Arial" pitchFamily="34" charset="0"/>
            </a:endParaRPr>
          </a:p>
        </p:txBody>
      </p:sp>
      <p:sp>
        <p:nvSpPr>
          <p:cNvPr id="12" name="AutoShape 6"/>
          <p:cNvSpPr>
            <a:spLocks noChangeArrowheads="1"/>
          </p:cNvSpPr>
          <p:nvPr/>
        </p:nvSpPr>
        <p:spPr bwMode="auto">
          <a:xfrm>
            <a:off x="6449156" y="5063252"/>
            <a:ext cx="2370994" cy="956548"/>
          </a:xfrm>
          <a:prstGeom prst="wedgeRoundRectCallout">
            <a:avLst>
              <a:gd name="adj1" fmla="val -47633"/>
              <a:gd name="adj2" fmla="val -114152"/>
              <a:gd name="adj3" fmla="val 16667"/>
            </a:avLst>
          </a:prstGeom>
          <a:noFill/>
          <a:ln w="9525" algn="ctr">
            <a:solidFill>
              <a:schemeClr val="bg1">
                <a:lumMod val="65000"/>
              </a:schemeClr>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50" dirty="0">
                <a:latin typeface="Arial" pitchFamily="34" charset="0"/>
                <a:cs typeface="Arial" pitchFamily="34" charset="0"/>
              </a:rPr>
              <a:t>When base size is sufficient for analysis by subgroup, we present data not only by Total, but also by Clinical and Non-Clinical organizations. </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sz="1000" dirty="0">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a:ln>
                <a:noFill/>
              </a:ln>
              <a:effectLst/>
              <a:latin typeface="Arial" pitchFamily="34" charset="0"/>
              <a:cs typeface="Arial" pitchFamily="34" charset="0"/>
            </a:endParaRPr>
          </a:p>
        </p:txBody>
      </p:sp>
      <p:sp>
        <p:nvSpPr>
          <p:cNvPr id="13" name="AutoShape 6"/>
          <p:cNvSpPr>
            <a:spLocks noChangeArrowheads="1"/>
          </p:cNvSpPr>
          <p:nvPr/>
        </p:nvSpPr>
        <p:spPr bwMode="auto">
          <a:xfrm>
            <a:off x="2621304" y="1501541"/>
            <a:ext cx="2666687" cy="444573"/>
          </a:xfrm>
          <a:prstGeom prst="wedgeRoundRectCallout">
            <a:avLst>
              <a:gd name="adj1" fmla="val -4196"/>
              <a:gd name="adj2" fmla="val 190411"/>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t" anchorCtr="0" compatLnSpc="1">
            <a:prstTxWarp prst="textNoShape">
              <a:avLst/>
            </a:prstTxWarp>
          </a:bodyPr>
          <a:lstStyle/>
          <a:p>
            <a:pPr lvl="0" fontAlgn="base">
              <a:spcBef>
                <a:spcPct val="0"/>
              </a:spcBef>
              <a:spcAft>
                <a:spcPct val="0"/>
              </a:spcAft>
            </a:pPr>
            <a:r>
              <a:rPr lang="en-US" sz="1050" dirty="0">
                <a:latin typeface="Arial" pitchFamily="34" charset="0"/>
                <a:cs typeface="Arial" pitchFamily="34" charset="0"/>
              </a:rPr>
              <a:t>Employer data are shown in blue while CHW data are shown in green.</a:t>
            </a:r>
            <a:endParaRPr lang="en-US" sz="1000" dirty="0">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a:ln>
                <a:noFill/>
              </a:ln>
              <a:effectLst/>
              <a:latin typeface="Arial" pitchFamily="34" charset="0"/>
              <a:cs typeface="Arial" pitchFamily="34" charset="0"/>
            </a:endParaRPr>
          </a:p>
        </p:txBody>
      </p:sp>
    </p:spTree>
    <p:extLst>
      <p:ext uri="{BB962C8B-B14F-4D97-AF65-F5344CB8AC3E}">
        <p14:creationId xmlns:p14="http://schemas.microsoft.com/office/powerpoint/2010/main" val="140467254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50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2000"/>
                            </p:stCondLst>
                            <p:childTnLst>
                              <p:par>
                                <p:cTn id="9" presetID="22" presetClass="entr" presetSubtype="4" fill="hold" grpId="0" nodeType="afterEffect">
                                  <p:stCondLst>
                                    <p:cond delay="150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4000"/>
                            </p:stCondLst>
                            <p:childTnLst>
                              <p:par>
                                <p:cTn id="13" presetID="22" presetClass="entr" presetSubtype="4" fill="hold" grpId="0" nodeType="afterEffect">
                                  <p:stCondLst>
                                    <p:cond delay="1500"/>
                                  </p:stCondLst>
                                  <p:childTnLst>
                                    <p:set>
                                      <p:cBhvr>
                                        <p:cTn id="14" dur="1" fill="hold">
                                          <p:stCondLst>
                                            <p:cond delay="0"/>
                                          </p:stCondLst>
                                        </p:cTn>
                                        <p:tgtEl>
                                          <p:spTgt spid="25"/>
                                        </p:tgtEl>
                                        <p:attrNameLst>
                                          <p:attrName>style.visibility</p:attrName>
                                        </p:attrNameLst>
                                      </p:cBhvr>
                                      <p:to>
                                        <p:strVal val="visible"/>
                                      </p:to>
                                    </p:set>
                                    <p:animEffect transition="in" filter="wipe(down)">
                                      <p:cBhvr>
                                        <p:cTn id="15" dur="500"/>
                                        <p:tgtEl>
                                          <p:spTgt spid="25"/>
                                        </p:tgtEl>
                                      </p:cBhvr>
                                    </p:animEffect>
                                  </p:childTnLst>
                                </p:cTn>
                              </p:par>
                            </p:childTnLst>
                          </p:cTn>
                        </p:par>
                        <p:par>
                          <p:cTn id="16" fill="hold">
                            <p:stCondLst>
                              <p:cond delay="6000"/>
                            </p:stCondLst>
                            <p:childTnLst>
                              <p:par>
                                <p:cTn id="17" presetID="22" presetClass="entr" presetSubtype="4" fill="hold" grpId="0" nodeType="afterEffect">
                                  <p:stCondLst>
                                    <p:cond delay="150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childTnLst>
                          </p:cTn>
                        </p:par>
                        <p:par>
                          <p:cTn id="20" fill="hold">
                            <p:stCondLst>
                              <p:cond delay="8000"/>
                            </p:stCondLst>
                            <p:childTnLst>
                              <p:par>
                                <p:cTn id="21" presetID="22" presetClass="entr" presetSubtype="4" fill="hold" grpId="0" nodeType="afterEffect">
                                  <p:stCondLst>
                                    <p:cond delay="150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par>
                          <p:cTn id="24" fill="hold">
                            <p:stCondLst>
                              <p:cond delay="10000"/>
                            </p:stCondLst>
                            <p:childTnLst>
                              <p:par>
                                <p:cTn id="25" presetID="22" presetClass="entr" presetSubtype="4" fill="hold" grpId="0" nodeType="afterEffect">
                                  <p:stCondLst>
                                    <p:cond delay="150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bwMode="gray">
          <a:xfrm>
            <a:off x="0" y="2357437"/>
            <a:ext cx="9144000" cy="2091728"/>
          </a:xfrm>
          <a:prstGeom prst="rect">
            <a:avLst/>
          </a:prstGeom>
          <a:no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solidFill>
                  <a:schemeClr val="accent2"/>
                </a:solidFill>
              </a:rPr>
              <a:t>Employer Profile</a:t>
            </a:r>
          </a:p>
        </p:txBody>
      </p:sp>
      <p:sp>
        <p:nvSpPr>
          <p:cNvPr id="6" name="Title 4"/>
          <p:cNvSpPr txBox="1">
            <a:spLocks/>
          </p:cNvSpPr>
          <p:nvPr/>
        </p:nvSpPr>
        <p:spPr bwMode="gray">
          <a:xfrm>
            <a:off x="0" y="2209799"/>
            <a:ext cx="9144000" cy="295275"/>
          </a:xfrm>
          <a:prstGeom prst="rect">
            <a:avLst/>
          </a:prstGeom>
          <a:gradFill>
            <a:gsLst>
              <a:gs pos="2000">
                <a:schemeClr val="accent1"/>
              </a:gs>
              <a:gs pos="100000">
                <a:schemeClr val="accent2"/>
              </a:gs>
            </a:gsLst>
            <a:lin ang="0" scaled="0"/>
          </a:grad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7" name="Title 4"/>
          <p:cNvSpPr txBox="1">
            <a:spLocks/>
          </p:cNvSpPr>
          <p:nvPr/>
        </p:nvSpPr>
        <p:spPr bwMode="gray">
          <a:xfrm>
            <a:off x="0" y="4301528"/>
            <a:ext cx="9144000" cy="295275"/>
          </a:xfrm>
          <a:prstGeom prst="rect">
            <a:avLst/>
          </a:prstGeom>
          <a:gradFill>
            <a:gsLst>
              <a:gs pos="2000">
                <a:schemeClr val="accent1"/>
              </a:gs>
              <a:gs pos="100000">
                <a:schemeClr val="accent2"/>
              </a:gs>
            </a:gsLst>
            <a:lin ang="0" scaled="0"/>
          </a:grad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3644771582"/>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apezoid 11"/>
          <p:cNvSpPr/>
          <p:nvPr/>
        </p:nvSpPr>
        <p:spPr bwMode="gray">
          <a:xfrm rot="17467064">
            <a:off x="1030368" y="2795820"/>
            <a:ext cx="2997666" cy="1923440"/>
          </a:xfrm>
          <a:prstGeom prst="trapezoid">
            <a:avLst>
              <a:gd name="adj" fmla="val 46209"/>
            </a:avLst>
          </a:prstGeom>
          <a:gradFill flip="none" rotWithShape="1">
            <a:gsLst>
              <a:gs pos="0">
                <a:schemeClr val="accent1">
                  <a:lumMod val="40000"/>
                  <a:lumOff val="60000"/>
                </a:schemeClr>
              </a:gs>
              <a:gs pos="1000">
                <a:schemeClr val="accent1">
                  <a:lumMod val="40000"/>
                  <a:lumOff val="60000"/>
                </a:schemeClr>
              </a:gs>
              <a:gs pos="100000">
                <a:schemeClr val="bg1">
                  <a:shade val="100000"/>
                  <a:satMod val="115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600" dirty="0">
              <a:solidFill>
                <a:srgbClr val="000000"/>
              </a:solidFill>
              <a:cs typeface="Arial" pitchFamily="34" charset="0"/>
            </a:endParaRPr>
          </a:p>
        </p:txBody>
      </p:sp>
      <p:graphicFrame>
        <p:nvGraphicFramePr>
          <p:cNvPr id="18" name="Chart 17"/>
          <p:cNvGraphicFramePr/>
          <p:nvPr>
            <p:extLst>
              <p:ext uri="{D42A27DB-BD31-4B8C-83A1-F6EECF244321}">
                <p14:modId xmlns:p14="http://schemas.microsoft.com/office/powerpoint/2010/main" val="1306297484"/>
              </p:ext>
            </p:extLst>
          </p:nvPr>
        </p:nvGraphicFramePr>
        <p:xfrm>
          <a:off x="-232545" y="2059056"/>
          <a:ext cx="3359448" cy="29283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228600" y="106747"/>
            <a:ext cx="7151350" cy="647402"/>
          </a:xfrm>
          <a:noFill/>
        </p:spPr>
        <p:txBody>
          <a:bodyPr/>
          <a:lstStyle/>
          <a:p>
            <a:r>
              <a:rPr lang="en-US" dirty="0">
                <a:solidFill>
                  <a:schemeClr val="accent2"/>
                </a:solidFill>
              </a:rPr>
              <a:t>Types of Employer Organizations</a:t>
            </a:r>
            <a:endParaRPr lang="en-US" strike="sngStrike" dirty="0">
              <a:solidFill>
                <a:schemeClr val="accent2"/>
              </a:solidFill>
            </a:endParaRPr>
          </a:p>
        </p:txBody>
      </p:sp>
      <p:sp>
        <p:nvSpPr>
          <p:cNvPr id="69" name="Text Box 3"/>
          <p:cNvSpPr txBox="1">
            <a:spLocks noChangeArrowheads="1"/>
          </p:cNvSpPr>
          <p:nvPr/>
        </p:nvSpPr>
        <p:spPr bwMode="auto">
          <a:xfrm>
            <a:off x="1763849" y="2009530"/>
            <a:ext cx="5683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Types of Organizations</a:t>
            </a:r>
            <a:endParaRPr lang="en-US" sz="1400" dirty="0">
              <a:solidFill>
                <a:schemeClr val="accent2"/>
              </a:solidFill>
            </a:endParaRPr>
          </a:p>
        </p:txBody>
      </p:sp>
      <p:sp>
        <p:nvSpPr>
          <p:cNvPr id="17" name="Text Placeholder 1"/>
          <p:cNvSpPr>
            <a:spLocks noGrp="1"/>
          </p:cNvSpPr>
          <p:nvPr>
            <p:ph type="body" sz="quarter" idx="12"/>
          </p:nvPr>
        </p:nvSpPr>
        <p:spPr>
          <a:xfrm>
            <a:off x="312877" y="6325008"/>
            <a:ext cx="8496300" cy="144462"/>
          </a:xfrm>
        </p:spPr>
        <p:txBody>
          <a:bodyPr anchor="t" anchorCtr="0"/>
          <a:lstStyle/>
          <a:p>
            <a:pPr marL="341313" indent="-341313"/>
            <a:r>
              <a:rPr lang="en-US" dirty="0"/>
              <a:t>Organization Type from sample data.</a:t>
            </a:r>
          </a:p>
          <a:p>
            <a:pPr marL="341313" indent="-341313">
              <a:spcAft>
                <a:spcPts val="300"/>
              </a:spcAft>
            </a:pPr>
            <a:r>
              <a:rPr lang="en-US" dirty="0"/>
              <a:t>EA2	Which of the following describe the type of organization where you work? (CBO Employers: Total=65</a:t>
            </a:r>
            <a:r>
              <a:rPr lang="en-IN" dirty="0"/>
              <a:t>) </a:t>
            </a:r>
          </a:p>
          <a:p>
            <a:pPr marL="341313" indent="-341313">
              <a:spcAft>
                <a:spcPts val="300"/>
              </a:spcAft>
            </a:pPr>
            <a:endParaRPr lang="en-IN" dirty="0"/>
          </a:p>
        </p:txBody>
      </p:sp>
      <p:sp>
        <p:nvSpPr>
          <p:cNvPr id="19" name="Content Placeholder 1"/>
          <p:cNvSpPr txBox="1">
            <a:spLocks/>
          </p:cNvSpPr>
          <p:nvPr/>
        </p:nvSpPr>
        <p:spPr>
          <a:xfrm>
            <a:off x="198342" y="896267"/>
            <a:ext cx="8782372" cy="627074"/>
          </a:xfrm>
          <a:prstGeom prst="rect">
            <a:avLst/>
          </a:prstGeom>
          <a:noFill/>
        </p:spPr>
        <p:txBody>
          <a:bodyPr/>
          <a:lstStyle/>
          <a:p>
            <a:pPr marL="0" lvl="1">
              <a:spcBef>
                <a:spcPts val="600"/>
              </a:spcBef>
            </a:pPr>
            <a:endParaRPr lang="en-US" sz="1600" dirty="0"/>
          </a:p>
        </p:txBody>
      </p:sp>
      <p:sp>
        <p:nvSpPr>
          <p:cNvPr id="8" name="Content Placeholder 1"/>
          <p:cNvSpPr txBox="1">
            <a:spLocks/>
          </p:cNvSpPr>
          <p:nvPr/>
        </p:nvSpPr>
        <p:spPr>
          <a:xfrm>
            <a:off x="191954" y="908864"/>
            <a:ext cx="8782372" cy="1155755"/>
          </a:xfrm>
          <a:prstGeom prst="rect">
            <a:avLst/>
          </a:prstGeom>
          <a:noFill/>
        </p:spPr>
        <p:txBody>
          <a:bodyPr/>
          <a:lstStyle/>
          <a:p>
            <a:pPr marL="0" lvl="1">
              <a:lnSpc>
                <a:spcPts val="1720"/>
              </a:lnSpc>
              <a:spcBef>
                <a:spcPts val="600"/>
              </a:spcBef>
            </a:pPr>
            <a:r>
              <a:rPr lang="en-US" sz="1600" dirty="0">
                <a:cs typeface="Arial" pitchFamily="34" charset="0"/>
              </a:rPr>
              <a:t>Consistent with the sample distribution, CHW employers represent mostly community based organizations (CBOs), hospitals, and community health centers (CHCs).</a:t>
            </a:r>
          </a:p>
          <a:p>
            <a:pPr marL="460375" lvl="2" indent="-230188">
              <a:lnSpc>
                <a:spcPts val="1720"/>
              </a:lnSpc>
              <a:spcBef>
                <a:spcPts val="600"/>
              </a:spcBef>
              <a:buClr>
                <a:schemeClr val="accent2"/>
              </a:buClr>
              <a:buFont typeface="Arial" charset="0"/>
              <a:buChar char="•"/>
            </a:pPr>
            <a:r>
              <a:rPr lang="en-US" sz="1400" dirty="0">
                <a:cs typeface="Arial" pitchFamily="34" charset="0"/>
              </a:rPr>
              <a:t>A variety of CBOs employ CHWs, the most predominant of which are substance use/behavioral health services, elder services, disability services, housing support, and domestic violence prevention. </a:t>
            </a:r>
          </a:p>
        </p:txBody>
      </p:sp>
      <p:graphicFrame>
        <p:nvGraphicFramePr>
          <p:cNvPr id="10" name="Table 9"/>
          <p:cNvGraphicFramePr>
            <a:graphicFrameLocks noGrp="1"/>
          </p:cNvGraphicFramePr>
          <p:nvPr>
            <p:extLst>
              <p:ext uri="{D42A27DB-BD31-4B8C-83A1-F6EECF244321}">
                <p14:modId xmlns:p14="http://schemas.microsoft.com/office/powerpoint/2010/main" val="274876934"/>
              </p:ext>
            </p:extLst>
          </p:nvPr>
        </p:nvGraphicFramePr>
        <p:xfrm>
          <a:off x="2506848" y="2816925"/>
          <a:ext cx="2076292" cy="3487847"/>
        </p:xfrm>
        <a:graphic>
          <a:graphicData uri="http://schemas.openxmlformats.org/drawingml/2006/table">
            <a:tbl>
              <a:tblPr firstRow="1" bandRow="1"/>
              <a:tblGrid>
                <a:gridCol w="2076292">
                  <a:extLst>
                    <a:ext uri="{9D8B030D-6E8A-4147-A177-3AD203B41FA5}">
                      <a16:colId xmlns:a16="http://schemas.microsoft.com/office/drawing/2014/main" val="20000"/>
                    </a:ext>
                  </a:extLst>
                </a:gridCol>
              </a:tblGrid>
              <a:tr h="27836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solidFill>
                            <a:schemeClr val="dk1"/>
                          </a:solidFill>
                          <a:effectLst/>
                          <a:latin typeface="+mn-lt"/>
                          <a:ea typeface="+mn-ea"/>
                          <a:cs typeface="+mn-cs"/>
                        </a:rPr>
                        <a:t>Substance</a:t>
                      </a:r>
                      <a:r>
                        <a:rPr lang="en-US" sz="1100" b="0" baseline="0" dirty="0">
                          <a:solidFill>
                            <a:schemeClr val="dk1"/>
                          </a:solidFill>
                          <a:effectLst/>
                          <a:latin typeface="+mn-lt"/>
                          <a:ea typeface="+mn-ea"/>
                          <a:cs typeface="+mn-cs"/>
                        </a:rPr>
                        <a:t> Abuse Services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836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solidFill>
                            <a:schemeClr val="dk1"/>
                          </a:solidFill>
                          <a:effectLst/>
                          <a:latin typeface="+mn-lt"/>
                          <a:ea typeface="+mn-ea"/>
                          <a:cs typeface="+mn-cs"/>
                        </a:rPr>
                        <a:t>Elder Services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836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solidFill>
                            <a:schemeClr val="dk1"/>
                          </a:solidFill>
                          <a:effectLst/>
                          <a:latin typeface="+mn-lt"/>
                          <a:ea typeface="+mn-ea"/>
                          <a:cs typeface="+mn-cs"/>
                        </a:rPr>
                        <a:t>Disability Services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836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solidFill>
                            <a:schemeClr val="dk1"/>
                          </a:solidFill>
                          <a:effectLst/>
                          <a:latin typeface="+mn-lt"/>
                          <a:ea typeface="+mn-ea"/>
                          <a:cs typeface="+mn-cs"/>
                        </a:rPr>
                        <a:t>Housing</a:t>
                      </a:r>
                      <a:r>
                        <a:rPr lang="en-US" sz="1100" baseline="0" dirty="0">
                          <a:solidFill>
                            <a:schemeClr val="dk1"/>
                          </a:solidFill>
                          <a:effectLst/>
                          <a:latin typeface="+mn-lt"/>
                          <a:ea typeface="+mn-ea"/>
                          <a:cs typeface="+mn-cs"/>
                        </a:rPr>
                        <a:t> Support</a:t>
                      </a:r>
                      <a:endParaRPr lang="en-US"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381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Domestic</a:t>
                      </a:r>
                      <a:r>
                        <a:rPr lang="en-US" sz="1100" baseline="0" dirty="0"/>
                        <a:t> Violence Services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6381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Community Action Agency</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61677864"/>
                  </a:ext>
                </a:extLst>
              </a:tr>
              <a:tr h="26381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HIV/AID</a:t>
                      </a:r>
                      <a:r>
                        <a:rPr lang="en-US" sz="1100" baseline="0" dirty="0"/>
                        <a:t> Services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0431921"/>
                  </a:ext>
                </a:extLst>
              </a:tr>
              <a:tr h="26381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Refugee</a:t>
                      </a:r>
                      <a:r>
                        <a:rPr lang="en-US" sz="1100" baseline="0" dirty="0"/>
                        <a:t>/Immigrant</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71668704"/>
                  </a:ext>
                </a:extLst>
              </a:tr>
              <a:tr h="26381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Rape Crisis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908702626"/>
                  </a:ext>
                </a:extLst>
              </a:tr>
              <a:tr h="263819">
                <a:tc>
                  <a:txBody>
                    <a:bodyPr/>
                    <a:lstStyle/>
                    <a:p>
                      <a:pPr algn="r"/>
                      <a:r>
                        <a:rPr lang="en-US" sz="1100" dirty="0"/>
                        <a:t>Teen Health</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63819">
                <a:tc>
                  <a:txBody>
                    <a:bodyPr/>
                    <a:lstStyle/>
                    <a:p>
                      <a:pPr algn="r"/>
                      <a:r>
                        <a:rPr lang="en-US" sz="1100" dirty="0"/>
                        <a:t>Veteran</a:t>
                      </a:r>
                      <a:r>
                        <a:rPr lang="en-US" sz="1100" baseline="0" dirty="0"/>
                        <a:t> Services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664620473"/>
                  </a:ext>
                </a:extLst>
              </a:tr>
              <a:tr h="263819">
                <a:tc>
                  <a:txBody>
                    <a:bodyPr/>
                    <a:lstStyle/>
                    <a:p>
                      <a:pPr algn="r"/>
                      <a:r>
                        <a:rPr lang="en-US" sz="1100" dirty="0"/>
                        <a:t>Legal Services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38020754"/>
                  </a:ext>
                </a:extLst>
              </a:tr>
              <a:tr h="263819">
                <a:tc>
                  <a:txBody>
                    <a:bodyPr/>
                    <a:lstStyle/>
                    <a:p>
                      <a:pPr algn="r"/>
                      <a:r>
                        <a:rPr lang="en-US" sz="1100" dirty="0"/>
                        <a:t>Other</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64734977"/>
                  </a:ext>
                </a:extLst>
              </a:tr>
            </a:tbl>
          </a:graphicData>
        </a:graphic>
      </p:graphicFrame>
      <p:graphicFrame>
        <p:nvGraphicFramePr>
          <p:cNvPr id="20" name="Chart 19"/>
          <p:cNvGraphicFramePr/>
          <p:nvPr>
            <p:extLst>
              <p:ext uri="{D42A27DB-BD31-4B8C-83A1-F6EECF244321}">
                <p14:modId xmlns:p14="http://schemas.microsoft.com/office/powerpoint/2010/main" val="619305041"/>
              </p:ext>
            </p:extLst>
          </p:nvPr>
        </p:nvGraphicFramePr>
        <p:xfrm>
          <a:off x="4489028" y="2721666"/>
          <a:ext cx="3764308" cy="373917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 Box 3"/>
          <p:cNvSpPr txBox="1">
            <a:spLocks noChangeArrowheads="1"/>
          </p:cNvSpPr>
          <p:nvPr/>
        </p:nvSpPr>
        <p:spPr bwMode="auto">
          <a:xfrm>
            <a:off x="249145" y="2301483"/>
            <a:ext cx="24274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400" b="0" dirty="0">
                <a:solidFill>
                  <a:srgbClr val="000000"/>
                </a:solidFill>
              </a:rPr>
              <a:t>– </a:t>
            </a:r>
            <a:r>
              <a:rPr lang="en-US" sz="1400" b="0" dirty="0">
                <a:solidFill>
                  <a:schemeClr val="tx1"/>
                </a:solidFill>
              </a:rPr>
              <a:t>Total Employers</a:t>
            </a:r>
            <a:r>
              <a:rPr lang="en-US" sz="1400" b="0" dirty="0">
                <a:solidFill>
                  <a:srgbClr val="000000"/>
                </a:solidFill>
              </a:rPr>
              <a:t> – </a:t>
            </a:r>
            <a:endParaRPr lang="en-US" sz="1400" dirty="0">
              <a:solidFill>
                <a:schemeClr val="tx1"/>
              </a:solidFill>
            </a:endParaRPr>
          </a:p>
        </p:txBody>
      </p:sp>
      <p:sp>
        <p:nvSpPr>
          <p:cNvPr id="16" name="Text Box 3"/>
          <p:cNvSpPr txBox="1">
            <a:spLocks noChangeArrowheads="1"/>
          </p:cNvSpPr>
          <p:nvPr/>
        </p:nvSpPr>
        <p:spPr bwMode="auto">
          <a:xfrm>
            <a:off x="3448050" y="2285373"/>
            <a:ext cx="24274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400" b="0" dirty="0">
                <a:solidFill>
                  <a:srgbClr val="000000"/>
                </a:solidFill>
              </a:rPr>
              <a:t>– </a:t>
            </a:r>
            <a:r>
              <a:rPr lang="en-US" sz="1400" b="0" dirty="0">
                <a:solidFill>
                  <a:schemeClr val="tx1"/>
                </a:solidFill>
              </a:rPr>
              <a:t>CBO Employers</a:t>
            </a:r>
            <a:r>
              <a:rPr lang="en-US" sz="1400" b="0" dirty="0">
                <a:solidFill>
                  <a:srgbClr val="000000"/>
                </a:solidFill>
              </a:rPr>
              <a:t> – </a:t>
            </a:r>
            <a:endParaRPr lang="en-US" sz="1400" b="0" dirty="0">
              <a:solidFill>
                <a:schemeClr val="tx1"/>
              </a:solidFill>
            </a:endParaRPr>
          </a:p>
        </p:txBody>
      </p:sp>
      <p:sp>
        <p:nvSpPr>
          <p:cNvPr id="23" name="AutoShape 6"/>
          <p:cNvSpPr>
            <a:spLocks noChangeArrowheads="1"/>
          </p:cNvSpPr>
          <p:nvPr/>
        </p:nvSpPr>
        <p:spPr bwMode="auto">
          <a:xfrm>
            <a:off x="6637302" y="5318582"/>
            <a:ext cx="2138720" cy="918281"/>
          </a:xfrm>
          <a:prstGeom prst="wedgeRoundRectCallout">
            <a:avLst>
              <a:gd name="adj1" fmla="val -63103"/>
              <a:gd name="adj2" fmla="val 37578"/>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000" dirty="0">
                <a:solidFill>
                  <a:schemeClr val="accent2"/>
                </a:solidFill>
                <a:latin typeface="Arial" pitchFamily="34" charset="0"/>
                <a:cs typeface="Arial" pitchFamily="34" charset="0"/>
              </a:rPr>
              <a:t>Other responses include: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chemeClr val="accent2"/>
                </a:solidFill>
                <a:latin typeface="Arial" pitchFamily="34" charset="0"/>
                <a:cs typeface="Arial" pitchFamily="34" charset="0"/>
              </a:rPr>
              <a:t>Behavioral/Mental Health</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chemeClr val="accent2"/>
                </a:solidFill>
                <a:latin typeface="Arial" pitchFamily="34" charset="0"/>
                <a:cs typeface="Arial" pitchFamily="34" charset="0"/>
              </a:rPr>
              <a:t>Homeless Shelter</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chemeClr val="accent2"/>
                </a:solidFill>
                <a:latin typeface="Arial" pitchFamily="34" charset="0"/>
                <a:cs typeface="Arial" pitchFamily="34" charset="0"/>
              </a:rPr>
              <a:t>Mobile Clinic</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chemeClr val="accent2"/>
                </a:solidFill>
                <a:latin typeface="Arial" pitchFamily="34" charset="0"/>
                <a:cs typeface="Arial" pitchFamily="34" charset="0"/>
              </a:rPr>
              <a:t>Community Supports</a:t>
            </a:r>
            <a:endParaRPr lang="en-US" sz="1000" dirty="0">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sz="1000" dirty="0">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baseline="0" dirty="0">
              <a:ln>
                <a:noFill/>
              </a:ln>
              <a:effectLst/>
              <a:latin typeface="Arial" pitchFamily="34" charset="0"/>
              <a:cs typeface="Arial" pitchFamily="34" charset="0"/>
            </a:endParaRPr>
          </a:p>
        </p:txBody>
      </p:sp>
      <p:sp>
        <p:nvSpPr>
          <p:cNvPr id="2" name="TextBox 1"/>
          <p:cNvSpPr txBox="1"/>
          <p:nvPr/>
        </p:nvSpPr>
        <p:spPr>
          <a:xfrm>
            <a:off x="657504" y="4064864"/>
            <a:ext cx="858254" cy="715581"/>
          </a:xfrm>
          <a:prstGeom prst="rect">
            <a:avLst/>
          </a:prstGeom>
          <a:noFill/>
        </p:spPr>
        <p:txBody>
          <a:bodyPr wrap="square" lIns="0" tIns="0" rIns="0" bIns="0" rtlCol="0">
            <a:spAutoFit/>
          </a:bodyPr>
          <a:lstStyle/>
          <a:p>
            <a:pPr algn="ctr"/>
            <a:r>
              <a:rPr lang="en-US" sz="1100" dirty="0">
                <a:latin typeface="Arial" pitchFamily="34" charset="0"/>
                <a:cs typeface="Arial" pitchFamily="34" charset="0"/>
              </a:rPr>
              <a:t>Local Health Authorities</a:t>
            </a:r>
          </a:p>
          <a:p>
            <a:pPr algn="ctr"/>
            <a:r>
              <a:rPr lang="en-US" sz="1100" dirty="0">
                <a:latin typeface="Arial" pitchFamily="34" charset="0"/>
                <a:cs typeface="Arial" pitchFamily="34" charset="0"/>
              </a:rPr>
              <a:t>2%</a:t>
            </a:r>
          </a:p>
          <a:p>
            <a:pPr>
              <a:spcBef>
                <a:spcPts val="300"/>
              </a:spcBef>
            </a:pPr>
            <a:endParaRPr lang="en-US" sz="1100" dirty="0" err="1">
              <a:latin typeface="Arial" pitchFamily="34" charset="0"/>
              <a:cs typeface="Arial" pitchFamily="34" charset="0"/>
            </a:endParaRPr>
          </a:p>
        </p:txBody>
      </p:sp>
      <p:sp>
        <p:nvSpPr>
          <p:cNvPr id="21" name="TextBox 20"/>
          <p:cNvSpPr txBox="1"/>
          <p:nvPr/>
        </p:nvSpPr>
        <p:spPr>
          <a:xfrm>
            <a:off x="1327447" y="3284066"/>
            <a:ext cx="858254" cy="546303"/>
          </a:xfrm>
          <a:prstGeom prst="rect">
            <a:avLst/>
          </a:prstGeom>
          <a:noFill/>
        </p:spPr>
        <p:txBody>
          <a:bodyPr wrap="square" lIns="0" tIns="0" rIns="0" bIns="0" rtlCol="0">
            <a:spAutoFit/>
          </a:bodyPr>
          <a:lstStyle/>
          <a:p>
            <a:pPr algn="ctr"/>
            <a:r>
              <a:rPr lang="en-US" sz="1100" dirty="0">
                <a:solidFill>
                  <a:schemeClr val="bg1"/>
                </a:solidFill>
                <a:latin typeface="Arial" pitchFamily="34" charset="0"/>
                <a:cs typeface="Arial" pitchFamily="34" charset="0"/>
              </a:rPr>
              <a:t>CBO</a:t>
            </a:r>
          </a:p>
          <a:p>
            <a:pPr algn="ctr"/>
            <a:r>
              <a:rPr lang="en-US" sz="1100" dirty="0">
                <a:solidFill>
                  <a:schemeClr val="bg1"/>
                </a:solidFill>
                <a:latin typeface="Arial" pitchFamily="34" charset="0"/>
                <a:cs typeface="Arial" pitchFamily="34" charset="0"/>
              </a:rPr>
              <a:t>41%</a:t>
            </a:r>
          </a:p>
          <a:p>
            <a:pPr>
              <a:spcBef>
                <a:spcPts val="300"/>
              </a:spcBef>
            </a:pPr>
            <a:endParaRPr lang="en-US" sz="1100" dirty="0" err="1">
              <a:solidFill>
                <a:schemeClr val="bg1"/>
              </a:solidFill>
              <a:latin typeface="Arial" pitchFamily="34" charset="0"/>
              <a:cs typeface="Arial" pitchFamily="34" charset="0"/>
            </a:endParaRPr>
          </a:p>
        </p:txBody>
      </p:sp>
      <p:sp>
        <p:nvSpPr>
          <p:cNvPr id="22" name="TextBox 21"/>
          <p:cNvSpPr txBox="1"/>
          <p:nvPr/>
        </p:nvSpPr>
        <p:spPr>
          <a:xfrm>
            <a:off x="623845" y="3330251"/>
            <a:ext cx="858254" cy="546303"/>
          </a:xfrm>
          <a:prstGeom prst="rect">
            <a:avLst/>
          </a:prstGeom>
          <a:noFill/>
        </p:spPr>
        <p:txBody>
          <a:bodyPr wrap="square" lIns="0" tIns="0" rIns="0" bIns="0" rtlCol="0">
            <a:spAutoFit/>
          </a:bodyPr>
          <a:lstStyle/>
          <a:p>
            <a:pPr algn="ctr"/>
            <a:r>
              <a:rPr lang="en-US" sz="1100" dirty="0">
                <a:solidFill>
                  <a:schemeClr val="bg1"/>
                </a:solidFill>
                <a:latin typeface="Arial" pitchFamily="34" charset="0"/>
                <a:cs typeface="Arial" pitchFamily="34" charset="0"/>
              </a:rPr>
              <a:t>CHC</a:t>
            </a:r>
          </a:p>
          <a:p>
            <a:pPr algn="ctr"/>
            <a:r>
              <a:rPr lang="en-US" sz="1100" dirty="0">
                <a:solidFill>
                  <a:schemeClr val="bg1"/>
                </a:solidFill>
                <a:latin typeface="Arial" pitchFamily="34" charset="0"/>
                <a:cs typeface="Arial" pitchFamily="34" charset="0"/>
              </a:rPr>
              <a:t>28%</a:t>
            </a:r>
          </a:p>
          <a:p>
            <a:pPr>
              <a:spcBef>
                <a:spcPts val="300"/>
              </a:spcBef>
            </a:pPr>
            <a:endParaRPr lang="en-US" sz="1100" dirty="0" err="1">
              <a:solidFill>
                <a:schemeClr val="bg1"/>
              </a:solidFill>
              <a:latin typeface="Arial" pitchFamily="34" charset="0"/>
              <a:cs typeface="Arial" pitchFamily="34" charset="0"/>
            </a:endParaRPr>
          </a:p>
        </p:txBody>
      </p:sp>
      <p:sp>
        <p:nvSpPr>
          <p:cNvPr id="24" name="TextBox 23"/>
          <p:cNvSpPr txBox="1"/>
          <p:nvPr/>
        </p:nvSpPr>
        <p:spPr>
          <a:xfrm>
            <a:off x="905595" y="2816945"/>
            <a:ext cx="858254" cy="546303"/>
          </a:xfrm>
          <a:prstGeom prst="rect">
            <a:avLst/>
          </a:prstGeom>
          <a:noFill/>
        </p:spPr>
        <p:txBody>
          <a:bodyPr wrap="square" lIns="0" tIns="0" rIns="0" bIns="0" rtlCol="0">
            <a:spAutoFit/>
          </a:bodyPr>
          <a:lstStyle/>
          <a:p>
            <a:pPr algn="ctr"/>
            <a:r>
              <a:rPr lang="en-US" sz="1100" dirty="0">
                <a:solidFill>
                  <a:schemeClr val="bg1"/>
                </a:solidFill>
                <a:latin typeface="Arial" pitchFamily="34" charset="0"/>
                <a:cs typeface="Arial" pitchFamily="34" charset="0"/>
              </a:rPr>
              <a:t>Hospital</a:t>
            </a:r>
          </a:p>
          <a:p>
            <a:pPr algn="ctr"/>
            <a:r>
              <a:rPr lang="en-US" sz="1100" dirty="0">
                <a:solidFill>
                  <a:schemeClr val="bg1"/>
                </a:solidFill>
                <a:latin typeface="Arial" pitchFamily="34" charset="0"/>
                <a:cs typeface="Arial" pitchFamily="34" charset="0"/>
              </a:rPr>
              <a:t>29%</a:t>
            </a:r>
          </a:p>
          <a:p>
            <a:pPr>
              <a:spcBef>
                <a:spcPts val="300"/>
              </a:spcBef>
            </a:pPr>
            <a:endParaRPr lang="en-US" sz="1100" dirty="0" err="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7446393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50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p:cNvSpPr txBox="1">
            <a:spLocks/>
          </p:cNvSpPr>
          <p:nvPr/>
        </p:nvSpPr>
        <p:spPr>
          <a:xfrm>
            <a:off x="198342" y="896267"/>
            <a:ext cx="8782372" cy="627074"/>
          </a:xfrm>
          <a:prstGeom prst="rect">
            <a:avLst/>
          </a:prstGeom>
          <a:noFill/>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itle 3"/>
          <p:cNvSpPr>
            <a:spLocks noGrp="1"/>
          </p:cNvSpPr>
          <p:nvPr>
            <p:ph type="title"/>
          </p:nvPr>
        </p:nvSpPr>
        <p:spPr>
          <a:xfrm>
            <a:off x="228600" y="106747"/>
            <a:ext cx="7151350" cy="647402"/>
          </a:xfrm>
        </p:spPr>
        <p:txBody>
          <a:bodyPr/>
          <a:lstStyle/>
          <a:p>
            <a:r>
              <a:rPr lang="en-US" dirty="0">
                <a:solidFill>
                  <a:schemeClr val="accent2"/>
                </a:solidFill>
              </a:rPr>
              <a:t>Employer Job Titles</a:t>
            </a:r>
          </a:p>
        </p:txBody>
      </p:sp>
      <p:sp>
        <p:nvSpPr>
          <p:cNvPr id="69" name="Text Box 3"/>
          <p:cNvSpPr txBox="1">
            <a:spLocks noChangeArrowheads="1"/>
          </p:cNvSpPr>
          <p:nvPr/>
        </p:nvSpPr>
        <p:spPr bwMode="auto">
          <a:xfrm>
            <a:off x="813570" y="1802232"/>
            <a:ext cx="75168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87C8"/>
                </a:solidFill>
                <a:effectLst/>
                <a:uLnTx/>
                <a:uFillTx/>
                <a:latin typeface="Arial" charset="0"/>
                <a:ea typeface="+mn-ea"/>
                <a:cs typeface="Arial" charset="0"/>
              </a:rPr>
              <a:t>Job Titles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a:t>
            </a:r>
            <a:r>
              <a:rPr kumimoji="0" lang="en-US" sz="1400" b="0" i="0" u="none" strike="noStrike" kern="1200" cap="none" spc="0" normalizeH="0" noProof="0" dirty="0">
                <a:ln>
                  <a:noFill/>
                </a:ln>
                <a:solidFill>
                  <a:srgbClr val="000000"/>
                </a:solidFill>
                <a:effectLst/>
                <a:uLnTx/>
                <a:uFillTx/>
                <a:latin typeface="Arial" charset="0"/>
                <a:ea typeface="+mn-ea"/>
                <a:cs typeface="Arial" charset="0"/>
              </a:rPr>
              <a:t> </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Employers –</a:t>
            </a:r>
            <a:endParaRPr kumimoji="0" lang="en-US" sz="1400" b="1" i="0" u="none" strike="noStrike" kern="1200" cap="none" spc="0" normalizeH="0" baseline="0" noProof="0" dirty="0">
              <a:ln>
                <a:noFill/>
              </a:ln>
              <a:solidFill>
                <a:srgbClr val="0087C8"/>
              </a:solidFill>
              <a:effectLst/>
              <a:uLnTx/>
              <a:uFillTx/>
              <a:latin typeface="Arial" charset="0"/>
              <a:ea typeface="+mn-ea"/>
              <a:cs typeface="Arial" charset="0"/>
            </a:endParaRPr>
          </a:p>
        </p:txBody>
      </p:sp>
      <p:sp>
        <p:nvSpPr>
          <p:cNvPr id="17" name="Text Placeholder 1"/>
          <p:cNvSpPr>
            <a:spLocks noGrp="1"/>
          </p:cNvSpPr>
          <p:nvPr>
            <p:ph type="body" sz="quarter" idx="12"/>
          </p:nvPr>
        </p:nvSpPr>
        <p:spPr>
          <a:xfrm>
            <a:off x="323850" y="6429182"/>
            <a:ext cx="8496300" cy="144462"/>
          </a:xfrm>
        </p:spPr>
        <p:txBody>
          <a:bodyPr anchor="t" anchorCtr="0"/>
          <a:lstStyle/>
          <a:p>
            <a:pPr marL="341313" lvl="0" indent="-341313">
              <a:spcAft>
                <a:spcPts val="300"/>
              </a:spcAft>
            </a:pPr>
            <a:r>
              <a:rPr lang="en-US" dirty="0"/>
              <a:t>EA3	Which of the following is closest to your job title? </a:t>
            </a:r>
            <a:r>
              <a:rPr lang="en-IN" dirty="0"/>
              <a:t>(Employers: Total=187; Clinical=113; Non-Clinical=74)</a:t>
            </a:r>
          </a:p>
          <a:p>
            <a:pPr marL="341313" indent="-341313"/>
            <a:r>
              <a:rPr lang="en-IN" dirty="0"/>
              <a:t> </a:t>
            </a:r>
          </a:p>
        </p:txBody>
      </p:sp>
      <p:graphicFrame>
        <p:nvGraphicFramePr>
          <p:cNvPr id="8" name="Chart 7"/>
          <p:cNvGraphicFramePr/>
          <p:nvPr>
            <p:extLst>
              <p:ext uri="{D42A27DB-BD31-4B8C-83A1-F6EECF244321}">
                <p14:modId xmlns:p14="http://schemas.microsoft.com/office/powerpoint/2010/main" val="3504419198"/>
              </p:ext>
            </p:extLst>
          </p:nvPr>
        </p:nvGraphicFramePr>
        <p:xfrm>
          <a:off x="3177869" y="2710731"/>
          <a:ext cx="3433071" cy="31834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49092656"/>
              </p:ext>
            </p:extLst>
          </p:nvPr>
        </p:nvGraphicFramePr>
        <p:xfrm>
          <a:off x="1102050" y="2710731"/>
          <a:ext cx="2075819" cy="3150175"/>
        </p:xfrm>
        <a:graphic>
          <a:graphicData uri="http://schemas.openxmlformats.org/drawingml/2006/table">
            <a:tbl>
              <a:tblPr firstRow="1" bandRow="1"/>
              <a:tblGrid>
                <a:gridCol w="2075819">
                  <a:extLst>
                    <a:ext uri="{9D8B030D-6E8A-4147-A177-3AD203B41FA5}">
                      <a16:colId xmlns:a16="http://schemas.microsoft.com/office/drawing/2014/main" val="20000"/>
                    </a:ext>
                  </a:extLst>
                </a:gridCol>
              </a:tblGrid>
              <a:tr h="348556">
                <a:tc>
                  <a:txBody>
                    <a:bodyPr/>
                    <a:lstStyle/>
                    <a:p>
                      <a:pPr algn="r" rtl="0" fontAlgn="ctr"/>
                      <a:r>
                        <a:rPr lang="en-US" sz="1100" b="0" i="0" u="none" strike="noStrike" dirty="0">
                          <a:solidFill>
                            <a:srgbClr val="000000"/>
                          </a:solidFill>
                          <a:effectLst/>
                          <a:latin typeface="Arial" panose="020B0604020202020204" pitchFamily="34" charset="0"/>
                        </a:rPr>
                        <a:t>Program Manager/Director</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1035">
                <a:tc>
                  <a:txBody>
                    <a:bodyPr/>
                    <a:lstStyle/>
                    <a:p>
                      <a:pPr algn="r" rtl="0" fontAlgn="ctr"/>
                      <a:r>
                        <a:rPr lang="en-US" sz="1100" b="0" i="0" u="none" strike="noStrike" dirty="0">
                          <a:solidFill>
                            <a:schemeClr val="tx1"/>
                          </a:solidFill>
                          <a:effectLst/>
                          <a:latin typeface="Arial" panose="020B0604020202020204" pitchFamily="34" charset="0"/>
                        </a:rPr>
                        <a:t>CHW</a:t>
                      </a:r>
                      <a:r>
                        <a:rPr lang="en-US" sz="1100" b="0" i="0" u="none" strike="noStrike" baseline="0" dirty="0">
                          <a:solidFill>
                            <a:schemeClr val="tx1"/>
                          </a:solidFill>
                          <a:effectLst/>
                          <a:latin typeface="Arial" panose="020B0604020202020204" pitchFamily="34" charset="0"/>
                        </a:rPr>
                        <a:t> Supervisor</a:t>
                      </a:r>
                      <a:endParaRPr lang="en-US" sz="1100" b="0" i="0" u="none" strike="noStrike" dirty="0">
                        <a:solidFill>
                          <a:schemeClr val="tx1"/>
                        </a:solidFill>
                        <a:effectLst/>
                        <a:latin typeface="Arial" panose="020B0604020202020204" pitchFamily="34" charset="0"/>
                      </a:endParaRP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8556">
                <a:tc>
                  <a:txBody>
                    <a:bodyPr/>
                    <a:lstStyle/>
                    <a:p>
                      <a:pPr algn="r" rtl="0" fontAlgn="ctr"/>
                      <a:r>
                        <a:rPr lang="en-US" sz="1100" b="0" i="0" u="none" strike="noStrike" dirty="0">
                          <a:solidFill>
                            <a:srgbClr val="000000"/>
                          </a:solidFill>
                          <a:effectLst/>
                          <a:latin typeface="Arial" panose="020B0604020202020204" pitchFamily="34" charset="0"/>
                        </a:rPr>
                        <a:t>Executive Director</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9248">
                <a:tc>
                  <a:txBody>
                    <a:bodyPr/>
                    <a:lstStyle/>
                    <a:p>
                      <a:pPr algn="r" rtl="0" fontAlgn="ctr"/>
                      <a:r>
                        <a:rPr lang="en-US" sz="1100" b="0" i="0" u="none" strike="noStrike" dirty="0">
                          <a:solidFill>
                            <a:srgbClr val="000000"/>
                          </a:solidFill>
                          <a:effectLst/>
                          <a:latin typeface="Arial" panose="020B0604020202020204" pitchFamily="34" charset="0"/>
                        </a:rPr>
                        <a:t>Practice Manager</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8556">
                <a:tc>
                  <a:txBody>
                    <a:bodyPr/>
                    <a:lstStyle/>
                    <a:p>
                      <a:pPr algn="r" rtl="0" fontAlgn="ctr"/>
                      <a:r>
                        <a:rPr lang="en-US" sz="1100" b="0" i="0" u="none" strike="noStrike" dirty="0">
                          <a:solidFill>
                            <a:srgbClr val="000000"/>
                          </a:solidFill>
                          <a:effectLst/>
                          <a:latin typeface="Arial" panose="020B0604020202020204" pitchFamily="34" charset="0"/>
                        </a:rPr>
                        <a:t>Project Coordinator</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52349681"/>
                  </a:ext>
                </a:extLst>
              </a:tr>
              <a:tr h="348556">
                <a:tc>
                  <a:txBody>
                    <a:bodyPr/>
                    <a:lstStyle/>
                    <a:p>
                      <a:pPr algn="r" rtl="0" fontAlgn="ctr"/>
                      <a:r>
                        <a:rPr lang="en-US" sz="1100" b="0" i="0" u="none" strike="noStrike" dirty="0">
                          <a:solidFill>
                            <a:srgbClr val="000000"/>
                          </a:solidFill>
                          <a:effectLst/>
                          <a:latin typeface="Arial" panose="020B0604020202020204" pitchFamily="34" charset="0"/>
                        </a:rPr>
                        <a:t>Team Leader</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83331052"/>
                  </a:ext>
                </a:extLst>
              </a:tr>
              <a:tr h="348556">
                <a:tc>
                  <a:txBody>
                    <a:bodyPr/>
                    <a:lstStyle/>
                    <a:p>
                      <a:pPr algn="r" rtl="0" fontAlgn="ctr"/>
                      <a:r>
                        <a:rPr lang="en-US" sz="1100" b="0" i="0" u="none" strike="noStrike" dirty="0">
                          <a:solidFill>
                            <a:srgbClr val="000000"/>
                          </a:solidFill>
                          <a:effectLst/>
                          <a:latin typeface="Arial" panose="020B0604020202020204" pitchFamily="34" charset="0"/>
                        </a:rPr>
                        <a:t>Project Director</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128920941"/>
                  </a:ext>
                </a:extLst>
              </a:tr>
              <a:tr h="348556">
                <a:tc>
                  <a:txBody>
                    <a:bodyPr/>
                    <a:lstStyle/>
                    <a:p>
                      <a:pPr algn="r" rtl="0" fontAlgn="ctr"/>
                      <a:r>
                        <a:rPr lang="en-US" sz="1100" b="0" i="0" u="none" strike="noStrike" dirty="0">
                          <a:solidFill>
                            <a:srgbClr val="000000"/>
                          </a:solidFill>
                          <a:effectLst/>
                          <a:latin typeface="Arial" panose="020B0604020202020204" pitchFamily="34" charset="0"/>
                        </a:rPr>
                        <a:t>Case Manager</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25572439"/>
                  </a:ext>
                </a:extLst>
              </a:tr>
              <a:tr h="348556">
                <a:tc>
                  <a:txBody>
                    <a:bodyPr/>
                    <a:lstStyle/>
                    <a:p>
                      <a:pPr algn="r" rtl="0" fontAlgn="ctr"/>
                      <a:r>
                        <a:rPr lang="en-US" sz="1100" b="0" i="0" u="none" strike="noStrike" dirty="0">
                          <a:solidFill>
                            <a:srgbClr val="000000"/>
                          </a:solidFill>
                          <a:effectLst/>
                          <a:latin typeface="Arial" panose="020B0604020202020204" pitchFamily="34" charset="0"/>
                        </a:rPr>
                        <a:t>Other</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0956359"/>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208070969"/>
              </p:ext>
            </p:extLst>
          </p:nvPr>
        </p:nvGraphicFramePr>
        <p:xfrm>
          <a:off x="6197722" y="2331941"/>
          <a:ext cx="2085629" cy="3562220"/>
        </p:xfrm>
        <a:graphic>
          <a:graphicData uri="http://schemas.openxmlformats.org/drawingml/2006/table">
            <a:tbl>
              <a:tblPr firstRow="1" bandRow="1"/>
              <a:tblGrid>
                <a:gridCol w="25400">
                  <a:extLst>
                    <a:ext uri="{9D8B030D-6E8A-4147-A177-3AD203B41FA5}">
                      <a16:colId xmlns:a16="http://schemas.microsoft.com/office/drawing/2014/main" val="1013670830"/>
                    </a:ext>
                  </a:extLst>
                </a:gridCol>
                <a:gridCol w="1034668">
                  <a:extLst>
                    <a:ext uri="{9D8B030D-6E8A-4147-A177-3AD203B41FA5}">
                      <a16:colId xmlns:a16="http://schemas.microsoft.com/office/drawing/2014/main" val="4144753488"/>
                    </a:ext>
                  </a:extLst>
                </a:gridCol>
                <a:gridCol w="1025561">
                  <a:extLst>
                    <a:ext uri="{9D8B030D-6E8A-4147-A177-3AD203B41FA5}">
                      <a16:colId xmlns:a16="http://schemas.microsoft.com/office/drawing/2014/main" val="3214059374"/>
                    </a:ext>
                  </a:extLst>
                </a:gridCol>
              </a:tblGrid>
              <a:tr h="400223">
                <a:tc>
                  <a:txBody>
                    <a:bodyPr/>
                    <a:lstStyle/>
                    <a:p>
                      <a:pPr marL="0" marR="0" algn="ctr">
                        <a:lnSpc>
                          <a:spcPct val="107000"/>
                        </a:lnSpc>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algn="ctr">
                        <a:spcBef>
                          <a:spcPts val="0"/>
                        </a:spcBef>
                        <a:spcAft>
                          <a:spcPts val="0"/>
                        </a:spcAft>
                      </a:pPr>
                      <a:r>
                        <a:rPr lang="en-US" sz="1200" b="1" dirty="0">
                          <a:solidFill>
                            <a:schemeClr val="bg1"/>
                          </a:solidFill>
                        </a:rPr>
                        <a:t>Clinical</a:t>
                      </a:r>
                    </a:p>
                    <a:p>
                      <a:pPr algn="ctr">
                        <a:spcBef>
                          <a:spcPts val="0"/>
                        </a:spcBef>
                        <a:spcAft>
                          <a:spcPts val="0"/>
                        </a:spcAft>
                      </a:pPr>
                      <a:r>
                        <a:rPr lang="en-US" sz="900" b="1" dirty="0">
                          <a:solidFill>
                            <a:schemeClr val="bg1"/>
                          </a:solidFill>
                        </a:rPr>
                        <a:t>(%)</a:t>
                      </a:r>
                    </a:p>
                  </a:txBody>
                  <a:tcPr marL="9144" marR="9144" marT="18288" marB="18288" anchor="ctr">
                    <a:lnL w="635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a:spcBef>
                          <a:spcPts val="0"/>
                        </a:spcBef>
                        <a:spcAft>
                          <a:spcPts val="0"/>
                        </a:spcAft>
                      </a:pPr>
                      <a:r>
                        <a:rPr lang="en-US" sz="1200" b="1" dirty="0">
                          <a:solidFill>
                            <a:schemeClr val="bg1"/>
                          </a:solidFill>
                        </a:rPr>
                        <a:t>Non-Clinical*</a:t>
                      </a:r>
                    </a:p>
                    <a:p>
                      <a:pPr algn="ctr">
                        <a:spcBef>
                          <a:spcPts val="0"/>
                        </a:spcBef>
                        <a:spcAft>
                          <a:spcPts val="0"/>
                        </a:spcAft>
                      </a:pPr>
                      <a:r>
                        <a:rPr lang="en-US" sz="900" b="1" dirty="0">
                          <a:solidFill>
                            <a:schemeClr val="bg1"/>
                          </a:solidFill>
                        </a:rPr>
                        <a:t>(%)</a:t>
                      </a:r>
                    </a:p>
                  </a:txBody>
                  <a:tcPr marL="9144" marR="9144" marT="18288" marB="18288" anchor="ctr">
                    <a:lnL w="952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2406010268"/>
                  </a:ext>
                </a:extLst>
              </a:tr>
              <a:tr h="351333">
                <a:tc>
                  <a:txBody>
                    <a:bodyPr/>
                    <a:lstStyle/>
                    <a:p>
                      <a:pPr marL="0" marR="0" algn="ctr">
                        <a:lnSpc>
                          <a:spcPct val="107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54</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48</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60624308"/>
                  </a:ext>
                </a:extLst>
              </a:tr>
              <a:tr h="351333">
                <a:tc>
                  <a:txBody>
                    <a:bodyPr/>
                    <a:lstStyle/>
                    <a:p>
                      <a:pPr marL="0" marR="0" algn="ctr">
                        <a:lnSpc>
                          <a:spcPct val="107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11</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20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135642165"/>
                  </a:ext>
                </a:extLst>
              </a:tr>
              <a:tr h="351333">
                <a:tc>
                  <a:txBody>
                    <a:bodyPr/>
                    <a:lstStyle/>
                    <a:p>
                      <a:pPr marL="0" marR="0" algn="ctr">
                        <a:lnSpc>
                          <a:spcPct val="107000"/>
                        </a:lnSpc>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7</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8</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54506171"/>
                  </a:ext>
                </a:extLst>
              </a:tr>
              <a:tr h="351333">
                <a:tc>
                  <a:txBody>
                    <a:bodyPr/>
                    <a:lstStyle/>
                    <a:p>
                      <a:pPr marL="0" marR="0" algn="ctr">
                        <a:lnSpc>
                          <a:spcPct val="107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5</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97295761"/>
                  </a:ext>
                </a:extLst>
              </a:tr>
              <a:tr h="351333">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92270145"/>
                  </a:ext>
                </a:extLst>
              </a:tr>
              <a:tr h="351333">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68657683"/>
                  </a:ext>
                </a:extLst>
              </a:tr>
              <a:tr h="351333">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16191051"/>
                  </a:ext>
                </a:extLst>
              </a:tr>
              <a:tr h="351333">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705383571"/>
                  </a:ext>
                </a:extLst>
              </a:tr>
              <a:tr h="351333">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11</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450990781"/>
                  </a:ext>
                </a:extLst>
              </a:tr>
            </a:tbl>
          </a:graphicData>
        </a:graphic>
      </p:graphicFrame>
      <p:sp>
        <p:nvSpPr>
          <p:cNvPr id="18" name="TextBox 17"/>
          <p:cNvSpPr txBox="1"/>
          <p:nvPr/>
        </p:nvSpPr>
        <p:spPr>
          <a:xfrm>
            <a:off x="323850" y="6177864"/>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Box 19"/>
          <p:cNvSpPr txBox="1"/>
          <p:nvPr/>
        </p:nvSpPr>
        <p:spPr>
          <a:xfrm>
            <a:off x="3193783" y="2497221"/>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Total</a:t>
            </a:r>
            <a:endParaRPr lang="en-US" sz="1100" b="1" dirty="0">
              <a:latin typeface="Arial" pitchFamily="34" charset="0"/>
              <a:cs typeface="Arial" pitchFamily="34" charset="0"/>
            </a:endParaRPr>
          </a:p>
        </p:txBody>
      </p:sp>
      <p:grpSp>
        <p:nvGrpSpPr>
          <p:cNvPr id="22" name="Group 21"/>
          <p:cNvGrpSpPr/>
          <p:nvPr/>
        </p:nvGrpSpPr>
        <p:grpSpPr>
          <a:xfrm>
            <a:off x="5559723" y="5974011"/>
            <a:ext cx="3420991" cy="255662"/>
            <a:chOff x="5023294" y="5694981"/>
            <a:chExt cx="3420991" cy="255662"/>
          </a:xfrm>
        </p:grpSpPr>
        <p:sp>
          <p:nvSpPr>
            <p:cNvPr id="23" name="Rectangle 22"/>
            <p:cNvSpPr/>
            <p:nvPr/>
          </p:nvSpPr>
          <p:spPr>
            <a:xfrm rot="10800000" flipV="1">
              <a:off x="5023294" y="5694981"/>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27" name="TextBox 16"/>
            <p:cNvSpPr txBox="1"/>
            <p:nvPr/>
          </p:nvSpPr>
          <p:spPr>
            <a:xfrm>
              <a:off x="5228543" y="5714031"/>
              <a:ext cx="321574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sp>
        <p:nvSpPr>
          <p:cNvPr id="26" name="AutoShape 6"/>
          <p:cNvSpPr>
            <a:spLocks noChangeArrowheads="1"/>
          </p:cNvSpPr>
          <p:nvPr/>
        </p:nvSpPr>
        <p:spPr bwMode="auto">
          <a:xfrm>
            <a:off x="3896221" y="4464316"/>
            <a:ext cx="2104888" cy="941419"/>
          </a:xfrm>
          <a:prstGeom prst="wedgeRoundRectCallout">
            <a:avLst>
              <a:gd name="adj1" fmla="val -39288"/>
              <a:gd name="adj2" fmla="val 68899"/>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0"/>
              </a:spcBef>
              <a:spcAft>
                <a:spcPct val="0"/>
              </a:spcAft>
              <a:buClrTx/>
              <a:buSzTx/>
              <a:tabLst/>
            </a:pPr>
            <a:r>
              <a:rPr lang="en-US" sz="1000" dirty="0">
                <a:solidFill>
                  <a:schemeClr val="accent2"/>
                </a:solidFill>
                <a:latin typeface="Arial" pitchFamily="34" charset="0"/>
                <a:cs typeface="Arial" pitchFamily="34" charset="0"/>
              </a:rPr>
              <a:t>Other responses include: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accent2"/>
                </a:solidFill>
                <a:effectLst/>
                <a:latin typeface="Arial" pitchFamily="34" charset="0"/>
                <a:cs typeface="Arial" pitchFamily="34" charset="0"/>
              </a:rPr>
              <a:t>Operations</a:t>
            </a:r>
            <a:r>
              <a:rPr kumimoji="0" lang="en-US" sz="1000" b="0" i="0" u="none" strike="noStrike" cap="none" normalizeH="0" dirty="0">
                <a:ln>
                  <a:noFill/>
                </a:ln>
                <a:solidFill>
                  <a:schemeClr val="accent2"/>
                </a:solidFill>
                <a:effectLst/>
                <a:latin typeface="Arial" pitchFamily="34" charset="0"/>
                <a:cs typeface="Arial" pitchFamily="34" charset="0"/>
              </a:rPr>
              <a:t> Manager/Director</a:t>
            </a:r>
            <a:endParaRPr lang="en-US" sz="1000" dirty="0">
              <a:solidFill>
                <a:schemeClr val="accent2"/>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baseline="0" dirty="0">
                <a:solidFill>
                  <a:schemeClr val="accent2"/>
                </a:solidFill>
                <a:latin typeface="Arial" pitchFamily="34" charset="0"/>
                <a:cs typeface="Arial" pitchFamily="34" charset="0"/>
              </a:rPr>
              <a:t>Nurse Manager</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chemeClr val="accent2"/>
                </a:solidFill>
                <a:latin typeface="Arial" pitchFamily="34" charset="0"/>
                <a:cs typeface="Arial" pitchFamily="34" charset="0"/>
              </a:rPr>
              <a:t>Medical/C</a:t>
            </a:r>
            <a:r>
              <a:rPr lang="en-US" sz="1000" baseline="0" dirty="0">
                <a:solidFill>
                  <a:schemeClr val="accent2"/>
                </a:solidFill>
                <a:latin typeface="Arial" pitchFamily="34" charset="0"/>
                <a:cs typeface="Arial" pitchFamily="34" charset="0"/>
              </a:rPr>
              <a:t>linical</a:t>
            </a:r>
            <a:r>
              <a:rPr lang="en-US" sz="1000" dirty="0">
                <a:solidFill>
                  <a:schemeClr val="accent2"/>
                </a:solidFill>
                <a:latin typeface="Arial" pitchFamily="34" charset="0"/>
                <a:cs typeface="Arial" pitchFamily="34" charset="0"/>
              </a:rPr>
              <a:t> Director</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chemeClr val="accent2"/>
                </a:solidFill>
                <a:latin typeface="Arial" pitchFamily="34" charset="0"/>
                <a:cs typeface="Arial" pitchFamily="34" charset="0"/>
              </a:rPr>
              <a:t>Senior Outreach Coordinator</a:t>
            </a:r>
          </a:p>
          <a:p>
            <a:pPr marL="0" marR="0" lvl="0" indent="0" algn="l" defTabSz="11477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accent2"/>
              </a:solidFill>
              <a:effectLst/>
              <a:latin typeface="Arial" pitchFamily="34" charset="0"/>
              <a:cs typeface="Arial" pitchFamily="34" charset="0"/>
            </a:endParaRPr>
          </a:p>
        </p:txBody>
      </p:sp>
      <p:sp>
        <p:nvSpPr>
          <p:cNvPr id="29" name="TextBox 28"/>
          <p:cNvSpPr txBox="1"/>
          <p:nvPr/>
        </p:nvSpPr>
        <p:spPr>
          <a:xfrm>
            <a:off x="352425" y="6012375"/>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Note: Response options less than 1% are not shown.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Content Placeholder 1"/>
          <p:cNvSpPr txBox="1">
            <a:spLocks/>
          </p:cNvSpPr>
          <p:nvPr/>
        </p:nvSpPr>
        <p:spPr>
          <a:xfrm>
            <a:off x="191954" y="917491"/>
            <a:ext cx="8782372" cy="853320"/>
          </a:xfrm>
          <a:prstGeom prst="rect">
            <a:avLst/>
          </a:prstGeom>
          <a:noFill/>
        </p:spPr>
        <p:txBody>
          <a:bodyPr/>
          <a:lstStyle/>
          <a:p>
            <a:pPr marL="0" lvl="1">
              <a:lnSpc>
                <a:spcPts val="1720"/>
              </a:lnSpc>
              <a:spcBef>
                <a:spcPts val="600"/>
              </a:spcBef>
            </a:pPr>
            <a:r>
              <a:rPr lang="en-US" sz="1600" dirty="0">
                <a:cs typeface="Arial" pitchFamily="34" charset="0"/>
              </a:rPr>
              <a:t>The majority of CHW employers are program managers or directors.</a:t>
            </a:r>
          </a:p>
          <a:p>
            <a:pPr marL="460375" lvl="2" indent="-230188">
              <a:lnSpc>
                <a:spcPts val="1720"/>
              </a:lnSpc>
              <a:spcBef>
                <a:spcPts val="600"/>
              </a:spcBef>
              <a:buClr>
                <a:schemeClr val="accent2"/>
              </a:buClr>
              <a:buFont typeface="Arial" charset="0"/>
              <a:buChar char="•"/>
            </a:pPr>
            <a:r>
              <a:rPr lang="en-US" sz="1400" dirty="0">
                <a:cs typeface="Arial" pitchFamily="34" charset="0"/>
              </a:rPr>
              <a:t>Among a variety of other titles that are represented among employers, CHW Supervisor is the most predominant. </a:t>
            </a:r>
          </a:p>
        </p:txBody>
      </p:sp>
    </p:spTree>
    <p:extLst>
      <p:ext uri="{BB962C8B-B14F-4D97-AF65-F5344CB8AC3E}">
        <p14:creationId xmlns:p14="http://schemas.microsoft.com/office/powerpoint/2010/main" val="339388852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50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bwMode="gray">
          <a:xfrm>
            <a:off x="323528" y="945932"/>
            <a:ext cx="8496944" cy="5328592"/>
          </a:xfrm>
          <a:prstGeom prst="rect">
            <a:avLst/>
          </a:prstGeom>
        </p:spPr>
        <p:txBody>
          <a:bodyPr vert="horz" lIns="0" tIns="18000" rIns="0" bIns="0" rtlCol="0" anchor="t" anchorCtr="0">
            <a:noAutofit/>
          </a:bodyPr>
          <a:lstStyle>
            <a:lvl1pPr marL="0" indent="0" algn="l" defTabSz="914400" rtl="0" eaLnBrk="1" latinLnBrk="0" hangingPunct="1">
              <a:spcBef>
                <a:spcPts val="300"/>
              </a:spcBef>
              <a:spcAft>
                <a:spcPts val="0"/>
              </a:spcAft>
              <a:buFont typeface="Arial" pitchFamily="34" charset="0"/>
              <a:buNone/>
              <a:defRPr sz="2000" kern="1200">
                <a:solidFill>
                  <a:schemeClr val="tx2"/>
                </a:solidFill>
                <a:latin typeface="Arial" pitchFamily="34" charset="0"/>
                <a:ea typeface="+mn-ea"/>
                <a:cs typeface="Arial" pitchFamily="34" charset="0"/>
              </a:defRPr>
            </a:lvl1pPr>
            <a:lvl2pPr marL="0" indent="0" algn="l" defTabSz="914400" rtl="0" eaLnBrk="1" latinLnBrk="0" hangingPunct="1">
              <a:spcBef>
                <a:spcPts val="300"/>
              </a:spcBef>
              <a:spcAft>
                <a:spcPts val="0"/>
              </a:spcAft>
              <a:buFont typeface="Arial" pitchFamily="34" charset="0"/>
              <a:buNone/>
              <a:defRPr sz="2000" kern="1200">
                <a:solidFill>
                  <a:schemeClr val="tx2"/>
                </a:solidFill>
                <a:latin typeface="Arial" pitchFamily="34" charset="0"/>
                <a:ea typeface="+mn-ea"/>
                <a:cs typeface="Arial" pitchFamily="34" charset="0"/>
              </a:defRPr>
            </a:lvl2pPr>
            <a:lvl3pPr marL="0" indent="0" algn="l" defTabSz="914400" rtl="0" eaLnBrk="1" latinLnBrk="0" hangingPunct="1">
              <a:spcBef>
                <a:spcPts val="300"/>
              </a:spcBef>
              <a:spcAft>
                <a:spcPts val="0"/>
              </a:spcAft>
              <a:buFont typeface="Arial" pitchFamily="34" charset="0"/>
              <a:buNone/>
              <a:defRPr sz="2000" kern="1200">
                <a:solidFill>
                  <a:schemeClr val="tx2"/>
                </a:solidFill>
                <a:latin typeface="Arial" pitchFamily="34" charset="0"/>
                <a:ea typeface="+mn-ea"/>
                <a:cs typeface="Arial" pitchFamily="34" charset="0"/>
              </a:defRPr>
            </a:lvl3pPr>
            <a:lvl4pPr marL="0" indent="0" algn="l" defTabSz="914400" rtl="0" eaLnBrk="1" latinLnBrk="0" hangingPunct="1">
              <a:spcBef>
                <a:spcPts val="300"/>
              </a:spcBef>
              <a:spcAft>
                <a:spcPts val="0"/>
              </a:spcAft>
              <a:buFont typeface="Arial" pitchFamily="34" charset="0"/>
              <a:buNone/>
              <a:defRPr sz="2000" kern="1200">
                <a:solidFill>
                  <a:schemeClr val="tx2"/>
                </a:solidFill>
                <a:latin typeface="Arial" pitchFamily="34" charset="0"/>
                <a:ea typeface="+mn-ea"/>
                <a:cs typeface="Arial" pitchFamily="34" charset="0"/>
              </a:defRPr>
            </a:lvl4pPr>
            <a:lvl5pPr marL="0" indent="0" algn="l" defTabSz="914400" rtl="0" eaLnBrk="1" latinLnBrk="0" hangingPunct="1">
              <a:spcBef>
                <a:spcPts val="300"/>
              </a:spcBef>
              <a:spcAft>
                <a:spcPts val="0"/>
              </a:spcAft>
              <a:buFont typeface="Arial" pitchFamily="34" charset="0"/>
              <a:buNone/>
              <a:defRPr sz="2000" b="0" kern="1200" baseline="0">
                <a:solidFill>
                  <a:schemeClr val="tx2"/>
                </a:solidFill>
                <a:latin typeface="Arial" pitchFamily="34" charset="0"/>
                <a:ea typeface="+mn-ea"/>
                <a:cs typeface="Arial" pitchFamily="34" charset="0"/>
              </a:defRPr>
            </a:lvl5pPr>
            <a:lvl6pPr marL="0" indent="0" algn="l" defTabSz="914400" rtl="0" eaLnBrk="1" latinLnBrk="0" hangingPunct="1">
              <a:spcBef>
                <a:spcPts val="300"/>
              </a:spcBef>
              <a:spcAft>
                <a:spcPts val="0"/>
              </a:spcAft>
              <a:buFont typeface="Arial" pitchFamily="34" charset="0"/>
              <a:buNone/>
              <a:defRPr sz="2000" kern="1200">
                <a:solidFill>
                  <a:schemeClr val="tx2"/>
                </a:solidFill>
                <a:latin typeface="Arial" pitchFamily="34" charset="0"/>
                <a:ea typeface="+mn-ea"/>
                <a:cs typeface="Arial" pitchFamily="34" charset="0"/>
              </a:defRPr>
            </a:lvl6pPr>
            <a:lvl7pPr marL="0" indent="0" algn="l" defTabSz="914400" rtl="0" eaLnBrk="1" latinLnBrk="0" hangingPunct="1">
              <a:spcBef>
                <a:spcPts val="300"/>
              </a:spcBef>
              <a:spcAft>
                <a:spcPts val="0"/>
              </a:spcAft>
              <a:buFont typeface="Arial" pitchFamily="34" charset="0"/>
              <a:buNone/>
              <a:defRPr sz="2000" kern="1200">
                <a:solidFill>
                  <a:schemeClr val="tx2"/>
                </a:solidFill>
                <a:latin typeface="Arial" pitchFamily="34" charset="0"/>
                <a:ea typeface="+mn-ea"/>
                <a:cs typeface="Arial" pitchFamily="34" charset="0"/>
              </a:defRPr>
            </a:lvl7pPr>
            <a:lvl8pPr marL="0" indent="0" algn="l" defTabSz="914400" rtl="0" eaLnBrk="1" latinLnBrk="0" hangingPunct="1">
              <a:spcBef>
                <a:spcPts val="300"/>
              </a:spcBef>
              <a:spcAft>
                <a:spcPts val="0"/>
              </a:spcAft>
              <a:buFont typeface="Arial" pitchFamily="34" charset="0"/>
              <a:buNone/>
              <a:defRPr sz="2000" kern="1200">
                <a:solidFill>
                  <a:schemeClr val="tx2"/>
                </a:solidFill>
                <a:latin typeface="Arial" pitchFamily="34" charset="0"/>
                <a:ea typeface="+mn-ea"/>
                <a:cs typeface="Arial" pitchFamily="34" charset="0"/>
              </a:defRPr>
            </a:lvl8pPr>
            <a:lvl9pPr marL="0" indent="0" algn="l" defTabSz="914400" rtl="0" eaLnBrk="1" latinLnBrk="0" hangingPunct="1">
              <a:spcBef>
                <a:spcPts val="300"/>
              </a:spcBef>
              <a:spcAft>
                <a:spcPts val="0"/>
              </a:spcAft>
              <a:buFont typeface="Arial" pitchFamily="34" charset="0"/>
              <a:buNone/>
              <a:defRPr sz="2000" kern="1200">
                <a:solidFill>
                  <a:schemeClr val="tx2"/>
                </a:solidFill>
                <a:latin typeface="Arial" pitchFamily="34" charset="0"/>
                <a:ea typeface="+mn-ea"/>
                <a:cs typeface="Arial" pitchFamily="34" charset="0"/>
              </a:defRPr>
            </a:lvl9pPr>
          </a:lstStyle>
          <a:p>
            <a:pPr>
              <a:spcBef>
                <a:spcPts val="1200"/>
              </a:spcBef>
              <a:tabLst>
                <a:tab pos="7772400" algn="r"/>
              </a:tabLst>
            </a:pPr>
            <a:r>
              <a:rPr lang="en-US" sz="1600" dirty="0">
                <a:solidFill>
                  <a:schemeClr val="tx1"/>
                </a:solidFill>
              </a:rPr>
              <a:t>Background &amp; Objectives	</a:t>
            </a:r>
            <a:r>
              <a:rPr lang="en-US" sz="1600" dirty="0">
                <a:solidFill>
                  <a:schemeClr val="accent2"/>
                </a:solidFill>
              </a:rPr>
              <a:t>2</a:t>
            </a:r>
          </a:p>
          <a:p>
            <a:pPr>
              <a:spcBef>
                <a:spcPts val="1800"/>
              </a:spcBef>
              <a:tabLst>
                <a:tab pos="7772400" algn="r"/>
              </a:tabLst>
            </a:pPr>
            <a:r>
              <a:rPr lang="en-US" sz="1600" dirty="0">
                <a:solidFill>
                  <a:schemeClr val="tx1"/>
                </a:solidFill>
              </a:rPr>
              <a:t>Methodology</a:t>
            </a:r>
            <a:r>
              <a:rPr lang="en-US" sz="1600" dirty="0">
                <a:solidFill>
                  <a:schemeClr val="accent2"/>
                </a:solidFill>
              </a:rPr>
              <a:t> 	6</a:t>
            </a:r>
            <a:endParaRPr lang="en-US" sz="1600" dirty="0">
              <a:solidFill>
                <a:schemeClr val="tx1"/>
              </a:solidFill>
            </a:endParaRPr>
          </a:p>
          <a:p>
            <a:pPr>
              <a:spcBef>
                <a:spcPts val="1800"/>
              </a:spcBef>
              <a:tabLst>
                <a:tab pos="7772400" algn="r"/>
              </a:tabLst>
            </a:pPr>
            <a:r>
              <a:rPr lang="en-US" sz="1600" dirty="0">
                <a:solidFill>
                  <a:schemeClr val="tx1"/>
                </a:solidFill>
              </a:rPr>
              <a:t>Survey Findings	</a:t>
            </a:r>
            <a:r>
              <a:rPr lang="en-US" sz="1600" dirty="0">
                <a:solidFill>
                  <a:schemeClr val="accent2"/>
                </a:solidFill>
              </a:rPr>
              <a:t>14</a:t>
            </a:r>
          </a:p>
          <a:p>
            <a:pPr marL="457200">
              <a:spcBef>
                <a:spcPts val="1200"/>
              </a:spcBef>
              <a:tabLst>
                <a:tab pos="7772400" algn="r"/>
              </a:tabLst>
            </a:pPr>
            <a:r>
              <a:rPr lang="en-US" sz="1400" dirty="0">
                <a:solidFill>
                  <a:schemeClr val="tx1"/>
                </a:solidFill>
              </a:rPr>
              <a:t>Employer Profile</a:t>
            </a:r>
            <a:r>
              <a:rPr lang="en-US" sz="1400" dirty="0">
                <a:solidFill>
                  <a:schemeClr val="accent2"/>
                </a:solidFill>
              </a:rPr>
              <a:t>	16</a:t>
            </a:r>
            <a:endParaRPr lang="en-US" sz="1400" dirty="0">
              <a:solidFill>
                <a:schemeClr val="tx1"/>
              </a:solidFill>
            </a:endParaRPr>
          </a:p>
          <a:p>
            <a:pPr marL="457200">
              <a:spcBef>
                <a:spcPts val="1200"/>
              </a:spcBef>
              <a:tabLst>
                <a:tab pos="7772400" algn="r"/>
              </a:tabLst>
            </a:pPr>
            <a:r>
              <a:rPr lang="en-US" sz="1400" dirty="0">
                <a:solidFill>
                  <a:schemeClr val="tx1"/>
                </a:solidFill>
              </a:rPr>
              <a:t>CHW Profile</a:t>
            </a:r>
            <a:r>
              <a:rPr lang="en-US" sz="1400" dirty="0">
                <a:solidFill>
                  <a:schemeClr val="accent2"/>
                </a:solidFill>
              </a:rPr>
              <a:t>	26</a:t>
            </a:r>
            <a:endParaRPr lang="en-US" sz="1400" dirty="0">
              <a:solidFill>
                <a:schemeClr val="tx1"/>
              </a:solidFill>
            </a:endParaRPr>
          </a:p>
          <a:p>
            <a:pPr marL="457200">
              <a:spcBef>
                <a:spcPts val="1200"/>
              </a:spcBef>
              <a:tabLst>
                <a:tab pos="7772400" algn="r"/>
              </a:tabLst>
            </a:pPr>
            <a:r>
              <a:rPr lang="en-US" sz="1400" dirty="0">
                <a:solidFill>
                  <a:schemeClr val="tx1"/>
                </a:solidFill>
              </a:rPr>
              <a:t>CHW Funding and Compensation</a:t>
            </a:r>
            <a:r>
              <a:rPr lang="en-US" sz="1400" dirty="0">
                <a:solidFill>
                  <a:srgbClr val="FF0000"/>
                </a:solidFill>
              </a:rPr>
              <a:t>	</a:t>
            </a:r>
            <a:r>
              <a:rPr lang="en-US" sz="1400" dirty="0">
                <a:solidFill>
                  <a:schemeClr val="accent2"/>
                </a:solidFill>
              </a:rPr>
              <a:t>33</a:t>
            </a:r>
            <a:endParaRPr lang="en-US" sz="1400" dirty="0">
              <a:solidFill>
                <a:srgbClr val="FF0000"/>
              </a:solidFill>
            </a:endParaRPr>
          </a:p>
          <a:p>
            <a:pPr marL="457200">
              <a:spcBef>
                <a:spcPts val="1200"/>
              </a:spcBef>
              <a:tabLst>
                <a:tab pos="7772400" algn="r"/>
              </a:tabLst>
            </a:pPr>
            <a:r>
              <a:rPr lang="en-US" sz="1400" dirty="0">
                <a:solidFill>
                  <a:schemeClr val="tx1"/>
                </a:solidFill>
              </a:rPr>
              <a:t>CHW Roles and Activities 	</a:t>
            </a:r>
            <a:r>
              <a:rPr lang="en-US" sz="1400" dirty="0">
                <a:solidFill>
                  <a:schemeClr val="accent2"/>
                </a:solidFill>
              </a:rPr>
              <a:t>41</a:t>
            </a:r>
          </a:p>
          <a:p>
            <a:pPr marL="457200">
              <a:spcBef>
                <a:spcPts val="1200"/>
              </a:spcBef>
              <a:tabLst>
                <a:tab pos="7772400" algn="r"/>
              </a:tabLst>
            </a:pPr>
            <a:r>
              <a:rPr lang="en-US" sz="1400" dirty="0">
                <a:solidFill>
                  <a:schemeClr val="tx1"/>
                </a:solidFill>
              </a:rPr>
              <a:t>CHW Integration and Supervision</a:t>
            </a:r>
            <a:r>
              <a:rPr lang="en-US" sz="1400" dirty="0">
                <a:solidFill>
                  <a:schemeClr val="accent2"/>
                </a:solidFill>
              </a:rPr>
              <a:t>	51</a:t>
            </a:r>
            <a:endParaRPr lang="en-US" sz="1400" dirty="0">
              <a:solidFill>
                <a:schemeClr val="tx1"/>
              </a:solidFill>
            </a:endParaRPr>
          </a:p>
          <a:p>
            <a:pPr marL="457200">
              <a:spcBef>
                <a:spcPts val="1200"/>
              </a:spcBef>
              <a:tabLst>
                <a:tab pos="7772400" algn="r"/>
              </a:tabLst>
            </a:pPr>
            <a:r>
              <a:rPr lang="en-US" sz="1400" dirty="0">
                <a:solidFill>
                  <a:schemeClr val="tx1"/>
                </a:solidFill>
              </a:rPr>
              <a:t>CHW Training	</a:t>
            </a:r>
            <a:r>
              <a:rPr lang="en-US" sz="1400" dirty="0">
                <a:solidFill>
                  <a:schemeClr val="accent2"/>
                </a:solidFill>
              </a:rPr>
              <a:t>64</a:t>
            </a:r>
            <a:endParaRPr lang="en-US" sz="1400" dirty="0">
              <a:solidFill>
                <a:schemeClr val="tx1"/>
              </a:solidFill>
            </a:endParaRPr>
          </a:p>
          <a:p>
            <a:pPr marL="457200">
              <a:spcBef>
                <a:spcPts val="1200"/>
              </a:spcBef>
              <a:tabLst>
                <a:tab pos="7772400" algn="r"/>
              </a:tabLst>
            </a:pPr>
            <a:r>
              <a:rPr lang="en-US" sz="1400" dirty="0">
                <a:solidFill>
                  <a:schemeClr val="tx1"/>
                </a:solidFill>
              </a:rPr>
              <a:t>CHW Certification</a:t>
            </a:r>
            <a:r>
              <a:rPr lang="en-US" sz="1400" dirty="0">
                <a:solidFill>
                  <a:srgbClr val="FF0000"/>
                </a:solidFill>
              </a:rPr>
              <a:t>	</a:t>
            </a:r>
            <a:r>
              <a:rPr lang="en-US" sz="1400" dirty="0">
                <a:solidFill>
                  <a:schemeClr val="accent2"/>
                </a:solidFill>
              </a:rPr>
              <a:t>76</a:t>
            </a:r>
          </a:p>
          <a:p>
            <a:pPr marL="457200">
              <a:spcBef>
                <a:spcPts val="1200"/>
              </a:spcBef>
              <a:tabLst>
                <a:tab pos="7772400" algn="r"/>
              </a:tabLst>
            </a:pPr>
            <a:r>
              <a:rPr lang="en-US" sz="1400" dirty="0">
                <a:solidFill>
                  <a:schemeClr val="tx1"/>
                </a:solidFill>
              </a:rPr>
              <a:t>Key Findings by Other Subgroups</a:t>
            </a:r>
            <a:r>
              <a:rPr lang="en-US" sz="1400" dirty="0">
                <a:solidFill>
                  <a:srgbClr val="FF0000"/>
                </a:solidFill>
              </a:rPr>
              <a:t>	</a:t>
            </a:r>
            <a:r>
              <a:rPr lang="en-US" sz="1400" dirty="0">
                <a:solidFill>
                  <a:schemeClr val="accent2"/>
                </a:solidFill>
              </a:rPr>
              <a:t>83</a:t>
            </a:r>
          </a:p>
          <a:p>
            <a:pPr>
              <a:spcBef>
                <a:spcPts val="1800"/>
              </a:spcBef>
              <a:tabLst>
                <a:tab pos="7772400" algn="r"/>
              </a:tabLst>
            </a:pPr>
            <a:r>
              <a:rPr lang="en-US" sz="1600" dirty="0">
                <a:solidFill>
                  <a:schemeClr val="tx1"/>
                </a:solidFill>
              </a:rPr>
              <a:t>Summary of Baseline Results </a:t>
            </a:r>
            <a:r>
              <a:rPr lang="en-US" sz="1600" dirty="0">
                <a:solidFill>
                  <a:schemeClr val="accent2"/>
                </a:solidFill>
              </a:rPr>
              <a:t>	91</a:t>
            </a:r>
            <a:endParaRPr lang="en-US" sz="1600" dirty="0">
              <a:solidFill>
                <a:schemeClr val="tx1"/>
              </a:solidFill>
            </a:endParaRPr>
          </a:p>
          <a:p>
            <a:pPr>
              <a:spcBef>
                <a:spcPts val="1800"/>
              </a:spcBef>
              <a:tabLst>
                <a:tab pos="7772400" algn="r"/>
              </a:tabLst>
            </a:pPr>
            <a:r>
              <a:rPr lang="en-US" sz="1600" dirty="0">
                <a:solidFill>
                  <a:schemeClr val="tx1"/>
                </a:solidFill>
              </a:rPr>
              <a:t>Limitations &amp; Next Steps</a:t>
            </a:r>
            <a:r>
              <a:rPr lang="en-US" sz="1600" dirty="0">
                <a:solidFill>
                  <a:schemeClr val="accent2"/>
                </a:solidFill>
              </a:rPr>
              <a:t>	97</a:t>
            </a:r>
          </a:p>
          <a:p>
            <a:pPr>
              <a:spcBef>
                <a:spcPts val="1800"/>
              </a:spcBef>
              <a:tabLst>
                <a:tab pos="7772400" algn="r"/>
              </a:tabLst>
            </a:pPr>
            <a:r>
              <a:rPr lang="en-US" sz="1600" dirty="0">
                <a:solidFill>
                  <a:schemeClr val="tx1"/>
                </a:solidFill>
              </a:rPr>
              <a:t>Appendix 	</a:t>
            </a:r>
            <a:r>
              <a:rPr lang="en-US" sz="1600" dirty="0">
                <a:solidFill>
                  <a:schemeClr val="accent2"/>
                </a:solidFill>
              </a:rPr>
              <a:t>100</a:t>
            </a:r>
            <a:endParaRPr lang="en-US" sz="1600" dirty="0">
              <a:solidFill>
                <a:schemeClr val="tx1"/>
              </a:solidFill>
            </a:endParaRPr>
          </a:p>
        </p:txBody>
      </p:sp>
      <p:sp>
        <p:nvSpPr>
          <p:cNvPr id="4" name="Rectangle 125"/>
          <p:cNvSpPr txBox="1">
            <a:spLocks noChangeArrowheads="1"/>
          </p:cNvSpPr>
          <p:nvPr/>
        </p:nvSpPr>
        <p:spPr bwMode="gray">
          <a:xfrm>
            <a:off x="295273" y="390926"/>
            <a:ext cx="8289925" cy="381000"/>
          </a:xfrm>
          <a:prstGeom prst="rect">
            <a:avLst/>
          </a:prstGeom>
        </p:spPr>
        <p:txBody>
          <a:bodyPr vert="horz" lIns="0" tIns="0" rIns="0" bIns="0" rtlCol="0" anchor="b" anchorCtr="0">
            <a:noAutofit/>
          </a:bodyPr>
          <a:lstStyle>
            <a:lvl1pPr algn="l" defTabSz="914400" rtl="0" eaLnBrk="1" latinLnBrk="0" hangingPunct="1">
              <a:spcBef>
                <a:spcPct val="0"/>
              </a:spcBef>
              <a:buNone/>
              <a:defRPr sz="3800" kern="1200" cap="all" baseline="0">
                <a:solidFill>
                  <a:schemeClr val="tx2"/>
                </a:solidFill>
                <a:latin typeface="Arial" pitchFamily="34" charset="0"/>
                <a:ea typeface="+mj-ea"/>
                <a:cs typeface="+mj-cs"/>
              </a:defRPr>
            </a:lvl1pPr>
          </a:lstStyle>
          <a:p>
            <a:r>
              <a:rPr lang="en-US" sz="2000" b="1" cap="none" dirty="0">
                <a:solidFill>
                  <a:schemeClr val="accent2"/>
                </a:solidFill>
              </a:rPr>
              <a:t>Table of Contents</a:t>
            </a:r>
          </a:p>
        </p:txBody>
      </p:sp>
    </p:spTree>
    <p:extLst>
      <p:ext uri="{BB962C8B-B14F-4D97-AF65-F5344CB8AC3E}">
        <p14:creationId xmlns:p14="http://schemas.microsoft.com/office/powerpoint/2010/main" val="4213107078"/>
      </p:ext>
    </p:extLst>
  </p:cSld>
  <p:clrMapOvr>
    <a:masterClrMapping/>
  </p:clrMapOvr>
  <p:transition spd="slow">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1122142078"/>
              </p:ext>
            </p:extLst>
          </p:nvPr>
        </p:nvGraphicFramePr>
        <p:xfrm>
          <a:off x="2340630" y="3145691"/>
          <a:ext cx="5623843" cy="276859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228600" y="106747"/>
            <a:ext cx="7151350" cy="647402"/>
          </a:xfrm>
        </p:spPr>
        <p:txBody>
          <a:bodyPr/>
          <a:lstStyle/>
          <a:p>
            <a:r>
              <a:rPr lang="en-US" dirty="0">
                <a:solidFill>
                  <a:schemeClr val="accent2"/>
                </a:solidFill>
              </a:rPr>
              <a:t>Employment of CHWs</a:t>
            </a:r>
            <a:endParaRPr lang="en-US" i="1" dirty="0">
              <a:solidFill>
                <a:schemeClr val="accent2"/>
              </a:solidFill>
            </a:endParaRPr>
          </a:p>
        </p:txBody>
      </p:sp>
      <p:sp>
        <p:nvSpPr>
          <p:cNvPr id="69" name="Text Box 3"/>
          <p:cNvSpPr txBox="1">
            <a:spLocks noChangeArrowheads="1"/>
          </p:cNvSpPr>
          <p:nvPr/>
        </p:nvSpPr>
        <p:spPr bwMode="auto">
          <a:xfrm>
            <a:off x="813570" y="1912815"/>
            <a:ext cx="75168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87C8"/>
                </a:solidFill>
                <a:effectLst/>
                <a:uLnTx/>
                <a:uFillTx/>
                <a:latin typeface="Arial" charset="0"/>
                <a:ea typeface="+mn-ea"/>
                <a:cs typeface="Arial" charset="0"/>
              </a:rPr>
              <a:t>Current Employment of </a:t>
            </a:r>
            <a:r>
              <a:rPr kumimoji="0" lang="en-US" sz="1600" b="1" i="0" u="none" strike="noStrike" kern="1200" cap="none" spc="0" normalizeH="0" noProof="0" dirty="0">
                <a:ln>
                  <a:noFill/>
                </a:ln>
                <a:solidFill>
                  <a:srgbClr val="0087C8"/>
                </a:solidFill>
                <a:effectLst/>
                <a:uLnTx/>
                <a:uFillTx/>
                <a:latin typeface="Arial" charset="0"/>
                <a:ea typeface="+mn-ea"/>
                <a:cs typeface="Arial" charset="0"/>
              </a:rPr>
              <a:t>CHWs</a:t>
            </a:r>
            <a:endParaRPr kumimoji="0" lang="en-US" sz="1600" b="1" i="0" u="none" strike="noStrike" kern="1200" cap="none" spc="0" normalizeH="0" baseline="0" noProof="0" dirty="0">
              <a:ln>
                <a:noFill/>
              </a:ln>
              <a:solidFill>
                <a:srgbClr val="0087C8"/>
              </a:solidFill>
              <a:effectLst/>
              <a:uLnTx/>
              <a:uFillTx/>
              <a:latin typeface="Arial"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a:t>
            </a:r>
            <a:r>
              <a:rPr kumimoji="0" lang="en-US" sz="1400" b="0" i="0" u="none" strike="noStrike" kern="1200" cap="none" spc="0" normalizeH="0" noProof="0" dirty="0">
                <a:ln>
                  <a:noFill/>
                </a:ln>
                <a:solidFill>
                  <a:srgbClr val="000000"/>
                </a:solidFill>
                <a:effectLst/>
                <a:uLnTx/>
                <a:uFillTx/>
                <a:latin typeface="Arial" charset="0"/>
                <a:ea typeface="+mn-ea"/>
                <a:cs typeface="Arial" charset="0"/>
              </a:rPr>
              <a:t> </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Employers –</a:t>
            </a:r>
            <a:endParaRPr kumimoji="0" lang="en-US" sz="1400" b="1" i="0" u="none" strike="noStrike" kern="1200" cap="none" spc="0" normalizeH="0" baseline="0" noProof="0" dirty="0">
              <a:ln>
                <a:noFill/>
              </a:ln>
              <a:solidFill>
                <a:srgbClr val="0087C8"/>
              </a:solidFill>
              <a:effectLst/>
              <a:uLnTx/>
              <a:uFillTx/>
              <a:latin typeface="Arial" charset="0"/>
              <a:ea typeface="+mn-ea"/>
              <a:cs typeface="Arial" charset="0"/>
            </a:endParaRPr>
          </a:p>
        </p:txBody>
      </p:sp>
      <p:sp>
        <p:nvSpPr>
          <p:cNvPr id="17" name="Text Placeholder 1"/>
          <p:cNvSpPr>
            <a:spLocks noGrp="1"/>
          </p:cNvSpPr>
          <p:nvPr>
            <p:ph type="body" sz="quarter" idx="12"/>
          </p:nvPr>
        </p:nvSpPr>
        <p:spPr>
          <a:xfrm>
            <a:off x="323850" y="6612522"/>
            <a:ext cx="8496300" cy="144462"/>
          </a:xfrm>
        </p:spPr>
        <p:txBody>
          <a:bodyPr/>
          <a:lstStyle/>
          <a:p>
            <a:pPr marL="341313" lvl="0" indent="-341313">
              <a:spcAft>
                <a:spcPts val="300"/>
              </a:spcAft>
            </a:pPr>
            <a:endParaRPr lang="en-IN" dirty="0"/>
          </a:p>
          <a:p>
            <a:pPr marL="341313" indent="-341313"/>
            <a:r>
              <a:rPr lang="en-US" dirty="0"/>
              <a:t>EB1	Do any Community Health Workers (CHWs) currently work for your organization) ? </a:t>
            </a:r>
            <a:r>
              <a:rPr lang="en-IN" dirty="0"/>
              <a:t>(Employers: Total=187; Clinical=113; Non-Clinical=74)</a:t>
            </a:r>
          </a:p>
          <a:p>
            <a:pPr marL="341313" lvl="0" indent="-341313">
              <a:spcAft>
                <a:spcPts val="300"/>
              </a:spcAft>
            </a:pPr>
            <a:r>
              <a:rPr lang="en-IN" dirty="0"/>
              <a:t>EB2	Please think of the departments or programs at your organization that employ CHWs. How many such departments or programs do you manage or work directly in? (Employers: Total=173; Clinical=107; Non-Clinical=66)</a:t>
            </a:r>
          </a:p>
          <a:p>
            <a:pPr marL="341313" lvl="0" indent="-341313">
              <a:spcAft>
                <a:spcPts val="300"/>
              </a:spcAft>
            </a:pPr>
            <a:endParaRPr lang="en-IN" dirty="0"/>
          </a:p>
        </p:txBody>
      </p:sp>
      <p:sp>
        <p:nvSpPr>
          <p:cNvPr id="13" name="Text Box 25"/>
          <p:cNvSpPr txBox="1"/>
          <p:nvPr/>
        </p:nvSpPr>
        <p:spPr>
          <a:xfrm>
            <a:off x="3239135" y="13272135"/>
            <a:ext cx="123825" cy="133350"/>
          </a:xfrm>
          <a:prstGeom prst="rect">
            <a:avLst/>
          </a:prstGeom>
          <a:solidFill>
            <a:srgbClr val="FFF2CC"/>
          </a:solidFill>
          <a:ln w="6350">
            <a:solidFill>
              <a:schemeClr val="bg1">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cxnSp>
        <p:nvCxnSpPr>
          <p:cNvPr id="14" name="Straight Arrow Connector 13"/>
          <p:cNvCxnSpPr/>
          <p:nvPr/>
        </p:nvCxnSpPr>
        <p:spPr>
          <a:xfrm flipV="1">
            <a:off x="3039110" y="13274040"/>
            <a:ext cx="2540" cy="117475"/>
          </a:xfrm>
          <a:prstGeom prst="straightConnector1">
            <a:avLst/>
          </a:prstGeom>
          <a:noFill/>
          <a:ln w="6350" cap="flat" cmpd="sng" algn="ctr">
            <a:solidFill>
              <a:sysClr val="windowText" lastClr="000000"/>
            </a:solidFill>
            <a:prstDash val="solid"/>
            <a:miter lim="800000"/>
            <a:tailEnd type="stealth"/>
          </a:ln>
          <a:effectLst/>
        </p:spPr>
      </p:cxnSp>
      <p:cxnSp>
        <p:nvCxnSpPr>
          <p:cNvPr id="15" name="Straight Connector 14"/>
          <p:cNvCxnSpPr/>
          <p:nvPr/>
        </p:nvCxnSpPr>
        <p:spPr>
          <a:xfrm flipH="1">
            <a:off x="3117850" y="13246100"/>
            <a:ext cx="82550" cy="16510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5" name="Table 24"/>
          <p:cNvGraphicFramePr>
            <a:graphicFrameLocks noGrp="1"/>
          </p:cNvGraphicFramePr>
          <p:nvPr>
            <p:extLst>
              <p:ext uri="{D42A27DB-BD31-4B8C-83A1-F6EECF244321}">
                <p14:modId xmlns:p14="http://schemas.microsoft.com/office/powerpoint/2010/main" val="1626377557"/>
              </p:ext>
            </p:extLst>
          </p:nvPr>
        </p:nvGraphicFramePr>
        <p:xfrm>
          <a:off x="2390889" y="2626815"/>
          <a:ext cx="5400942" cy="259080"/>
        </p:xfrm>
        <a:graphic>
          <a:graphicData uri="http://schemas.openxmlformats.org/drawingml/2006/table">
            <a:tbl>
              <a:tblPr firstRow="1" bandRow="1">
                <a:tableStyleId>{2D5ABB26-0587-4C30-8999-92F81FD0307C}</a:tableStyleId>
              </a:tblPr>
              <a:tblGrid>
                <a:gridCol w="1800314">
                  <a:extLst>
                    <a:ext uri="{9D8B030D-6E8A-4147-A177-3AD203B41FA5}">
                      <a16:colId xmlns:a16="http://schemas.microsoft.com/office/drawing/2014/main" val="3506810762"/>
                    </a:ext>
                  </a:extLst>
                </a:gridCol>
                <a:gridCol w="1800314">
                  <a:extLst>
                    <a:ext uri="{9D8B030D-6E8A-4147-A177-3AD203B41FA5}">
                      <a16:colId xmlns:a16="http://schemas.microsoft.com/office/drawing/2014/main" val="665948219"/>
                    </a:ext>
                  </a:extLst>
                </a:gridCol>
                <a:gridCol w="1800314">
                  <a:extLst>
                    <a:ext uri="{9D8B030D-6E8A-4147-A177-3AD203B41FA5}">
                      <a16:colId xmlns:a16="http://schemas.microsoft.com/office/drawing/2014/main" val="2692290903"/>
                    </a:ext>
                  </a:extLst>
                </a:gridCol>
              </a:tblGrid>
              <a:tr h="233335">
                <a:tc>
                  <a:txBody>
                    <a:bodyPr/>
                    <a:lstStyle/>
                    <a:p>
                      <a:pPr algn="ctr"/>
                      <a:r>
                        <a:rPr lang="en-US" sz="1100" b="1" i="1" dirty="0"/>
                        <a:t>95%</a:t>
                      </a:r>
                    </a:p>
                  </a:txBody>
                  <a:tcPr>
                    <a:lnL w="6350" cap="flat" cmpd="sng" algn="ctr">
                      <a:solidFill>
                        <a:schemeClr val="bg1">
                          <a:lumMod val="6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100" b="1" i="1" dirty="0"/>
                        <a:t>99%</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100" b="1" i="1" dirty="0"/>
                        <a:t>90%</a:t>
                      </a:r>
                    </a:p>
                  </a:txBody>
                  <a:tcPr>
                    <a:lnL w="19050" cap="flat" cmpd="sng" algn="ctr">
                      <a:solidFill>
                        <a:schemeClr val="bg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49499382"/>
                  </a:ext>
                </a:extLst>
              </a:tr>
            </a:tbl>
          </a:graphicData>
        </a:graphic>
      </p:graphicFrame>
      <p:sp>
        <p:nvSpPr>
          <p:cNvPr id="34" name="TextBox 33"/>
          <p:cNvSpPr txBox="1"/>
          <p:nvPr/>
        </p:nvSpPr>
        <p:spPr>
          <a:xfrm>
            <a:off x="323850" y="6063421"/>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6" name="Straight Connector 35"/>
          <p:cNvCxnSpPr/>
          <p:nvPr/>
        </p:nvCxnSpPr>
        <p:spPr>
          <a:xfrm>
            <a:off x="4188552" y="2555193"/>
            <a:ext cx="8979" cy="3305829"/>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Down Arrow 28"/>
          <p:cNvSpPr/>
          <p:nvPr/>
        </p:nvSpPr>
        <p:spPr bwMode="gray">
          <a:xfrm>
            <a:off x="3103393" y="2976015"/>
            <a:ext cx="257175" cy="257175"/>
          </a:xfrm>
          <a:prstGeom prst="downArrow">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grpSp>
        <p:nvGrpSpPr>
          <p:cNvPr id="37" name="Group 36"/>
          <p:cNvGrpSpPr/>
          <p:nvPr/>
        </p:nvGrpSpPr>
        <p:grpSpPr>
          <a:xfrm>
            <a:off x="762509" y="3854483"/>
            <a:ext cx="1800694" cy="769785"/>
            <a:chOff x="2459246" y="3801801"/>
            <a:chExt cx="1800694" cy="769785"/>
          </a:xfrm>
        </p:grpSpPr>
        <p:sp>
          <p:nvSpPr>
            <p:cNvPr id="38" name="TextBox 37"/>
            <p:cNvSpPr txBox="1"/>
            <p:nvPr/>
          </p:nvSpPr>
          <p:spPr>
            <a:xfrm>
              <a:off x="2683542" y="3801801"/>
              <a:ext cx="1576398" cy="720307"/>
            </a:xfrm>
            <a:prstGeom prst="rect">
              <a:avLst/>
            </a:prstGeom>
            <a:noFill/>
          </p:spPr>
          <p:txBody>
            <a:bodyPr wrap="square" lIns="0" tIns="0" rIns="0" bIns="0" rtlCol="0">
              <a:noAutofit/>
            </a:bodyPr>
            <a:lstStyle/>
            <a:p>
              <a:pPr>
                <a:spcBef>
                  <a:spcPts val="1200"/>
                </a:spcBef>
              </a:pPr>
              <a:r>
                <a:rPr lang="en-US" sz="1100" dirty="0">
                  <a:latin typeface="Arial" pitchFamily="34" charset="0"/>
                  <a:cs typeface="Arial" pitchFamily="34" charset="0"/>
                </a:rPr>
                <a:t>3 or more programs</a:t>
              </a:r>
            </a:p>
            <a:p>
              <a:pPr>
                <a:spcBef>
                  <a:spcPts val="1200"/>
                </a:spcBef>
              </a:pPr>
              <a:r>
                <a:rPr lang="en-US" sz="1100" dirty="0">
                  <a:latin typeface="Arial" pitchFamily="34" charset="0"/>
                  <a:cs typeface="Arial" pitchFamily="34" charset="0"/>
                </a:rPr>
                <a:t>2 programs</a:t>
              </a:r>
            </a:p>
            <a:p>
              <a:pPr>
                <a:spcBef>
                  <a:spcPts val="1200"/>
                </a:spcBef>
              </a:pPr>
              <a:r>
                <a:rPr lang="en-US" sz="1100" dirty="0">
                  <a:latin typeface="Arial" pitchFamily="34" charset="0"/>
                  <a:cs typeface="Arial" pitchFamily="34" charset="0"/>
                </a:rPr>
                <a:t>1 program</a:t>
              </a:r>
            </a:p>
          </p:txBody>
        </p:sp>
        <p:sp>
          <p:nvSpPr>
            <p:cNvPr id="39" name="Rectangle 38"/>
            <p:cNvSpPr/>
            <p:nvPr/>
          </p:nvSpPr>
          <p:spPr bwMode="gray">
            <a:xfrm>
              <a:off x="2461013" y="3813437"/>
              <a:ext cx="122415" cy="138993"/>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40" name="Rectangle 39"/>
            <p:cNvSpPr/>
            <p:nvPr/>
          </p:nvSpPr>
          <p:spPr bwMode="gray">
            <a:xfrm>
              <a:off x="2459246" y="4118877"/>
              <a:ext cx="122415" cy="138993"/>
            </a:xfrm>
            <a:prstGeom prst="rect">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41" name="Rectangle 40"/>
            <p:cNvSpPr/>
            <p:nvPr/>
          </p:nvSpPr>
          <p:spPr bwMode="gray">
            <a:xfrm>
              <a:off x="2461013" y="4432593"/>
              <a:ext cx="122415" cy="138993"/>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grpSp>
      <p:sp>
        <p:nvSpPr>
          <p:cNvPr id="42" name="Down Arrow 41"/>
          <p:cNvSpPr/>
          <p:nvPr/>
        </p:nvSpPr>
        <p:spPr bwMode="gray">
          <a:xfrm>
            <a:off x="4895376" y="2984058"/>
            <a:ext cx="257175" cy="257175"/>
          </a:xfrm>
          <a:prstGeom prst="downArrow">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43" name="Down Arrow 42"/>
          <p:cNvSpPr/>
          <p:nvPr/>
        </p:nvSpPr>
        <p:spPr bwMode="gray">
          <a:xfrm>
            <a:off x="6713012" y="2984058"/>
            <a:ext cx="257175" cy="257175"/>
          </a:xfrm>
          <a:prstGeom prst="downArrow">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2" name="Rectangle 1"/>
          <p:cNvSpPr/>
          <p:nvPr/>
        </p:nvSpPr>
        <p:spPr>
          <a:xfrm>
            <a:off x="508958" y="2629673"/>
            <a:ext cx="1881931" cy="261610"/>
          </a:xfrm>
          <a:prstGeom prst="rect">
            <a:avLst/>
          </a:prstGeom>
        </p:spPr>
        <p:txBody>
          <a:bodyPr wrap="square">
            <a:spAutoFit/>
          </a:bodyPr>
          <a:lstStyle/>
          <a:p>
            <a:pPr algn="r"/>
            <a:r>
              <a:rPr lang="en-US" sz="1100" b="1" i="1" dirty="0"/>
              <a:t>Currently Employ CHWs</a:t>
            </a:r>
          </a:p>
        </p:txBody>
      </p:sp>
      <p:sp>
        <p:nvSpPr>
          <p:cNvPr id="28" name="Rectangle 27"/>
          <p:cNvSpPr/>
          <p:nvPr/>
        </p:nvSpPr>
        <p:spPr>
          <a:xfrm rot="10800000" flipV="1">
            <a:off x="5165535" y="2624207"/>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grpSp>
        <p:nvGrpSpPr>
          <p:cNvPr id="44" name="Group 43"/>
          <p:cNvGrpSpPr/>
          <p:nvPr/>
        </p:nvGrpSpPr>
        <p:grpSpPr>
          <a:xfrm>
            <a:off x="5292825" y="5861022"/>
            <a:ext cx="3420991" cy="255662"/>
            <a:chOff x="5023294" y="5694981"/>
            <a:chExt cx="3420991" cy="255662"/>
          </a:xfrm>
        </p:grpSpPr>
        <p:sp>
          <p:nvSpPr>
            <p:cNvPr id="45" name="Rectangle 44"/>
            <p:cNvSpPr/>
            <p:nvPr/>
          </p:nvSpPr>
          <p:spPr>
            <a:xfrm rot="10800000" flipV="1">
              <a:off x="5023294" y="5694981"/>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46" name="TextBox 16"/>
            <p:cNvSpPr txBox="1"/>
            <p:nvPr/>
          </p:nvSpPr>
          <p:spPr>
            <a:xfrm>
              <a:off x="5228543" y="5714031"/>
              <a:ext cx="321574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sp>
        <p:nvSpPr>
          <p:cNvPr id="32" name="Rectangle 31"/>
          <p:cNvSpPr/>
          <p:nvPr/>
        </p:nvSpPr>
        <p:spPr>
          <a:xfrm>
            <a:off x="323850" y="3314262"/>
            <a:ext cx="1788507" cy="430887"/>
          </a:xfrm>
          <a:prstGeom prst="rect">
            <a:avLst/>
          </a:prstGeom>
        </p:spPr>
        <p:txBody>
          <a:bodyPr wrap="square">
            <a:spAutoFit/>
          </a:bodyPr>
          <a:lstStyle/>
          <a:p>
            <a:r>
              <a:rPr lang="en-US" sz="1100" b="1" dirty="0"/>
              <a:t>Manage Programs that Employ CHWs </a:t>
            </a:r>
          </a:p>
        </p:txBody>
      </p:sp>
      <p:sp>
        <p:nvSpPr>
          <p:cNvPr id="47" name="Right Brace 46"/>
          <p:cNvSpPr/>
          <p:nvPr/>
        </p:nvSpPr>
        <p:spPr>
          <a:xfrm>
            <a:off x="5462466" y="3274490"/>
            <a:ext cx="135992" cy="774346"/>
          </a:xfrm>
          <a:prstGeom prst="rightBrac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TextBox 51"/>
          <p:cNvSpPr txBox="1"/>
          <p:nvPr/>
        </p:nvSpPr>
        <p:spPr>
          <a:xfrm>
            <a:off x="7414044" y="3626072"/>
            <a:ext cx="393400" cy="354551"/>
          </a:xfrm>
          <a:prstGeom prst="rect">
            <a:avLst/>
          </a:prstGeom>
          <a:noFill/>
        </p:spPr>
        <p:txBody>
          <a:bodyPr wrap="square" lIns="0" tIns="0" rIns="0" bIns="0" rtlCol="0" anchor="ctr"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ts val="300"/>
              </a:spcBef>
            </a:pPr>
            <a:r>
              <a:rPr lang="en-US" sz="1100" dirty="0">
                <a:latin typeface="Arial" pitchFamily="34" charset="0"/>
                <a:cs typeface="Arial" pitchFamily="34" charset="0"/>
              </a:rPr>
              <a:t>45%</a:t>
            </a:r>
          </a:p>
        </p:txBody>
      </p:sp>
      <p:sp>
        <p:nvSpPr>
          <p:cNvPr id="51" name="Content Placeholder 1"/>
          <p:cNvSpPr txBox="1">
            <a:spLocks/>
          </p:cNvSpPr>
          <p:nvPr/>
        </p:nvSpPr>
        <p:spPr>
          <a:xfrm>
            <a:off x="191954" y="848482"/>
            <a:ext cx="8782372" cy="1155755"/>
          </a:xfrm>
          <a:prstGeom prst="rect">
            <a:avLst/>
          </a:prstGeom>
          <a:noFill/>
        </p:spPr>
        <p:txBody>
          <a:bodyPr/>
          <a:lstStyle/>
          <a:p>
            <a:pPr marL="0" lvl="1">
              <a:lnSpc>
                <a:spcPts val="1720"/>
              </a:lnSpc>
              <a:spcBef>
                <a:spcPts val="600"/>
              </a:spcBef>
            </a:pPr>
            <a:r>
              <a:rPr lang="en-US" sz="1600" dirty="0">
                <a:cs typeface="Arial" pitchFamily="34" charset="0"/>
              </a:rPr>
              <a:t>The vast majority of employers surveyed (95%) report currently employing CHWs and while roughly 60% manage one program that employs CHWs, approximately 40% manage two or more such programs.</a:t>
            </a:r>
          </a:p>
          <a:p>
            <a:pPr marL="460375" lvl="2" indent="-230188">
              <a:lnSpc>
                <a:spcPts val="1720"/>
              </a:lnSpc>
              <a:spcBef>
                <a:spcPts val="600"/>
              </a:spcBef>
              <a:buClr>
                <a:schemeClr val="accent2"/>
              </a:buClr>
              <a:buFont typeface="Arial" charset="0"/>
              <a:buChar char="•"/>
            </a:pPr>
            <a:r>
              <a:rPr lang="en-US" sz="1400" dirty="0">
                <a:cs typeface="Arial" pitchFamily="34" charset="0"/>
              </a:rPr>
              <a:t>Nearly all the employers surveyed from clinical organizations report currently employing CHWs.</a:t>
            </a:r>
          </a:p>
        </p:txBody>
      </p:sp>
      <p:sp>
        <p:nvSpPr>
          <p:cNvPr id="52" name="Right Brace 51"/>
          <p:cNvSpPr/>
          <p:nvPr/>
        </p:nvSpPr>
        <p:spPr>
          <a:xfrm>
            <a:off x="3612330" y="3282105"/>
            <a:ext cx="145852" cy="874505"/>
          </a:xfrm>
          <a:prstGeom prst="rightBrace">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Oval 32"/>
          <p:cNvSpPr/>
          <p:nvPr/>
        </p:nvSpPr>
        <p:spPr bwMode="gray">
          <a:xfrm rot="20293295">
            <a:off x="4734695" y="2597391"/>
            <a:ext cx="675818" cy="329878"/>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Tree>
    <p:extLst>
      <p:ext uri="{BB962C8B-B14F-4D97-AF65-F5344CB8AC3E}">
        <p14:creationId xmlns:p14="http://schemas.microsoft.com/office/powerpoint/2010/main" val="3766909449"/>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p:cNvSpPr txBox="1">
            <a:spLocks/>
          </p:cNvSpPr>
          <p:nvPr/>
        </p:nvSpPr>
        <p:spPr>
          <a:xfrm>
            <a:off x="198342" y="896267"/>
            <a:ext cx="8782372" cy="627074"/>
          </a:xfrm>
          <a:prstGeom prst="rect">
            <a:avLst/>
          </a:prstGeom>
          <a:noFill/>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itle 3"/>
          <p:cNvSpPr>
            <a:spLocks noGrp="1"/>
          </p:cNvSpPr>
          <p:nvPr>
            <p:ph type="title"/>
          </p:nvPr>
        </p:nvSpPr>
        <p:spPr>
          <a:xfrm>
            <a:off x="228600" y="106747"/>
            <a:ext cx="7151350" cy="647402"/>
          </a:xfrm>
        </p:spPr>
        <p:txBody>
          <a:bodyPr/>
          <a:lstStyle/>
          <a:p>
            <a:r>
              <a:rPr lang="en-US" dirty="0">
                <a:solidFill>
                  <a:schemeClr val="accent2"/>
                </a:solidFill>
              </a:rPr>
              <a:t>Employment of CHWs </a:t>
            </a:r>
            <a:r>
              <a:rPr lang="en-US" i="1" dirty="0">
                <a:solidFill>
                  <a:schemeClr val="accent2"/>
                </a:solidFill>
              </a:rPr>
              <a:t>(Cont.) </a:t>
            </a:r>
          </a:p>
        </p:txBody>
      </p:sp>
      <p:sp>
        <p:nvSpPr>
          <p:cNvPr id="69" name="Text Box 3"/>
          <p:cNvSpPr txBox="1">
            <a:spLocks noChangeArrowheads="1"/>
          </p:cNvSpPr>
          <p:nvPr/>
        </p:nvSpPr>
        <p:spPr bwMode="auto">
          <a:xfrm>
            <a:off x="813570" y="1968546"/>
            <a:ext cx="75168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lvl="0" algn="ctr" eaLnBrk="1" hangingPunct="1">
              <a:defRPr/>
            </a:pPr>
            <a:r>
              <a:rPr lang="en-US" sz="1600" dirty="0">
                <a:solidFill>
                  <a:srgbClr val="0087C8"/>
                </a:solidFill>
              </a:rPr>
              <a:t>Total Number of CHWs Managed by Employers</a:t>
            </a:r>
          </a:p>
          <a:p>
            <a:pPr lvl="0" algn="ctr" eaLnBrk="1" hangingPunct="1">
              <a:defRPr/>
            </a:pPr>
            <a:r>
              <a:rPr lang="en-US" sz="1400" b="0" dirty="0">
                <a:solidFill>
                  <a:srgbClr val="000000"/>
                </a:solidFill>
              </a:rPr>
              <a:t>– Employers –</a:t>
            </a:r>
            <a:endParaRPr lang="en-US" sz="1400" dirty="0">
              <a:solidFill>
                <a:srgbClr val="0087C8"/>
              </a:solidFill>
            </a:endParaRPr>
          </a:p>
        </p:txBody>
      </p:sp>
      <p:sp>
        <p:nvSpPr>
          <p:cNvPr id="17" name="Text Placeholder 1"/>
          <p:cNvSpPr>
            <a:spLocks noGrp="1"/>
          </p:cNvSpPr>
          <p:nvPr>
            <p:ph type="body" sz="quarter" idx="12"/>
          </p:nvPr>
        </p:nvSpPr>
        <p:spPr>
          <a:xfrm>
            <a:off x="323850" y="6452280"/>
            <a:ext cx="8496300" cy="144462"/>
          </a:xfrm>
        </p:spPr>
        <p:txBody>
          <a:bodyPr anchor="t" anchorCtr="0"/>
          <a:lstStyle/>
          <a:p>
            <a:pPr marL="341313" lvl="0" indent="-341313">
              <a:spcAft>
                <a:spcPts val="300"/>
              </a:spcAft>
            </a:pPr>
            <a:r>
              <a:rPr lang="en-IN" dirty="0"/>
              <a:t>EB3	How many of the following CHWs does your organization employ/are in the programs that you manage or work directly in? (Employers: Total=178; Clinical=111; Non-Clinical=67)</a:t>
            </a:r>
          </a:p>
          <a:p>
            <a:pPr marL="341313" indent="-341313"/>
            <a:r>
              <a:rPr lang="en-IN" dirty="0"/>
              <a:t> </a:t>
            </a:r>
          </a:p>
        </p:txBody>
      </p:sp>
      <p:sp>
        <p:nvSpPr>
          <p:cNvPr id="13" name="Text Box 25"/>
          <p:cNvSpPr txBox="1"/>
          <p:nvPr/>
        </p:nvSpPr>
        <p:spPr>
          <a:xfrm>
            <a:off x="3239135" y="13272135"/>
            <a:ext cx="123825" cy="133350"/>
          </a:xfrm>
          <a:prstGeom prst="rect">
            <a:avLst/>
          </a:prstGeom>
          <a:solidFill>
            <a:srgbClr val="FFF2CC"/>
          </a:solidFill>
          <a:ln w="6350">
            <a:solidFill>
              <a:schemeClr val="bg1">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cxnSp>
        <p:nvCxnSpPr>
          <p:cNvPr id="14" name="Straight Arrow Connector 13"/>
          <p:cNvCxnSpPr/>
          <p:nvPr/>
        </p:nvCxnSpPr>
        <p:spPr>
          <a:xfrm flipV="1">
            <a:off x="3039110" y="13274040"/>
            <a:ext cx="2540" cy="117475"/>
          </a:xfrm>
          <a:prstGeom prst="straightConnector1">
            <a:avLst/>
          </a:prstGeom>
          <a:noFill/>
          <a:ln w="6350" cap="flat" cmpd="sng" algn="ctr">
            <a:solidFill>
              <a:sysClr val="windowText" lastClr="000000"/>
            </a:solidFill>
            <a:prstDash val="solid"/>
            <a:miter lim="800000"/>
            <a:tailEnd type="stealth"/>
          </a:ln>
          <a:effectLst/>
        </p:spPr>
      </p:cxnSp>
      <p:cxnSp>
        <p:nvCxnSpPr>
          <p:cNvPr id="15" name="Straight Connector 14"/>
          <p:cNvCxnSpPr/>
          <p:nvPr/>
        </p:nvCxnSpPr>
        <p:spPr>
          <a:xfrm flipH="1">
            <a:off x="3117850" y="13246100"/>
            <a:ext cx="82550" cy="16510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0" name="Chart 19"/>
          <p:cNvGraphicFramePr/>
          <p:nvPr>
            <p:extLst>
              <p:ext uri="{D42A27DB-BD31-4B8C-83A1-F6EECF244321}">
                <p14:modId xmlns:p14="http://schemas.microsoft.com/office/powerpoint/2010/main" val="177547783"/>
              </p:ext>
            </p:extLst>
          </p:nvPr>
        </p:nvGraphicFramePr>
        <p:xfrm>
          <a:off x="1760079" y="3036938"/>
          <a:ext cx="5623843" cy="2768594"/>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635990" y="3831363"/>
            <a:ext cx="1800694" cy="769784"/>
            <a:chOff x="2459246" y="3801802"/>
            <a:chExt cx="1800694" cy="769784"/>
          </a:xfrm>
        </p:grpSpPr>
        <p:sp>
          <p:nvSpPr>
            <p:cNvPr id="26" name="TextBox 25"/>
            <p:cNvSpPr txBox="1"/>
            <p:nvPr/>
          </p:nvSpPr>
          <p:spPr>
            <a:xfrm>
              <a:off x="2683542" y="3801802"/>
              <a:ext cx="1576398" cy="630792"/>
            </a:xfrm>
            <a:prstGeom prst="rect">
              <a:avLst/>
            </a:prstGeom>
            <a:noFill/>
          </p:spPr>
          <p:txBody>
            <a:bodyPr wrap="square" lIns="0" tIns="0" rIns="0" bIns="0" rtlCol="0">
              <a:noAutofit/>
            </a:bodyPr>
            <a:lstStyle/>
            <a:p>
              <a:pPr>
                <a:spcBef>
                  <a:spcPts val="1200"/>
                </a:spcBef>
              </a:pPr>
              <a:r>
                <a:rPr lang="en-US" sz="1100" dirty="0">
                  <a:latin typeface="Arial" pitchFamily="34" charset="0"/>
                  <a:cs typeface="Arial" pitchFamily="34" charset="0"/>
                </a:rPr>
                <a:t>10 or more CHWs</a:t>
              </a:r>
            </a:p>
            <a:p>
              <a:pPr>
                <a:spcBef>
                  <a:spcPts val="1200"/>
                </a:spcBef>
              </a:pPr>
              <a:r>
                <a:rPr lang="en-US" sz="1100" dirty="0">
                  <a:latin typeface="Arial" pitchFamily="34" charset="0"/>
                  <a:cs typeface="Arial" pitchFamily="34" charset="0"/>
                </a:rPr>
                <a:t>3-9 CHWs</a:t>
              </a:r>
            </a:p>
            <a:p>
              <a:pPr>
                <a:spcBef>
                  <a:spcPts val="1200"/>
                </a:spcBef>
              </a:pPr>
              <a:r>
                <a:rPr lang="en-US" sz="1100" dirty="0">
                  <a:latin typeface="Arial" pitchFamily="34" charset="0"/>
                  <a:cs typeface="Arial" pitchFamily="34" charset="0"/>
                </a:rPr>
                <a:t>1-2 CHWs</a:t>
              </a:r>
            </a:p>
          </p:txBody>
        </p:sp>
        <p:sp>
          <p:nvSpPr>
            <p:cNvPr id="27" name="Rectangle 26"/>
            <p:cNvSpPr/>
            <p:nvPr/>
          </p:nvSpPr>
          <p:spPr bwMode="gray">
            <a:xfrm>
              <a:off x="2461013" y="3813437"/>
              <a:ext cx="122415" cy="138993"/>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28" name="Rectangle 27"/>
            <p:cNvSpPr/>
            <p:nvPr/>
          </p:nvSpPr>
          <p:spPr bwMode="gray">
            <a:xfrm>
              <a:off x="2459246" y="4118877"/>
              <a:ext cx="122415" cy="138993"/>
            </a:xfrm>
            <a:prstGeom prst="rect">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29" name="Rectangle 28"/>
            <p:cNvSpPr/>
            <p:nvPr/>
          </p:nvSpPr>
          <p:spPr bwMode="gray">
            <a:xfrm>
              <a:off x="2461013" y="4432593"/>
              <a:ext cx="122415" cy="138993"/>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grpSp>
      <p:sp>
        <p:nvSpPr>
          <p:cNvPr id="30" name="TextBox 29"/>
          <p:cNvSpPr txBox="1"/>
          <p:nvPr/>
        </p:nvSpPr>
        <p:spPr>
          <a:xfrm>
            <a:off x="323850" y="6187520"/>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oup 39"/>
          <p:cNvGrpSpPr/>
          <p:nvPr/>
        </p:nvGrpSpPr>
        <p:grpSpPr>
          <a:xfrm>
            <a:off x="5028840" y="5873244"/>
            <a:ext cx="3420991" cy="255662"/>
            <a:chOff x="5023294" y="5694981"/>
            <a:chExt cx="3420991" cy="255662"/>
          </a:xfrm>
        </p:grpSpPr>
        <p:sp>
          <p:nvSpPr>
            <p:cNvPr id="46" name="Rectangle 45"/>
            <p:cNvSpPr/>
            <p:nvPr/>
          </p:nvSpPr>
          <p:spPr>
            <a:xfrm rot="10800000" flipV="1">
              <a:off x="5023294" y="5694981"/>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47" name="TextBox 16"/>
            <p:cNvSpPr txBox="1"/>
            <p:nvPr/>
          </p:nvSpPr>
          <p:spPr>
            <a:xfrm>
              <a:off x="5228543" y="5714031"/>
              <a:ext cx="321574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sp>
        <p:nvSpPr>
          <p:cNvPr id="21" name="Rectangle 20"/>
          <p:cNvSpPr/>
          <p:nvPr/>
        </p:nvSpPr>
        <p:spPr>
          <a:xfrm rot="10800000" flipV="1">
            <a:off x="6447441" y="3679253"/>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olidFill>
                  <a:schemeClr val="bg1"/>
                </a:solidFill>
                <a:sym typeface="Wingdings 3"/>
              </a:rPr>
              <a:t></a:t>
            </a:r>
            <a:endParaRPr lang="en-US" sz="1050" dirty="0">
              <a:solidFill>
                <a:schemeClr val="bg1"/>
              </a:solidFill>
            </a:endParaRPr>
          </a:p>
        </p:txBody>
      </p:sp>
      <p:sp>
        <p:nvSpPr>
          <p:cNvPr id="23" name="Content Placeholder 1"/>
          <p:cNvSpPr txBox="1">
            <a:spLocks/>
          </p:cNvSpPr>
          <p:nvPr/>
        </p:nvSpPr>
        <p:spPr>
          <a:xfrm>
            <a:off x="191954" y="930778"/>
            <a:ext cx="8782372" cy="1155755"/>
          </a:xfrm>
          <a:prstGeom prst="rect">
            <a:avLst/>
          </a:prstGeom>
          <a:noFill/>
        </p:spPr>
        <p:txBody>
          <a:bodyPr/>
          <a:lstStyle/>
          <a:p>
            <a:pPr marL="0" lvl="1">
              <a:lnSpc>
                <a:spcPts val="1720"/>
              </a:lnSpc>
              <a:spcBef>
                <a:spcPts val="600"/>
              </a:spcBef>
            </a:pPr>
            <a:r>
              <a:rPr lang="en-US" sz="1600" dirty="0">
                <a:cs typeface="Arial" pitchFamily="34" charset="0"/>
              </a:rPr>
              <a:t>The number of CHWs that employers report having in the programs they manage varies considerably, with non-clinical organizations employing larger numbers of CHWs than clinical.</a:t>
            </a:r>
          </a:p>
        </p:txBody>
      </p:sp>
      <p:graphicFrame>
        <p:nvGraphicFramePr>
          <p:cNvPr id="25" name="Table 24"/>
          <p:cNvGraphicFramePr>
            <a:graphicFrameLocks noGrp="1"/>
          </p:cNvGraphicFramePr>
          <p:nvPr>
            <p:extLst>
              <p:ext uri="{D42A27DB-BD31-4B8C-83A1-F6EECF244321}">
                <p14:modId xmlns:p14="http://schemas.microsoft.com/office/powerpoint/2010/main" val="1953376310"/>
              </p:ext>
            </p:extLst>
          </p:nvPr>
        </p:nvGraphicFramePr>
        <p:xfrm>
          <a:off x="1881050" y="2759103"/>
          <a:ext cx="5397744" cy="259080"/>
        </p:xfrm>
        <a:graphic>
          <a:graphicData uri="http://schemas.openxmlformats.org/drawingml/2006/table">
            <a:tbl>
              <a:tblPr firstRow="1" bandRow="1">
                <a:tableStyleId>{2D5ABB26-0587-4C30-8999-92F81FD0307C}</a:tableStyleId>
              </a:tblPr>
              <a:tblGrid>
                <a:gridCol w="1799248">
                  <a:extLst>
                    <a:ext uri="{9D8B030D-6E8A-4147-A177-3AD203B41FA5}">
                      <a16:colId xmlns:a16="http://schemas.microsoft.com/office/drawing/2014/main" val="3506810762"/>
                    </a:ext>
                  </a:extLst>
                </a:gridCol>
                <a:gridCol w="1799248">
                  <a:extLst>
                    <a:ext uri="{9D8B030D-6E8A-4147-A177-3AD203B41FA5}">
                      <a16:colId xmlns:a16="http://schemas.microsoft.com/office/drawing/2014/main" val="665948219"/>
                    </a:ext>
                  </a:extLst>
                </a:gridCol>
                <a:gridCol w="1799248">
                  <a:extLst>
                    <a:ext uri="{9D8B030D-6E8A-4147-A177-3AD203B41FA5}">
                      <a16:colId xmlns:a16="http://schemas.microsoft.com/office/drawing/2014/main" val="2692290903"/>
                    </a:ext>
                  </a:extLst>
                </a:gridCol>
              </a:tblGrid>
              <a:tr h="233335">
                <a:tc>
                  <a:txBody>
                    <a:bodyPr/>
                    <a:lstStyle/>
                    <a:p>
                      <a:pPr algn="ctr"/>
                      <a:r>
                        <a:rPr lang="en-US" sz="1100" b="1" i="1" dirty="0"/>
                        <a:t>5</a:t>
                      </a:r>
                    </a:p>
                  </a:txBody>
                  <a:tcPr>
                    <a:lnL w="6350" cap="flat" cmpd="sng" algn="ctr">
                      <a:solidFill>
                        <a:schemeClr val="bg1">
                          <a:lumMod val="6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100" b="1" i="1" dirty="0"/>
                        <a:t>3</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100" b="1" i="1" dirty="0"/>
                        <a:t>10</a:t>
                      </a:r>
                    </a:p>
                  </a:txBody>
                  <a:tcPr>
                    <a:lnL w="19050" cap="flat" cmpd="sng" algn="ctr">
                      <a:solidFill>
                        <a:schemeClr val="bg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49499382"/>
                  </a:ext>
                </a:extLst>
              </a:tr>
            </a:tbl>
          </a:graphicData>
        </a:graphic>
      </p:graphicFrame>
      <p:sp>
        <p:nvSpPr>
          <p:cNvPr id="31" name="Rectangle 30"/>
          <p:cNvSpPr/>
          <p:nvPr/>
        </p:nvSpPr>
        <p:spPr>
          <a:xfrm>
            <a:off x="-7709" y="2671869"/>
            <a:ext cx="1888759" cy="430887"/>
          </a:xfrm>
          <a:prstGeom prst="rect">
            <a:avLst/>
          </a:prstGeom>
        </p:spPr>
        <p:txBody>
          <a:bodyPr wrap="square">
            <a:spAutoFit/>
          </a:bodyPr>
          <a:lstStyle/>
          <a:p>
            <a:pPr algn="r"/>
            <a:r>
              <a:rPr lang="en-US" sz="1100" b="1" i="1" dirty="0"/>
              <a:t>Median Number of </a:t>
            </a:r>
            <a:br>
              <a:rPr lang="en-US" sz="1100" b="1" i="1" dirty="0"/>
            </a:br>
            <a:r>
              <a:rPr lang="en-US" sz="1100" b="1" i="1" dirty="0"/>
              <a:t>CHW Employees</a:t>
            </a:r>
          </a:p>
        </p:txBody>
      </p:sp>
      <p:cxnSp>
        <p:nvCxnSpPr>
          <p:cNvPr id="33" name="Straight Connector 32"/>
          <p:cNvCxnSpPr/>
          <p:nvPr/>
        </p:nvCxnSpPr>
        <p:spPr>
          <a:xfrm>
            <a:off x="3676727" y="2603358"/>
            <a:ext cx="2780" cy="3247092"/>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2" name="Oval 31"/>
          <p:cNvSpPr/>
          <p:nvPr/>
        </p:nvSpPr>
        <p:spPr bwMode="gray">
          <a:xfrm rot="20293295">
            <a:off x="6032050" y="3669995"/>
            <a:ext cx="675818" cy="329878"/>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7" name="Oval 36"/>
          <p:cNvSpPr/>
          <p:nvPr/>
        </p:nvSpPr>
        <p:spPr bwMode="gray">
          <a:xfrm rot="20293295">
            <a:off x="6026440" y="2725817"/>
            <a:ext cx="675818" cy="329878"/>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Tree>
    <p:extLst>
      <p:ext uri="{BB962C8B-B14F-4D97-AF65-F5344CB8AC3E}">
        <p14:creationId xmlns:p14="http://schemas.microsoft.com/office/powerpoint/2010/main" val="1240852760"/>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p:cNvSpPr txBox="1">
            <a:spLocks/>
          </p:cNvSpPr>
          <p:nvPr/>
        </p:nvSpPr>
        <p:spPr>
          <a:xfrm>
            <a:off x="198342" y="896267"/>
            <a:ext cx="8782372" cy="627074"/>
          </a:xfrm>
          <a:prstGeom prst="rect">
            <a:avLst/>
          </a:prstGeom>
          <a:noFill/>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itle 3"/>
          <p:cNvSpPr>
            <a:spLocks noGrp="1"/>
          </p:cNvSpPr>
          <p:nvPr>
            <p:ph type="title"/>
          </p:nvPr>
        </p:nvSpPr>
        <p:spPr>
          <a:xfrm>
            <a:off x="228600" y="106747"/>
            <a:ext cx="7151350" cy="647402"/>
          </a:xfrm>
        </p:spPr>
        <p:txBody>
          <a:bodyPr/>
          <a:lstStyle/>
          <a:p>
            <a:r>
              <a:rPr lang="en-US" dirty="0">
                <a:solidFill>
                  <a:schemeClr val="accent2"/>
                </a:solidFill>
              </a:rPr>
              <a:t>Employment of CHWs </a:t>
            </a:r>
            <a:r>
              <a:rPr lang="en-US" i="1" dirty="0">
                <a:solidFill>
                  <a:schemeClr val="accent2"/>
                </a:solidFill>
              </a:rPr>
              <a:t>(Cont.)</a:t>
            </a:r>
          </a:p>
        </p:txBody>
      </p:sp>
      <p:sp>
        <p:nvSpPr>
          <p:cNvPr id="69" name="Text Box 3"/>
          <p:cNvSpPr txBox="1">
            <a:spLocks noChangeArrowheads="1"/>
          </p:cNvSpPr>
          <p:nvPr/>
        </p:nvSpPr>
        <p:spPr bwMode="auto">
          <a:xfrm>
            <a:off x="813570" y="2250578"/>
            <a:ext cx="75168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87C8"/>
                </a:solidFill>
                <a:effectLst/>
                <a:uLnTx/>
                <a:uFillTx/>
                <a:latin typeface="Arial" charset="0"/>
                <a:ea typeface="+mn-ea"/>
                <a:cs typeface="Arial" charset="0"/>
              </a:rPr>
              <a:t>Type</a:t>
            </a:r>
            <a:r>
              <a:rPr kumimoji="0" lang="en-US" sz="1600" b="1" i="0" u="none" strike="noStrike" kern="1200" cap="none" spc="0" normalizeH="0" noProof="0" dirty="0">
                <a:ln>
                  <a:noFill/>
                </a:ln>
                <a:solidFill>
                  <a:srgbClr val="0087C8"/>
                </a:solidFill>
                <a:effectLst/>
                <a:uLnTx/>
                <a:uFillTx/>
                <a:latin typeface="Arial" charset="0"/>
                <a:ea typeface="+mn-ea"/>
                <a:cs typeface="Arial" charset="0"/>
              </a:rPr>
              <a:t> of CHW Employees</a:t>
            </a:r>
            <a:endParaRPr kumimoji="0" lang="en-US" sz="1600" b="1" i="0" u="none" strike="noStrike" kern="1200" cap="none" spc="0" normalizeH="0" baseline="0" noProof="0" dirty="0">
              <a:ln>
                <a:noFill/>
              </a:ln>
              <a:solidFill>
                <a:srgbClr val="0087C8"/>
              </a:solidFill>
              <a:effectLst/>
              <a:uLnTx/>
              <a:uFillTx/>
              <a:latin typeface="Arial"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a:t>
            </a:r>
            <a:r>
              <a:rPr kumimoji="0" lang="en-US" sz="1400" b="0" i="0" u="none" strike="noStrike" kern="1200" cap="none" spc="0" normalizeH="0" noProof="0" dirty="0">
                <a:ln>
                  <a:noFill/>
                </a:ln>
                <a:solidFill>
                  <a:srgbClr val="000000"/>
                </a:solidFill>
                <a:effectLst/>
                <a:uLnTx/>
                <a:uFillTx/>
                <a:latin typeface="Arial" charset="0"/>
                <a:ea typeface="+mn-ea"/>
                <a:cs typeface="Arial" charset="0"/>
              </a:rPr>
              <a:t> </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Employers</a:t>
            </a:r>
            <a:r>
              <a:rPr lang="en-US" sz="1400" b="0" noProof="0" dirty="0">
                <a:solidFill>
                  <a:srgbClr val="000000"/>
                </a:solidFill>
              </a:rPr>
              <a:t> </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a:t>
            </a:r>
            <a:endParaRPr kumimoji="0" lang="en-US" sz="1400" b="1" i="0" u="none" strike="noStrike" kern="1200" cap="none" spc="0" normalizeH="0" baseline="0" noProof="0" dirty="0">
              <a:ln>
                <a:noFill/>
              </a:ln>
              <a:solidFill>
                <a:srgbClr val="0087C8"/>
              </a:solidFill>
              <a:effectLst/>
              <a:uLnTx/>
              <a:uFillTx/>
              <a:latin typeface="Arial" charset="0"/>
              <a:ea typeface="+mn-ea"/>
              <a:cs typeface="Arial" charset="0"/>
            </a:endParaRPr>
          </a:p>
        </p:txBody>
      </p:sp>
      <p:sp>
        <p:nvSpPr>
          <p:cNvPr id="17" name="Text Placeholder 1"/>
          <p:cNvSpPr>
            <a:spLocks noGrp="1"/>
          </p:cNvSpPr>
          <p:nvPr>
            <p:ph type="body" sz="quarter" idx="12"/>
          </p:nvPr>
        </p:nvSpPr>
        <p:spPr>
          <a:xfrm>
            <a:off x="323850" y="6433992"/>
            <a:ext cx="8496300" cy="144462"/>
          </a:xfrm>
        </p:spPr>
        <p:txBody>
          <a:bodyPr anchor="t" anchorCtr="0"/>
          <a:lstStyle/>
          <a:p>
            <a:pPr marL="341313" lvl="0" indent="-341313">
              <a:spcAft>
                <a:spcPts val="300"/>
              </a:spcAft>
            </a:pPr>
            <a:r>
              <a:rPr lang="en-IN" dirty="0"/>
              <a:t>EB3	How many of the following CHWs does your organization employ/are in the programs that you manage or work directly in? (Employers: Total=178; Clinical=111; Non-Clinical=67)</a:t>
            </a:r>
          </a:p>
          <a:p>
            <a:pPr marL="341313" indent="-341313"/>
            <a:r>
              <a:rPr lang="en-IN" dirty="0"/>
              <a:t> </a:t>
            </a:r>
          </a:p>
        </p:txBody>
      </p:sp>
      <p:sp>
        <p:nvSpPr>
          <p:cNvPr id="26" name="TextBox 25"/>
          <p:cNvSpPr txBox="1"/>
          <p:nvPr/>
        </p:nvSpPr>
        <p:spPr>
          <a:xfrm>
            <a:off x="1079561" y="3928849"/>
            <a:ext cx="1541417" cy="3767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Full-time, paid (at least 30 hours per week) </a:t>
            </a:r>
          </a:p>
        </p:txBody>
      </p:sp>
      <p:sp>
        <p:nvSpPr>
          <p:cNvPr id="27" name="Rectangle 26"/>
          <p:cNvSpPr/>
          <p:nvPr/>
        </p:nvSpPr>
        <p:spPr bwMode="gray">
          <a:xfrm>
            <a:off x="890004" y="4000164"/>
            <a:ext cx="122415" cy="138993"/>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8" name="Rectangle 27"/>
          <p:cNvSpPr/>
          <p:nvPr/>
        </p:nvSpPr>
        <p:spPr bwMode="gray">
          <a:xfrm>
            <a:off x="890003" y="4509894"/>
            <a:ext cx="122415" cy="138993"/>
          </a:xfrm>
          <a:prstGeom prst="rect">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1" name="TextBox 20"/>
          <p:cNvSpPr txBox="1"/>
          <p:nvPr/>
        </p:nvSpPr>
        <p:spPr>
          <a:xfrm>
            <a:off x="1062475" y="4415158"/>
            <a:ext cx="1508445" cy="31707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Part-time, paid (less than 30 hours per week) </a:t>
            </a:r>
          </a:p>
        </p:txBody>
      </p:sp>
      <p:sp>
        <p:nvSpPr>
          <p:cNvPr id="23" name="Rectangle 22"/>
          <p:cNvSpPr/>
          <p:nvPr/>
        </p:nvSpPr>
        <p:spPr bwMode="gray">
          <a:xfrm>
            <a:off x="897548" y="4979161"/>
            <a:ext cx="122415" cy="138993"/>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4" name="TextBox 23"/>
          <p:cNvSpPr txBox="1"/>
          <p:nvPr/>
        </p:nvSpPr>
        <p:spPr>
          <a:xfrm>
            <a:off x="1070020" y="4961055"/>
            <a:ext cx="1508445" cy="18612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Volunteer, unpaid </a:t>
            </a:r>
          </a:p>
        </p:txBody>
      </p:sp>
      <p:sp>
        <p:nvSpPr>
          <p:cNvPr id="34" name="TextBox 33"/>
          <p:cNvSpPr txBox="1"/>
          <p:nvPr/>
        </p:nvSpPr>
        <p:spPr>
          <a:xfrm>
            <a:off x="323850" y="6203306"/>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5" name="Chart 34"/>
          <p:cNvGraphicFramePr/>
          <p:nvPr>
            <p:extLst>
              <p:ext uri="{D42A27DB-BD31-4B8C-83A1-F6EECF244321}">
                <p14:modId xmlns:p14="http://schemas.microsoft.com/office/powerpoint/2010/main" val="2272399351"/>
              </p:ext>
            </p:extLst>
          </p:nvPr>
        </p:nvGraphicFramePr>
        <p:xfrm>
          <a:off x="2257771" y="3098095"/>
          <a:ext cx="5623843" cy="2768594"/>
        </p:xfrm>
        <a:graphic>
          <a:graphicData uri="http://schemas.openxmlformats.org/drawingml/2006/chart">
            <c:chart xmlns:c="http://schemas.openxmlformats.org/drawingml/2006/chart" xmlns:r="http://schemas.openxmlformats.org/officeDocument/2006/relationships" r:id="rId3"/>
          </a:graphicData>
        </a:graphic>
      </p:graphicFrame>
      <p:cxnSp>
        <p:nvCxnSpPr>
          <p:cNvPr id="36" name="Straight Connector 35"/>
          <p:cNvCxnSpPr/>
          <p:nvPr/>
        </p:nvCxnSpPr>
        <p:spPr>
          <a:xfrm>
            <a:off x="4114800" y="2911273"/>
            <a:ext cx="13063" cy="2955416"/>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4537552" y="5947061"/>
            <a:ext cx="3420991" cy="255662"/>
            <a:chOff x="5023294" y="5694981"/>
            <a:chExt cx="3420991" cy="255662"/>
          </a:xfrm>
        </p:grpSpPr>
        <p:sp>
          <p:nvSpPr>
            <p:cNvPr id="39" name="Rectangle 38"/>
            <p:cNvSpPr/>
            <p:nvPr/>
          </p:nvSpPr>
          <p:spPr>
            <a:xfrm rot="10800000" flipV="1">
              <a:off x="5023294" y="5694981"/>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40" name="TextBox 16"/>
            <p:cNvSpPr txBox="1"/>
            <p:nvPr/>
          </p:nvSpPr>
          <p:spPr>
            <a:xfrm>
              <a:off x="5228543" y="5714031"/>
              <a:ext cx="321574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sp>
        <p:nvSpPr>
          <p:cNvPr id="33" name="Content Placeholder 1"/>
          <p:cNvSpPr txBox="1">
            <a:spLocks/>
          </p:cNvSpPr>
          <p:nvPr/>
        </p:nvSpPr>
        <p:spPr>
          <a:xfrm>
            <a:off x="191954" y="918154"/>
            <a:ext cx="8782372" cy="1155755"/>
          </a:xfrm>
          <a:prstGeom prst="rect">
            <a:avLst/>
          </a:prstGeom>
          <a:noFill/>
        </p:spPr>
        <p:txBody>
          <a:bodyPr/>
          <a:lstStyle/>
          <a:p>
            <a:pPr marL="0" lvl="1">
              <a:lnSpc>
                <a:spcPts val="1720"/>
              </a:lnSpc>
              <a:spcBef>
                <a:spcPts val="600"/>
              </a:spcBef>
            </a:pPr>
            <a:r>
              <a:rPr lang="en-US" sz="1600" dirty="0">
                <a:cs typeface="Arial" pitchFamily="34" charset="0"/>
              </a:rPr>
              <a:t>The vast majority of employers (84%) report employing full-time CHWs; the presence of part-time or volunteer CHWs is relatively low.</a:t>
            </a:r>
          </a:p>
          <a:p>
            <a:pPr marL="460375" lvl="2" indent="-230188">
              <a:lnSpc>
                <a:spcPts val="1720"/>
              </a:lnSpc>
              <a:spcBef>
                <a:spcPts val="600"/>
              </a:spcBef>
              <a:buClr>
                <a:schemeClr val="accent2"/>
              </a:buClr>
              <a:buFont typeface="Arial" charset="0"/>
              <a:buChar char="•"/>
            </a:pPr>
            <a:r>
              <a:rPr lang="en-US" sz="1400" dirty="0">
                <a:cs typeface="Arial" pitchFamily="34" charset="0"/>
              </a:rPr>
              <a:t>While employers from clinical organizations report having more part-time CHWs compared to non-clinical organizations, it is the reverse for volunteer CHWs.</a:t>
            </a:r>
          </a:p>
        </p:txBody>
      </p:sp>
    </p:spTree>
    <p:extLst>
      <p:ext uri="{BB962C8B-B14F-4D97-AF65-F5344CB8AC3E}">
        <p14:creationId xmlns:p14="http://schemas.microsoft.com/office/powerpoint/2010/main" val="3041280571"/>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9657"/>
            <a:ext cx="7151350" cy="647402"/>
          </a:xfrm>
        </p:spPr>
        <p:txBody>
          <a:bodyPr/>
          <a:lstStyle/>
          <a:p>
            <a:r>
              <a:rPr lang="en-US" dirty="0">
                <a:solidFill>
                  <a:schemeClr val="accent2"/>
                </a:solidFill>
              </a:rPr>
              <a:t>Future Plans for Hiring CHWs</a:t>
            </a:r>
            <a:r>
              <a:rPr lang="en-US" i="1" dirty="0">
                <a:solidFill>
                  <a:schemeClr val="accent2"/>
                </a:solidFill>
              </a:rPr>
              <a:t> </a:t>
            </a:r>
          </a:p>
        </p:txBody>
      </p:sp>
      <p:sp>
        <p:nvSpPr>
          <p:cNvPr id="69" name="Text Box 3"/>
          <p:cNvSpPr txBox="1">
            <a:spLocks noChangeArrowheads="1"/>
          </p:cNvSpPr>
          <p:nvPr/>
        </p:nvSpPr>
        <p:spPr bwMode="auto">
          <a:xfrm>
            <a:off x="813570" y="1814028"/>
            <a:ext cx="75168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lvl="0" algn="ctr" eaLnBrk="1" hangingPunct="1">
              <a:defRPr/>
            </a:pPr>
            <a:r>
              <a:rPr lang="en-US" sz="1600" dirty="0">
                <a:solidFill>
                  <a:srgbClr val="0087C8"/>
                </a:solidFill>
              </a:rPr>
              <a:t>CHW Job Openings</a:t>
            </a:r>
          </a:p>
          <a:p>
            <a:pPr lvl="0" algn="ctr" eaLnBrk="1" hangingPunct="1">
              <a:defRPr/>
            </a:pPr>
            <a:r>
              <a:rPr lang="en-US" sz="1400" b="0" dirty="0">
                <a:solidFill>
                  <a:srgbClr val="000000"/>
                </a:solidFill>
              </a:rPr>
              <a:t>– Employers –</a:t>
            </a:r>
            <a:endParaRPr lang="en-US" sz="1400" dirty="0">
              <a:solidFill>
                <a:srgbClr val="0087C8"/>
              </a:solidFill>
            </a:endParaRPr>
          </a:p>
        </p:txBody>
      </p:sp>
      <p:sp>
        <p:nvSpPr>
          <p:cNvPr id="17" name="Text Placeholder 1"/>
          <p:cNvSpPr>
            <a:spLocks noGrp="1"/>
          </p:cNvSpPr>
          <p:nvPr>
            <p:ph type="body" sz="quarter" idx="12"/>
          </p:nvPr>
        </p:nvSpPr>
        <p:spPr>
          <a:xfrm>
            <a:off x="323850" y="6342944"/>
            <a:ext cx="8496300" cy="144462"/>
          </a:xfrm>
        </p:spPr>
        <p:txBody>
          <a:bodyPr anchor="t" anchorCtr="0"/>
          <a:lstStyle/>
          <a:p>
            <a:pPr marL="341313" lvl="0" indent="-341313"/>
            <a:r>
              <a:rPr lang="en-IN" dirty="0"/>
              <a:t>EB4	Does your organization currently have any job openings for CHWs? (Employers: Total=179; Clinical=112; Non-Clinical=67)</a:t>
            </a:r>
          </a:p>
          <a:p>
            <a:pPr marL="341313" indent="-341313">
              <a:spcAft>
                <a:spcPts val="300"/>
              </a:spcAft>
            </a:pPr>
            <a:r>
              <a:rPr lang="en-IN" dirty="0"/>
              <a:t>EB5	How many of each of the following job openings for CHWs does your organization have? (Employers: Total=74; Clinical=42; Non-Clinical=32)</a:t>
            </a:r>
          </a:p>
          <a:p>
            <a:pPr marL="341313" lvl="0" indent="-341313">
              <a:spcAft>
                <a:spcPts val="300"/>
              </a:spcAft>
            </a:pPr>
            <a:endParaRPr lang="en-IN" dirty="0"/>
          </a:p>
          <a:p>
            <a:pPr marL="341313" indent="-341313"/>
            <a:r>
              <a:rPr lang="en-IN" dirty="0"/>
              <a:t> </a:t>
            </a:r>
          </a:p>
        </p:txBody>
      </p:sp>
      <p:sp>
        <p:nvSpPr>
          <p:cNvPr id="13" name="Text Box 25"/>
          <p:cNvSpPr txBox="1"/>
          <p:nvPr/>
        </p:nvSpPr>
        <p:spPr>
          <a:xfrm>
            <a:off x="3239135" y="13272135"/>
            <a:ext cx="123825" cy="133350"/>
          </a:xfrm>
          <a:prstGeom prst="rect">
            <a:avLst/>
          </a:prstGeom>
          <a:solidFill>
            <a:srgbClr val="FFF2CC"/>
          </a:solidFill>
          <a:ln w="6350">
            <a:solidFill>
              <a:schemeClr val="bg1">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cxnSp>
        <p:nvCxnSpPr>
          <p:cNvPr id="14" name="Straight Arrow Connector 13"/>
          <p:cNvCxnSpPr/>
          <p:nvPr/>
        </p:nvCxnSpPr>
        <p:spPr>
          <a:xfrm flipV="1">
            <a:off x="3039110" y="13274040"/>
            <a:ext cx="2540" cy="117475"/>
          </a:xfrm>
          <a:prstGeom prst="straightConnector1">
            <a:avLst/>
          </a:prstGeom>
          <a:noFill/>
          <a:ln w="6350" cap="flat" cmpd="sng" algn="ctr">
            <a:solidFill>
              <a:sysClr val="windowText" lastClr="000000"/>
            </a:solidFill>
            <a:prstDash val="solid"/>
            <a:miter lim="800000"/>
            <a:tailEnd type="stealth"/>
          </a:ln>
          <a:effectLst/>
        </p:spPr>
      </p:cxnSp>
      <p:cxnSp>
        <p:nvCxnSpPr>
          <p:cNvPr id="15" name="Straight Connector 14"/>
          <p:cNvCxnSpPr/>
          <p:nvPr/>
        </p:nvCxnSpPr>
        <p:spPr>
          <a:xfrm flipH="1">
            <a:off x="3117850" y="13246100"/>
            <a:ext cx="82550" cy="16510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0" name="Chart 19"/>
          <p:cNvGraphicFramePr/>
          <p:nvPr>
            <p:extLst>
              <p:ext uri="{D42A27DB-BD31-4B8C-83A1-F6EECF244321}">
                <p14:modId xmlns:p14="http://schemas.microsoft.com/office/powerpoint/2010/main" val="3034031820"/>
              </p:ext>
            </p:extLst>
          </p:nvPr>
        </p:nvGraphicFramePr>
        <p:xfrm>
          <a:off x="2674479" y="2981325"/>
          <a:ext cx="5623843" cy="2631308"/>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1018743" y="3760989"/>
            <a:ext cx="1800694" cy="769784"/>
            <a:chOff x="2459246" y="3801802"/>
            <a:chExt cx="1800694" cy="769784"/>
          </a:xfrm>
        </p:grpSpPr>
        <p:sp>
          <p:nvSpPr>
            <p:cNvPr id="26" name="TextBox 25"/>
            <p:cNvSpPr txBox="1"/>
            <p:nvPr/>
          </p:nvSpPr>
          <p:spPr>
            <a:xfrm>
              <a:off x="2683542" y="3801802"/>
              <a:ext cx="1576398" cy="630792"/>
            </a:xfrm>
            <a:prstGeom prst="rect">
              <a:avLst/>
            </a:prstGeom>
            <a:noFill/>
          </p:spPr>
          <p:txBody>
            <a:bodyPr wrap="square" lIns="0" tIns="0" rIns="0" bIns="0" rtlCol="0">
              <a:noAutofit/>
            </a:bodyPr>
            <a:lstStyle/>
            <a:p>
              <a:pPr>
                <a:spcBef>
                  <a:spcPts val="1200"/>
                </a:spcBef>
              </a:pPr>
              <a:r>
                <a:rPr lang="en-US" sz="1100" dirty="0">
                  <a:latin typeface="Arial" pitchFamily="34" charset="0"/>
                  <a:cs typeface="Arial" pitchFamily="34" charset="0"/>
                </a:rPr>
                <a:t>4 or more job openings</a:t>
              </a:r>
            </a:p>
            <a:p>
              <a:pPr>
                <a:spcBef>
                  <a:spcPts val="1200"/>
                </a:spcBef>
              </a:pPr>
              <a:r>
                <a:rPr lang="en-US" sz="1100" dirty="0">
                  <a:latin typeface="Arial" pitchFamily="34" charset="0"/>
                  <a:cs typeface="Arial" pitchFamily="34" charset="0"/>
                </a:rPr>
                <a:t>2-3 job openings</a:t>
              </a:r>
            </a:p>
            <a:p>
              <a:pPr>
                <a:spcBef>
                  <a:spcPts val="1200"/>
                </a:spcBef>
              </a:pPr>
              <a:r>
                <a:rPr lang="en-US" sz="1100" dirty="0">
                  <a:latin typeface="Arial" pitchFamily="34" charset="0"/>
                  <a:cs typeface="Arial" pitchFamily="34" charset="0"/>
                </a:rPr>
                <a:t>1 job opening</a:t>
              </a:r>
            </a:p>
          </p:txBody>
        </p:sp>
        <p:sp>
          <p:nvSpPr>
            <p:cNvPr id="27" name="Rectangle 26"/>
            <p:cNvSpPr/>
            <p:nvPr/>
          </p:nvSpPr>
          <p:spPr bwMode="gray">
            <a:xfrm>
              <a:off x="2461013" y="3813437"/>
              <a:ext cx="122415" cy="138993"/>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28" name="Rectangle 27"/>
            <p:cNvSpPr/>
            <p:nvPr/>
          </p:nvSpPr>
          <p:spPr bwMode="gray">
            <a:xfrm>
              <a:off x="2459246" y="4118877"/>
              <a:ext cx="122415" cy="138993"/>
            </a:xfrm>
            <a:prstGeom prst="rect">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29" name="Rectangle 28"/>
            <p:cNvSpPr/>
            <p:nvPr/>
          </p:nvSpPr>
          <p:spPr bwMode="gray">
            <a:xfrm>
              <a:off x="2461013" y="4432593"/>
              <a:ext cx="122415" cy="138993"/>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grpSp>
      <p:sp>
        <p:nvSpPr>
          <p:cNvPr id="30" name="TextBox 29"/>
          <p:cNvSpPr txBox="1"/>
          <p:nvPr/>
        </p:nvSpPr>
        <p:spPr>
          <a:xfrm>
            <a:off x="375041" y="4788304"/>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0" name="Group 39"/>
          <p:cNvGrpSpPr/>
          <p:nvPr/>
        </p:nvGrpSpPr>
        <p:grpSpPr>
          <a:xfrm>
            <a:off x="5003896" y="6051327"/>
            <a:ext cx="3420991" cy="255662"/>
            <a:chOff x="5023294" y="5694981"/>
            <a:chExt cx="3420991" cy="255662"/>
          </a:xfrm>
        </p:grpSpPr>
        <p:sp>
          <p:nvSpPr>
            <p:cNvPr id="46" name="Rectangle 45"/>
            <p:cNvSpPr/>
            <p:nvPr/>
          </p:nvSpPr>
          <p:spPr>
            <a:xfrm rot="10800000" flipV="1">
              <a:off x="5023294" y="5694981"/>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47" name="TextBox 16"/>
            <p:cNvSpPr txBox="1"/>
            <p:nvPr/>
          </p:nvSpPr>
          <p:spPr>
            <a:xfrm>
              <a:off x="5228543" y="5714031"/>
              <a:ext cx="321574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graphicFrame>
        <p:nvGraphicFramePr>
          <p:cNvPr id="23" name="Table 22"/>
          <p:cNvGraphicFramePr>
            <a:graphicFrameLocks noGrp="1"/>
          </p:cNvGraphicFramePr>
          <p:nvPr>
            <p:extLst>
              <p:ext uri="{D42A27DB-BD31-4B8C-83A1-F6EECF244321}">
                <p14:modId xmlns:p14="http://schemas.microsoft.com/office/powerpoint/2010/main" val="4270120757"/>
              </p:ext>
            </p:extLst>
          </p:nvPr>
        </p:nvGraphicFramePr>
        <p:xfrm>
          <a:off x="2783108" y="2511340"/>
          <a:ext cx="5400942" cy="259080"/>
        </p:xfrm>
        <a:graphic>
          <a:graphicData uri="http://schemas.openxmlformats.org/drawingml/2006/table">
            <a:tbl>
              <a:tblPr firstRow="1" bandRow="1">
                <a:tableStyleId>{2D5ABB26-0587-4C30-8999-92F81FD0307C}</a:tableStyleId>
              </a:tblPr>
              <a:tblGrid>
                <a:gridCol w="1800314">
                  <a:extLst>
                    <a:ext uri="{9D8B030D-6E8A-4147-A177-3AD203B41FA5}">
                      <a16:colId xmlns:a16="http://schemas.microsoft.com/office/drawing/2014/main" val="3506810762"/>
                    </a:ext>
                  </a:extLst>
                </a:gridCol>
                <a:gridCol w="1800314">
                  <a:extLst>
                    <a:ext uri="{9D8B030D-6E8A-4147-A177-3AD203B41FA5}">
                      <a16:colId xmlns:a16="http://schemas.microsoft.com/office/drawing/2014/main" val="665948219"/>
                    </a:ext>
                  </a:extLst>
                </a:gridCol>
                <a:gridCol w="1800314">
                  <a:extLst>
                    <a:ext uri="{9D8B030D-6E8A-4147-A177-3AD203B41FA5}">
                      <a16:colId xmlns:a16="http://schemas.microsoft.com/office/drawing/2014/main" val="2692290903"/>
                    </a:ext>
                  </a:extLst>
                </a:gridCol>
              </a:tblGrid>
              <a:tr h="233335">
                <a:tc>
                  <a:txBody>
                    <a:bodyPr/>
                    <a:lstStyle/>
                    <a:p>
                      <a:pPr algn="ctr"/>
                      <a:r>
                        <a:rPr lang="en-US" sz="1100" b="1" i="1" dirty="0"/>
                        <a:t>44%</a:t>
                      </a:r>
                    </a:p>
                  </a:txBody>
                  <a:tcPr>
                    <a:lnL w="6350" cap="flat" cmpd="sng" algn="ctr">
                      <a:solidFill>
                        <a:schemeClr val="bg1">
                          <a:lumMod val="6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100" b="1" i="1" dirty="0"/>
                        <a:t>37%</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100" b="1" i="1" dirty="0"/>
                        <a:t>55%</a:t>
                      </a:r>
                    </a:p>
                  </a:txBody>
                  <a:tcPr>
                    <a:lnL w="19050" cap="flat" cmpd="sng" algn="ctr">
                      <a:solidFill>
                        <a:schemeClr val="bg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49499382"/>
                  </a:ext>
                </a:extLst>
              </a:tr>
            </a:tbl>
          </a:graphicData>
        </a:graphic>
      </p:graphicFrame>
      <p:sp>
        <p:nvSpPr>
          <p:cNvPr id="24" name="Rectangle 23"/>
          <p:cNvSpPr/>
          <p:nvPr/>
        </p:nvSpPr>
        <p:spPr>
          <a:xfrm>
            <a:off x="864400" y="2402480"/>
            <a:ext cx="1955037" cy="430887"/>
          </a:xfrm>
          <a:prstGeom prst="rect">
            <a:avLst/>
          </a:prstGeom>
        </p:spPr>
        <p:txBody>
          <a:bodyPr wrap="square">
            <a:spAutoFit/>
          </a:bodyPr>
          <a:lstStyle/>
          <a:p>
            <a:pPr algn="r"/>
            <a:r>
              <a:rPr lang="en-US" sz="1100" b="1" i="1" dirty="0"/>
              <a:t>Employers with CHW </a:t>
            </a:r>
            <a:br>
              <a:rPr lang="en-US" sz="1100" b="1" i="1" dirty="0"/>
            </a:br>
            <a:r>
              <a:rPr lang="en-US" sz="1100" b="1" i="1" dirty="0"/>
              <a:t>Job Openings</a:t>
            </a:r>
          </a:p>
        </p:txBody>
      </p:sp>
      <p:sp>
        <p:nvSpPr>
          <p:cNvPr id="25" name="Rectangle 24"/>
          <p:cNvSpPr/>
          <p:nvPr/>
        </p:nvSpPr>
        <p:spPr>
          <a:xfrm rot="10800000" flipV="1">
            <a:off x="7370040" y="2504969"/>
            <a:ext cx="226415" cy="253907"/>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olidFill>
                  <a:srgbClr val="000000"/>
                </a:solidFill>
                <a:sym typeface="Wingdings 3"/>
              </a:rPr>
              <a:t></a:t>
            </a:r>
            <a:endParaRPr lang="en-US" sz="1050" dirty="0">
              <a:solidFill>
                <a:srgbClr val="000000"/>
              </a:solidFill>
            </a:endParaRPr>
          </a:p>
        </p:txBody>
      </p:sp>
      <p:sp>
        <p:nvSpPr>
          <p:cNvPr id="31" name="Rectangle 30"/>
          <p:cNvSpPr/>
          <p:nvPr/>
        </p:nvSpPr>
        <p:spPr>
          <a:xfrm>
            <a:off x="323850" y="3181836"/>
            <a:ext cx="2638750" cy="430887"/>
          </a:xfrm>
          <a:prstGeom prst="rect">
            <a:avLst/>
          </a:prstGeom>
        </p:spPr>
        <p:txBody>
          <a:bodyPr wrap="square">
            <a:spAutoFit/>
          </a:bodyPr>
          <a:lstStyle/>
          <a:p>
            <a:r>
              <a:rPr lang="en-US" sz="1100" b="1" dirty="0"/>
              <a:t>Number of Job Openings</a:t>
            </a:r>
            <a:br>
              <a:rPr lang="en-US" sz="1100" b="1" dirty="0"/>
            </a:br>
            <a:r>
              <a:rPr lang="en-US" sz="1100" dirty="0"/>
              <a:t>(Among employers with job openings)</a:t>
            </a:r>
          </a:p>
        </p:txBody>
      </p:sp>
      <p:sp>
        <p:nvSpPr>
          <p:cNvPr id="33" name="Oval 32"/>
          <p:cNvSpPr/>
          <p:nvPr/>
        </p:nvSpPr>
        <p:spPr bwMode="gray">
          <a:xfrm rot="20293295">
            <a:off x="6918648" y="2485055"/>
            <a:ext cx="703247" cy="328232"/>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5" name="Content Placeholder 1"/>
          <p:cNvSpPr txBox="1">
            <a:spLocks/>
          </p:cNvSpPr>
          <p:nvPr/>
        </p:nvSpPr>
        <p:spPr>
          <a:xfrm>
            <a:off x="191954" y="796228"/>
            <a:ext cx="8782372" cy="1155755"/>
          </a:xfrm>
          <a:prstGeom prst="rect">
            <a:avLst/>
          </a:prstGeom>
          <a:noFill/>
        </p:spPr>
        <p:txBody>
          <a:bodyPr/>
          <a:lstStyle/>
          <a:p>
            <a:pPr marL="0" lvl="1">
              <a:lnSpc>
                <a:spcPts val="1720"/>
              </a:lnSpc>
              <a:spcBef>
                <a:spcPts val="600"/>
              </a:spcBef>
            </a:pPr>
            <a:r>
              <a:rPr lang="en-US" sz="1600" dirty="0">
                <a:cs typeface="Arial" pitchFamily="34" charset="0"/>
              </a:rPr>
              <a:t>Over 2-in-5 employers report having current job openings for CHWs, with non-clinical organizations being more likely than clinical organizations to have job openings.</a:t>
            </a:r>
          </a:p>
          <a:p>
            <a:pPr marL="460375" lvl="2" indent="-230188">
              <a:lnSpc>
                <a:spcPts val="1720"/>
              </a:lnSpc>
              <a:spcBef>
                <a:spcPts val="600"/>
              </a:spcBef>
              <a:buClr>
                <a:schemeClr val="accent2"/>
              </a:buClr>
              <a:buFont typeface="Arial" charset="0"/>
              <a:buChar char="•"/>
            </a:pPr>
            <a:r>
              <a:rPr lang="en-US" sz="1400" dirty="0">
                <a:cs typeface="Arial" pitchFamily="34" charset="0"/>
              </a:rPr>
              <a:t>Consistent with employing larger numbers of CHWs than clinical organizations, the number of job openings among non-clinical organizations is greater than that among clinical.</a:t>
            </a:r>
          </a:p>
        </p:txBody>
      </p:sp>
      <p:sp>
        <p:nvSpPr>
          <p:cNvPr id="36" name="Down Arrow 35"/>
          <p:cNvSpPr/>
          <p:nvPr/>
        </p:nvSpPr>
        <p:spPr bwMode="gray">
          <a:xfrm>
            <a:off x="3545113" y="2842260"/>
            <a:ext cx="257175" cy="257175"/>
          </a:xfrm>
          <a:prstGeom prst="downArrow">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37" name="Down Arrow 36"/>
          <p:cNvSpPr/>
          <p:nvPr/>
        </p:nvSpPr>
        <p:spPr bwMode="gray">
          <a:xfrm>
            <a:off x="5361264" y="2847742"/>
            <a:ext cx="257175" cy="257175"/>
          </a:xfrm>
          <a:prstGeom prst="downArrow">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38" name="Down Arrow 37"/>
          <p:cNvSpPr/>
          <p:nvPr/>
        </p:nvSpPr>
        <p:spPr bwMode="gray">
          <a:xfrm>
            <a:off x="7169095" y="2847038"/>
            <a:ext cx="257175" cy="257175"/>
          </a:xfrm>
          <a:prstGeom prst="downArrow">
            <a:avLst/>
          </a:prstGeom>
          <a:solidFill>
            <a:srgbClr val="D9D9D9"/>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graphicFrame>
        <p:nvGraphicFramePr>
          <p:cNvPr id="39" name="Table 38"/>
          <p:cNvGraphicFramePr>
            <a:graphicFrameLocks noGrp="1"/>
          </p:cNvGraphicFramePr>
          <p:nvPr>
            <p:extLst>
              <p:ext uri="{D42A27DB-BD31-4B8C-83A1-F6EECF244321}">
                <p14:modId xmlns:p14="http://schemas.microsoft.com/office/powerpoint/2010/main" val="2516274230"/>
              </p:ext>
            </p:extLst>
          </p:nvPr>
        </p:nvGraphicFramePr>
        <p:xfrm>
          <a:off x="2799155" y="5669874"/>
          <a:ext cx="5365713" cy="259080"/>
        </p:xfrm>
        <a:graphic>
          <a:graphicData uri="http://schemas.openxmlformats.org/drawingml/2006/table">
            <a:tbl>
              <a:tblPr firstRow="1" bandRow="1">
                <a:tableStyleId>{2D5ABB26-0587-4C30-8999-92F81FD0307C}</a:tableStyleId>
              </a:tblPr>
              <a:tblGrid>
                <a:gridCol w="1788571">
                  <a:extLst>
                    <a:ext uri="{9D8B030D-6E8A-4147-A177-3AD203B41FA5}">
                      <a16:colId xmlns:a16="http://schemas.microsoft.com/office/drawing/2014/main" val="3506810762"/>
                    </a:ext>
                  </a:extLst>
                </a:gridCol>
                <a:gridCol w="1788571">
                  <a:extLst>
                    <a:ext uri="{9D8B030D-6E8A-4147-A177-3AD203B41FA5}">
                      <a16:colId xmlns:a16="http://schemas.microsoft.com/office/drawing/2014/main" val="665948219"/>
                    </a:ext>
                  </a:extLst>
                </a:gridCol>
                <a:gridCol w="1788571">
                  <a:extLst>
                    <a:ext uri="{9D8B030D-6E8A-4147-A177-3AD203B41FA5}">
                      <a16:colId xmlns:a16="http://schemas.microsoft.com/office/drawing/2014/main" val="2692290903"/>
                    </a:ext>
                  </a:extLst>
                </a:gridCol>
              </a:tblGrid>
              <a:tr h="233335">
                <a:tc>
                  <a:txBody>
                    <a:bodyPr/>
                    <a:lstStyle/>
                    <a:p>
                      <a:pPr algn="ctr"/>
                      <a:r>
                        <a:rPr lang="en-US" sz="1100" b="1" i="1" dirty="0"/>
                        <a:t>2</a:t>
                      </a:r>
                    </a:p>
                  </a:txBody>
                  <a:tcPr>
                    <a:lnL w="6350" cap="flat" cmpd="sng" algn="ctr">
                      <a:solidFill>
                        <a:schemeClr val="bg1">
                          <a:lumMod val="6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100" b="1" i="1" dirty="0"/>
                        <a:t>1</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100" b="1" i="1" dirty="0"/>
                        <a:t>3</a:t>
                      </a:r>
                    </a:p>
                  </a:txBody>
                  <a:tcPr>
                    <a:lnL w="19050" cap="flat" cmpd="sng" algn="ctr">
                      <a:solidFill>
                        <a:schemeClr val="bg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49499382"/>
                  </a:ext>
                </a:extLst>
              </a:tr>
            </a:tbl>
          </a:graphicData>
        </a:graphic>
      </p:graphicFrame>
      <p:sp>
        <p:nvSpPr>
          <p:cNvPr id="41" name="Rectangle 40"/>
          <p:cNvSpPr/>
          <p:nvPr/>
        </p:nvSpPr>
        <p:spPr>
          <a:xfrm>
            <a:off x="393444" y="5595721"/>
            <a:ext cx="2422020" cy="430887"/>
          </a:xfrm>
          <a:prstGeom prst="rect">
            <a:avLst/>
          </a:prstGeom>
        </p:spPr>
        <p:txBody>
          <a:bodyPr wrap="square">
            <a:spAutoFit/>
          </a:bodyPr>
          <a:lstStyle/>
          <a:p>
            <a:pPr algn="r"/>
            <a:r>
              <a:rPr lang="en-US" sz="1100" b="1" i="1" dirty="0"/>
              <a:t>Median Number of Job </a:t>
            </a:r>
            <a:br>
              <a:rPr lang="en-US" sz="1100" b="1" i="1" dirty="0"/>
            </a:br>
            <a:r>
              <a:rPr lang="en-US" sz="1100" b="1" i="1" dirty="0"/>
              <a:t>Openings for CHWs</a:t>
            </a:r>
          </a:p>
        </p:txBody>
      </p:sp>
      <p:cxnSp>
        <p:nvCxnSpPr>
          <p:cNvPr id="34" name="Straight Connector 33"/>
          <p:cNvCxnSpPr/>
          <p:nvPr/>
        </p:nvCxnSpPr>
        <p:spPr>
          <a:xfrm>
            <a:off x="4581144" y="2368026"/>
            <a:ext cx="1996" cy="3707377"/>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964921"/>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p:cNvSpPr txBox="1">
            <a:spLocks/>
          </p:cNvSpPr>
          <p:nvPr/>
        </p:nvSpPr>
        <p:spPr>
          <a:xfrm>
            <a:off x="228600" y="916231"/>
            <a:ext cx="8782372" cy="627074"/>
          </a:xfrm>
          <a:prstGeom prst="rect">
            <a:avLst/>
          </a:prstGeom>
          <a:noFill/>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itle 3"/>
          <p:cNvSpPr>
            <a:spLocks noGrp="1"/>
          </p:cNvSpPr>
          <p:nvPr>
            <p:ph type="title"/>
          </p:nvPr>
        </p:nvSpPr>
        <p:spPr>
          <a:xfrm>
            <a:off x="228600" y="106747"/>
            <a:ext cx="7151350" cy="647402"/>
          </a:xfrm>
        </p:spPr>
        <p:txBody>
          <a:bodyPr/>
          <a:lstStyle/>
          <a:p>
            <a:r>
              <a:rPr lang="en-US" dirty="0">
                <a:solidFill>
                  <a:schemeClr val="accent2"/>
                </a:solidFill>
              </a:rPr>
              <a:t>Future Plans for Hiring CHWs </a:t>
            </a:r>
            <a:r>
              <a:rPr lang="en-US" i="1" dirty="0">
                <a:solidFill>
                  <a:schemeClr val="accent2"/>
                </a:solidFill>
              </a:rPr>
              <a:t>(Cont.)</a:t>
            </a:r>
          </a:p>
        </p:txBody>
      </p:sp>
      <p:sp>
        <p:nvSpPr>
          <p:cNvPr id="69" name="Text Box 3"/>
          <p:cNvSpPr txBox="1">
            <a:spLocks noChangeArrowheads="1"/>
          </p:cNvSpPr>
          <p:nvPr/>
        </p:nvSpPr>
        <p:spPr bwMode="auto">
          <a:xfrm>
            <a:off x="826802" y="2296584"/>
            <a:ext cx="75168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lvl="0" algn="ctr" eaLnBrk="1" hangingPunct="1">
              <a:defRPr/>
            </a:pPr>
            <a:r>
              <a:rPr lang="en-US" sz="1600" dirty="0">
                <a:solidFill>
                  <a:srgbClr val="0087C8"/>
                </a:solidFill>
              </a:rPr>
              <a:t>Type of Job Openings for CHWs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 Among Employers</a:t>
            </a:r>
            <a:r>
              <a:rPr kumimoji="0" lang="en-US" sz="1400" b="0" i="0" u="none" strike="noStrike" kern="1200" cap="none" spc="0" normalizeH="0" noProof="0" dirty="0">
                <a:ln>
                  <a:noFill/>
                </a:ln>
                <a:solidFill>
                  <a:srgbClr val="000000"/>
                </a:solidFill>
                <a:effectLst/>
                <a:uLnTx/>
                <a:uFillTx/>
                <a:latin typeface="Arial" charset="0"/>
                <a:ea typeface="+mn-ea"/>
                <a:cs typeface="Arial" charset="0"/>
              </a:rPr>
              <a:t> Who Currently Have Job Openings </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a:t>
            </a:r>
            <a:endParaRPr kumimoji="0" lang="en-US" sz="1400" b="1" i="0" u="none" strike="noStrike" kern="1200" cap="none" spc="0" normalizeH="0" baseline="0" noProof="0" dirty="0">
              <a:ln>
                <a:noFill/>
              </a:ln>
              <a:solidFill>
                <a:srgbClr val="0087C8"/>
              </a:solidFill>
              <a:effectLst/>
              <a:uLnTx/>
              <a:uFillTx/>
              <a:latin typeface="Arial" charset="0"/>
              <a:ea typeface="+mn-ea"/>
              <a:cs typeface="Arial" charset="0"/>
            </a:endParaRPr>
          </a:p>
        </p:txBody>
      </p:sp>
      <p:sp>
        <p:nvSpPr>
          <p:cNvPr id="17" name="Text Placeholder 1"/>
          <p:cNvSpPr>
            <a:spLocks noGrp="1"/>
          </p:cNvSpPr>
          <p:nvPr>
            <p:ph type="body" sz="quarter" idx="12"/>
          </p:nvPr>
        </p:nvSpPr>
        <p:spPr>
          <a:xfrm>
            <a:off x="323850" y="6452280"/>
            <a:ext cx="8496300" cy="144462"/>
          </a:xfrm>
        </p:spPr>
        <p:txBody>
          <a:bodyPr anchor="t" anchorCtr="0"/>
          <a:lstStyle/>
          <a:p>
            <a:pPr marL="341313" indent="-341313">
              <a:spcAft>
                <a:spcPts val="300"/>
              </a:spcAft>
            </a:pPr>
            <a:r>
              <a:rPr lang="en-IN" dirty="0"/>
              <a:t>EB5	How many of each of the following job openings for CHWs does your organization have? (Employers: Total=74; Clinical=42; Non-Clinical=32)</a:t>
            </a:r>
          </a:p>
          <a:p>
            <a:pPr marL="341313" indent="-341313">
              <a:spcAft>
                <a:spcPts val="300"/>
              </a:spcAft>
            </a:pPr>
            <a:r>
              <a:rPr lang="en-IN" dirty="0"/>
              <a:t> </a:t>
            </a:r>
          </a:p>
        </p:txBody>
      </p:sp>
      <p:sp>
        <p:nvSpPr>
          <p:cNvPr id="13" name="Text Box 25"/>
          <p:cNvSpPr txBox="1"/>
          <p:nvPr/>
        </p:nvSpPr>
        <p:spPr>
          <a:xfrm>
            <a:off x="3239135" y="13272135"/>
            <a:ext cx="123825" cy="133350"/>
          </a:xfrm>
          <a:prstGeom prst="rect">
            <a:avLst/>
          </a:prstGeom>
          <a:solidFill>
            <a:srgbClr val="FFF2CC"/>
          </a:solidFill>
          <a:ln w="6350">
            <a:solidFill>
              <a:schemeClr val="bg1">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cxnSp>
        <p:nvCxnSpPr>
          <p:cNvPr id="14" name="Straight Arrow Connector 13"/>
          <p:cNvCxnSpPr/>
          <p:nvPr/>
        </p:nvCxnSpPr>
        <p:spPr>
          <a:xfrm flipV="1">
            <a:off x="3039110" y="13274040"/>
            <a:ext cx="2540" cy="117475"/>
          </a:xfrm>
          <a:prstGeom prst="straightConnector1">
            <a:avLst/>
          </a:prstGeom>
          <a:noFill/>
          <a:ln w="6350" cap="flat" cmpd="sng" algn="ctr">
            <a:solidFill>
              <a:sysClr val="windowText" lastClr="000000"/>
            </a:solidFill>
            <a:prstDash val="solid"/>
            <a:miter lim="800000"/>
            <a:tailEnd type="stealth"/>
          </a:ln>
          <a:effectLst/>
        </p:spPr>
      </p:cxnSp>
      <p:cxnSp>
        <p:nvCxnSpPr>
          <p:cNvPr id="15" name="Straight Connector 14"/>
          <p:cNvCxnSpPr/>
          <p:nvPr/>
        </p:nvCxnSpPr>
        <p:spPr>
          <a:xfrm flipH="1">
            <a:off x="3117850" y="13246100"/>
            <a:ext cx="82550" cy="165100"/>
          </a:xfrm>
          <a:prstGeom prst="line">
            <a:avLst/>
          </a:prstGeom>
        </p:spPr>
        <p:style>
          <a:lnRef idx="1">
            <a:schemeClr val="dk1"/>
          </a:lnRef>
          <a:fillRef idx="0">
            <a:schemeClr val="dk1"/>
          </a:fillRef>
          <a:effectRef idx="0">
            <a:schemeClr val="dk1"/>
          </a:effectRef>
          <a:fontRef idx="minor">
            <a:schemeClr val="tx1"/>
          </a:fontRef>
        </p:style>
      </p:cxnSp>
      <p:grpSp>
        <p:nvGrpSpPr>
          <p:cNvPr id="3" name="Group 2"/>
          <p:cNvGrpSpPr/>
          <p:nvPr/>
        </p:nvGrpSpPr>
        <p:grpSpPr>
          <a:xfrm>
            <a:off x="993138" y="3653852"/>
            <a:ext cx="1730975" cy="1245765"/>
            <a:chOff x="637756" y="3648891"/>
            <a:chExt cx="1730975" cy="1245765"/>
          </a:xfrm>
        </p:grpSpPr>
        <p:sp>
          <p:nvSpPr>
            <p:cNvPr id="26" name="TextBox 25"/>
            <p:cNvSpPr txBox="1"/>
            <p:nvPr/>
          </p:nvSpPr>
          <p:spPr>
            <a:xfrm>
              <a:off x="827314" y="3648891"/>
              <a:ext cx="1541417" cy="37675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Full-time, paid (at least 30 hours per week) </a:t>
              </a:r>
            </a:p>
          </p:txBody>
        </p:sp>
        <p:sp>
          <p:nvSpPr>
            <p:cNvPr id="27" name="Rectangle 26"/>
            <p:cNvSpPr/>
            <p:nvPr/>
          </p:nvSpPr>
          <p:spPr bwMode="gray">
            <a:xfrm>
              <a:off x="637757" y="3720206"/>
              <a:ext cx="122415" cy="138993"/>
            </a:xfrm>
            <a:prstGeom prst="rect">
              <a:avLst/>
            </a:prstGeom>
            <a:solidFill>
              <a:schemeClr val="accent2">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8" name="Rectangle 27"/>
            <p:cNvSpPr/>
            <p:nvPr/>
          </p:nvSpPr>
          <p:spPr bwMode="gray">
            <a:xfrm>
              <a:off x="637756" y="4257368"/>
              <a:ext cx="122415" cy="138993"/>
            </a:xfrm>
            <a:prstGeom prst="rect">
              <a:avLst/>
            </a:prstGeom>
            <a:solidFill>
              <a:schemeClr val="accent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1" name="TextBox 20"/>
            <p:cNvSpPr txBox="1"/>
            <p:nvPr/>
          </p:nvSpPr>
          <p:spPr>
            <a:xfrm>
              <a:off x="810228" y="4162632"/>
              <a:ext cx="1508445" cy="317075"/>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Part-time, paid (less than 30 hours per week) </a:t>
              </a:r>
            </a:p>
          </p:txBody>
        </p:sp>
        <p:sp>
          <p:nvSpPr>
            <p:cNvPr id="23" name="Rectangle 22"/>
            <p:cNvSpPr/>
            <p:nvPr/>
          </p:nvSpPr>
          <p:spPr bwMode="gray">
            <a:xfrm>
              <a:off x="645301" y="4726635"/>
              <a:ext cx="122415" cy="138993"/>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4" name="TextBox 23"/>
            <p:cNvSpPr txBox="1"/>
            <p:nvPr/>
          </p:nvSpPr>
          <p:spPr>
            <a:xfrm>
              <a:off x="817773" y="4708529"/>
              <a:ext cx="1508445" cy="186127"/>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Volunteer, unpaid </a:t>
              </a:r>
            </a:p>
          </p:txBody>
        </p:sp>
      </p:grpSp>
      <p:sp>
        <p:nvSpPr>
          <p:cNvPr id="34" name="TextBox 33"/>
          <p:cNvSpPr txBox="1"/>
          <p:nvPr/>
        </p:nvSpPr>
        <p:spPr>
          <a:xfrm>
            <a:off x="323850" y="6172597"/>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5" name="Chart 34"/>
          <p:cNvGraphicFramePr/>
          <p:nvPr>
            <p:extLst>
              <p:ext uri="{D42A27DB-BD31-4B8C-83A1-F6EECF244321}">
                <p14:modId xmlns:p14="http://schemas.microsoft.com/office/powerpoint/2010/main" val="1584636733"/>
              </p:ext>
            </p:extLst>
          </p:nvPr>
        </p:nvGraphicFramePr>
        <p:xfrm>
          <a:off x="2724113" y="3245977"/>
          <a:ext cx="5623843" cy="2637666"/>
        </p:xfrm>
        <a:graphic>
          <a:graphicData uri="http://schemas.openxmlformats.org/drawingml/2006/chart">
            <c:chart xmlns:c="http://schemas.openxmlformats.org/drawingml/2006/chart" xmlns:r="http://schemas.openxmlformats.org/officeDocument/2006/relationships" r:id="rId3"/>
          </a:graphicData>
        </a:graphic>
      </p:graphicFrame>
      <p:cxnSp>
        <p:nvCxnSpPr>
          <p:cNvPr id="36" name="Straight Connector 35"/>
          <p:cNvCxnSpPr/>
          <p:nvPr/>
        </p:nvCxnSpPr>
        <p:spPr>
          <a:xfrm>
            <a:off x="4599432" y="3154680"/>
            <a:ext cx="2102" cy="2728963"/>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Oval 38"/>
          <p:cNvSpPr/>
          <p:nvPr/>
        </p:nvSpPr>
        <p:spPr bwMode="gray">
          <a:xfrm rot="20293295">
            <a:off x="5186028" y="5188527"/>
            <a:ext cx="700015" cy="318724"/>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grpSp>
        <p:nvGrpSpPr>
          <p:cNvPr id="41" name="Group 40"/>
          <p:cNvGrpSpPr/>
          <p:nvPr/>
        </p:nvGrpSpPr>
        <p:grpSpPr>
          <a:xfrm>
            <a:off x="5003896" y="5971012"/>
            <a:ext cx="3420991" cy="255662"/>
            <a:chOff x="5023294" y="5694981"/>
            <a:chExt cx="3420991" cy="255662"/>
          </a:xfrm>
        </p:grpSpPr>
        <p:sp>
          <p:nvSpPr>
            <p:cNvPr id="42" name="Rectangle 41"/>
            <p:cNvSpPr/>
            <p:nvPr/>
          </p:nvSpPr>
          <p:spPr>
            <a:xfrm rot="10800000" flipV="1">
              <a:off x="5023294" y="5694981"/>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43" name="TextBox 16"/>
            <p:cNvSpPr txBox="1"/>
            <p:nvPr/>
          </p:nvSpPr>
          <p:spPr>
            <a:xfrm>
              <a:off x="5228543" y="5714031"/>
              <a:ext cx="321574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sp>
        <p:nvSpPr>
          <p:cNvPr id="29" name="Content Placeholder 1"/>
          <p:cNvSpPr txBox="1">
            <a:spLocks/>
          </p:cNvSpPr>
          <p:nvPr/>
        </p:nvSpPr>
        <p:spPr>
          <a:xfrm>
            <a:off x="191954" y="848482"/>
            <a:ext cx="8782372" cy="1155755"/>
          </a:xfrm>
          <a:prstGeom prst="rect">
            <a:avLst/>
          </a:prstGeom>
          <a:noFill/>
        </p:spPr>
        <p:txBody>
          <a:bodyPr/>
          <a:lstStyle/>
          <a:p>
            <a:pPr marL="0" lvl="1">
              <a:lnSpc>
                <a:spcPts val="1720"/>
              </a:lnSpc>
              <a:spcBef>
                <a:spcPts val="600"/>
              </a:spcBef>
            </a:pPr>
            <a:r>
              <a:rPr lang="en-US" sz="1600" dirty="0">
                <a:cs typeface="Arial" pitchFamily="34" charset="0"/>
              </a:rPr>
              <a:t>Consistent with their current employment profile, the vast majority of job openings are for full-time CHWs.</a:t>
            </a:r>
          </a:p>
          <a:p>
            <a:pPr marL="460375" lvl="2" indent="-230188">
              <a:lnSpc>
                <a:spcPts val="1720"/>
              </a:lnSpc>
              <a:spcBef>
                <a:spcPts val="600"/>
              </a:spcBef>
              <a:buClr>
                <a:schemeClr val="accent2"/>
              </a:buClr>
              <a:buFont typeface="Arial" charset="0"/>
              <a:buChar char="•"/>
            </a:pPr>
            <a:r>
              <a:rPr lang="en-US" sz="1400" dirty="0">
                <a:cs typeface="Arial" pitchFamily="34" charset="0"/>
              </a:rPr>
              <a:t>With regard to part-time and volunteer CHWs, while clinical organizations are more likely than non-clinical to be seeking part-time CHWs, the reverse is the case for volunteer positions.</a:t>
            </a:r>
          </a:p>
        </p:txBody>
      </p:sp>
    </p:spTree>
    <p:extLst>
      <p:ext uri="{BB962C8B-B14F-4D97-AF65-F5344CB8AC3E}">
        <p14:creationId xmlns:p14="http://schemas.microsoft.com/office/powerpoint/2010/main" val="3200793979"/>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06747"/>
            <a:ext cx="7151350" cy="647402"/>
          </a:xfrm>
        </p:spPr>
        <p:txBody>
          <a:bodyPr/>
          <a:lstStyle/>
          <a:p>
            <a:r>
              <a:rPr lang="en-US" dirty="0">
                <a:solidFill>
                  <a:schemeClr val="accent2"/>
                </a:solidFill>
              </a:rPr>
              <a:t>Barriers to Hiring CHWs</a:t>
            </a:r>
          </a:p>
        </p:txBody>
      </p:sp>
      <p:sp>
        <p:nvSpPr>
          <p:cNvPr id="69" name="Text Box 3"/>
          <p:cNvSpPr txBox="1">
            <a:spLocks noChangeArrowheads="1"/>
          </p:cNvSpPr>
          <p:nvPr/>
        </p:nvSpPr>
        <p:spPr bwMode="auto">
          <a:xfrm>
            <a:off x="804201" y="2229699"/>
            <a:ext cx="75168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Reasons Preventing Organizations from Hiring CHWs</a:t>
            </a:r>
          </a:p>
          <a:p>
            <a:pPr algn="ctr" eaLnBrk="1" hangingPunct="1"/>
            <a:r>
              <a:rPr lang="en-US" sz="1400" b="0" dirty="0">
                <a:solidFill>
                  <a:srgbClr val="000000"/>
                </a:solidFill>
              </a:rPr>
              <a:t>– Employers –</a:t>
            </a:r>
            <a:endParaRPr lang="en-US" sz="1400" dirty="0">
              <a:solidFill>
                <a:schemeClr val="accent2"/>
              </a:solidFill>
            </a:endParaRPr>
          </a:p>
        </p:txBody>
      </p:sp>
      <p:sp>
        <p:nvSpPr>
          <p:cNvPr id="17" name="Text Placeholder 1"/>
          <p:cNvSpPr>
            <a:spLocks noGrp="1"/>
          </p:cNvSpPr>
          <p:nvPr>
            <p:ph type="body" sz="quarter" idx="12"/>
          </p:nvPr>
        </p:nvSpPr>
        <p:spPr>
          <a:xfrm>
            <a:off x="323850" y="6525432"/>
            <a:ext cx="8496300" cy="144462"/>
          </a:xfrm>
        </p:spPr>
        <p:txBody>
          <a:bodyPr/>
          <a:lstStyle/>
          <a:p>
            <a:pPr marL="341313" lvl="0" indent="-341313">
              <a:spcAft>
                <a:spcPts val="300"/>
              </a:spcAft>
            </a:pPr>
            <a:r>
              <a:rPr lang="en-US" dirty="0"/>
              <a:t>ED6	Which of the following might be reasons that are preventing your organization from hiring/additional CHWs? </a:t>
            </a:r>
            <a:r>
              <a:rPr lang="en-IN" dirty="0"/>
              <a:t>(Employers: Total=183; Clinical=110; Non-Clinical=73)</a:t>
            </a:r>
          </a:p>
          <a:p>
            <a:pPr marL="341313" indent="-341313">
              <a:spcAft>
                <a:spcPts val="300"/>
              </a:spcAft>
            </a:pPr>
            <a:r>
              <a:rPr lang="en-IN" dirty="0"/>
              <a:t> </a:t>
            </a:r>
          </a:p>
        </p:txBody>
      </p:sp>
      <p:sp>
        <p:nvSpPr>
          <p:cNvPr id="19" name="Content Placeholder 1"/>
          <p:cNvSpPr txBox="1">
            <a:spLocks/>
          </p:cNvSpPr>
          <p:nvPr/>
        </p:nvSpPr>
        <p:spPr>
          <a:xfrm>
            <a:off x="198342" y="896267"/>
            <a:ext cx="8782372" cy="627074"/>
          </a:xfrm>
          <a:prstGeom prst="rect">
            <a:avLst/>
          </a:prstGeom>
          <a:noFill/>
        </p:spPr>
        <p:txBody>
          <a:bodyPr/>
          <a:lstStyle/>
          <a:p>
            <a:pPr marL="0" lvl="1">
              <a:spcBef>
                <a:spcPts val="600"/>
              </a:spcBef>
            </a:pPr>
            <a:endParaRPr lang="en-US" sz="1600" dirty="0"/>
          </a:p>
        </p:txBody>
      </p:sp>
      <p:graphicFrame>
        <p:nvGraphicFramePr>
          <p:cNvPr id="8" name="Chart 7"/>
          <p:cNvGraphicFramePr/>
          <p:nvPr>
            <p:extLst>
              <p:ext uri="{D42A27DB-BD31-4B8C-83A1-F6EECF244321}">
                <p14:modId xmlns:p14="http://schemas.microsoft.com/office/powerpoint/2010/main" val="4254270462"/>
              </p:ext>
            </p:extLst>
          </p:nvPr>
        </p:nvGraphicFramePr>
        <p:xfrm>
          <a:off x="2920532" y="3130499"/>
          <a:ext cx="3236426" cy="28736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74858286"/>
              </p:ext>
            </p:extLst>
          </p:nvPr>
        </p:nvGraphicFramePr>
        <p:xfrm>
          <a:off x="408456" y="3144569"/>
          <a:ext cx="2529686" cy="2673222"/>
        </p:xfrm>
        <a:graphic>
          <a:graphicData uri="http://schemas.openxmlformats.org/drawingml/2006/table">
            <a:tbl>
              <a:tblPr firstRow="1" bandRow="1"/>
              <a:tblGrid>
                <a:gridCol w="2529686">
                  <a:extLst>
                    <a:ext uri="{9D8B030D-6E8A-4147-A177-3AD203B41FA5}">
                      <a16:colId xmlns:a16="http://schemas.microsoft.com/office/drawing/2014/main" val="20000"/>
                    </a:ext>
                  </a:extLst>
                </a:gridCol>
              </a:tblGrid>
              <a:tr h="42633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Lack of funding (Net)</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970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Lack of role clarity (Net)</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0455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Lack of clarity</a:t>
                      </a:r>
                      <a:r>
                        <a:rPr lang="en-US" sz="1100" baseline="0" dirty="0"/>
                        <a:t> on how to integrate CHWs with other teams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779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Lack</a:t>
                      </a:r>
                      <a:r>
                        <a:rPr lang="en-US" sz="1100" baseline="0" dirty="0"/>
                        <a:t> </a:t>
                      </a:r>
                      <a:r>
                        <a:rPr lang="en-US" sz="1100" baseline="0"/>
                        <a:t>of training (Net)</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2633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Other</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776515431"/>
                  </a:ext>
                </a:extLst>
              </a:tr>
              <a:tr h="42633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None of the above – do not need</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034069314"/>
                  </a:ext>
                </a:extLst>
              </a:tr>
            </a:tbl>
          </a:graphicData>
        </a:graphic>
      </p:graphicFrame>
      <p:sp>
        <p:nvSpPr>
          <p:cNvPr id="11" name="TextBox 10"/>
          <p:cNvSpPr txBox="1"/>
          <p:nvPr/>
        </p:nvSpPr>
        <p:spPr>
          <a:xfrm>
            <a:off x="3239135" y="2934267"/>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Total</a:t>
            </a:r>
            <a:endParaRPr lang="en-US" sz="1100" b="1" dirty="0">
              <a:latin typeface="Arial" pitchFamily="34" charset="0"/>
              <a:cs typeface="Arial" pitchFamily="34" charset="0"/>
            </a:endParaRPr>
          </a:p>
        </p:txBody>
      </p:sp>
      <p:sp>
        <p:nvSpPr>
          <p:cNvPr id="13" name="Text Box 25"/>
          <p:cNvSpPr txBox="1"/>
          <p:nvPr/>
        </p:nvSpPr>
        <p:spPr>
          <a:xfrm>
            <a:off x="3239135" y="13272135"/>
            <a:ext cx="123825" cy="133350"/>
          </a:xfrm>
          <a:prstGeom prst="rect">
            <a:avLst/>
          </a:prstGeom>
          <a:solidFill>
            <a:srgbClr val="FFF2CC"/>
          </a:solidFill>
          <a:ln w="6350">
            <a:solidFill>
              <a:schemeClr val="bg1">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4" name="Straight Arrow Connector 13"/>
          <p:cNvCxnSpPr/>
          <p:nvPr/>
        </p:nvCxnSpPr>
        <p:spPr>
          <a:xfrm flipV="1">
            <a:off x="3039110" y="13274040"/>
            <a:ext cx="2540" cy="117475"/>
          </a:xfrm>
          <a:prstGeom prst="straightConnector1">
            <a:avLst/>
          </a:prstGeom>
          <a:noFill/>
          <a:ln w="6350" cap="flat" cmpd="sng" algn="ctr">
            <a:solidFill>
              <a:sysClr val="windowText" lastClr="000000"/>
            </a:solidFill>
            <a:prstDash val="solid"/>
            <a:miter lim="800000"/>
            <a:tailEnd type="stealth"/>
          </a:ln>
          <a:effectLst/>
        </p:spPr>
      </p:cxnSp>
      <p:cxnSp>
        <p:nvCxnSpPr>
          <p:cNvPr id="15" name="Straight Connector 14"/>
          <p:cNvCxnSpPr/>
          <p:nvPr/>
        </p:nvCxnSpPr>
        <p:spPr>
          <a:xfrm flipH="1">
            <a:off x="3117850" y="13246100"/>
            <a:ext cx="82550" cy="16510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5" name="Table 24"/>
          <p:cNvGraphicFramePr>
            <a:graphicFrameLocks noGrp="1"/>
          </p:cNvGraphicFramePr>
          <p:nvPr>
            <p:extLst>
              <p:ext uri="{D42A27DB-BD31-4B8C-83A1-F6EECF244321}">
                <p14:modId xmlns:p14="http://schemas.microsoft.com/office/powerpoint/2010/main" val="2667782376"/>
              </p:ext>
            </p:extLst>
          </p:nvPr>
        </p:nvGraphicFramePr>
        <p:xfrm>
          <a:off x="6195067" y="2813308"/>
          <a:ext cx="2089706" cy="3000401"/>
        </p:xfrm>
        <a:graphic>
          <a:graphicData uri="http://schemas.openxmlformats.org/drawingml/2006/table">
            <a:tbl>
              <a:tblPr firstRow="1" bandRow="1"/>
              <a:tblGrid>
                <a:gridCol w="25400">
                  <a:extLst>
                    <a:ext uri="{9D8B030D-6E8A-4147-A177-3AD203B41FA5}">
                      <a16:colId xmlns:a16="http://schemas.microsoft.com/office/drawing/2014/main" val="1013670830"/>
                    </a:ext>
                  </a:extLst>
                </a:gridCol>
                <a:gridCol w="1032153">
                  <a:extLst>
                    <a:ext uri="{9D8B030D-6E8A-4147-A177-3AD203B41FA5}">
                      <a16:colId xmlns:a16="http://schemas.microsoft.com/office/drawing/2014/main" val="4144753488"/>
                    </a:ext>
                  </a:extLst>
                </a:gridCol>
                <a:gridCol w="1032153">
                  <a:extLst>
                    <a:ext uri="{9D8B030D-6E8A-4147-A177-3AD203B41FA5}">
                      <a16:colId xmlns:a16="http://schemas.microsoft.com/office/drawing/2014/main" val="3214059374"/>
                    </a:ext>
                  </a:extLst>
                </a:gridCol>
              </a:tblGrid>
              <a:tr h="358391">
                <a:tc>
                  <a:txBody>
                    <a:bodyPr/>
                    <a:lstStyle/>
                    <a:p>
                      <a:pPr marL="0" marR="0" algn="ctr">
                        <a:lnSpc>
                          <a:spcPct val="107000"/>
                        </a:lnSpc>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algn="ctr">
                        <a:spcBef>
                          <a:spcPts val="0"/>
                        </a:spcBef>
                        <a:spcAft>
                          <a:spcPts val="0"/>
                        </a:spcAft>
                      </a:pPr>
                      <a:r>
                        <a:rPr lang="en-US" sz="1200" b="1" dirty="0">
                          <a:solidFill>
                            <a:schemeClr val="bg1"/>
                          </a:solidFill>
                        </a:rPr>
                        <a:t>Clinical</a:t>
                      </a:r>
                    </a:p>
                    <a:p>
                      <a:pPr algn="ctr">
                        <a:spcBef>
                          <a:spcPts val="0"/>
                        </a:spcBef>
                        <a:spcAft>
                          <a:spcPts val="0"/>
                        </a:spcAft>
                      </a:pPr>
                      <a:r>
                        <a:rPr lang="en-US" sz="900" b="1" dirty="0">
                          <a:solidFill>
                            <a:schemeClr val="bg1"/>
                          </a:solidFill>
                        </a:rPr>
                        <a:t>(%)</a:t>
                      </a:r>
                    </a:p>
                  </a:txBody>
                  <a:tcPr marL="9144" marR="9144" marT="18288" marB="18288" anchor="ctr">
                    <a:lnL w="635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a:spcBef>
                          <a:spcPts val="0"/>
                        </a:spcBef>
                        <a:spcAft>
                          <a:spcPts val="0"/>
                        </a:spcAft>
                      </a:pPr>
                      <a:r>
                        <a:rPr lang="en-US" sz="1200" b="1" dirty="0">
                          <a:solidFill>
                            <a:schemeClr val="bg1"/>
                          </a:solidFill>
                        </a:rPr>
                        <a:t>Non-Clinical*</a:t>
                      </a:r>
                    </a:p>
                    <a:p>
                      <a:pPr algn="ctr">
                        <a:spcBef>
                          <a:spcPts val="0"/>
                        </a:spcBef>
                        <a:spcAft>
                          <a:spcPts val="0"/>
                        </a:spcAft>
                      </a:pPr>
                      <a:r>
                        <a:rPr lang="en-US" sz="900" b="1" dirty="0">
                          <a:solidFill>
                            <a:schemeClr val="bg1"/>
                          </a:solidFill>
                        </a:rPr>
                        <a:t>(%)</a:t>
                      </a:r>
                    </a:p>
                  </a:txBody>
                  <a:tcPr marL="9144" marR="9144" marT="18288" marB="18288" anchor="ctr">
                    <a:lnL w="952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2406010268"/>
                  </a:ext>
                </a:extLst>
              </a:tr>
              <a:tr h="440335">
                <a:tc>
                  <a:txBody>
                    <a:bodyPr/>
                    <a:lstStyle/>
                    <a:p>
                      <a:pPr marL="0" marR="0" algn="ctr">
                        <a:lnSpc>
                          <a:spcPct val="107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76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61</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60624308"/>
                  </a:ext>
                </a:extLst>
              </a:tr>
              <a:tr h="440335">
                <a:tc>
                  <a:txBody>
                    <a:bodyPr/>
                    <a:lstStyle/>
                    <a:p>
                      <a:pPr marL="0" marR="0" algn="ctr">
                        <a:lnSpc>
                          <a:spcPct val="107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8</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135642165"/>
                  </a:ext>
                </a:extLst>
              </a:tr>
              <a:tr h="440335">
                <a:tc>
                  <a:txBody>
                    <a:bodyPr/>
                    <a:lstStyle/>
                    <a:p>
                      <a:pPr marL="0" marR="0" algn="ctr">
                        <a:lnSpc>
                          <a:spcPct val="107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11</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6</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54506171"/>
                  </a:ext>
                </a:extLst>
              </a:tr>
              <a:tr h="440335">
                <a:tc>
                  <a:txBody>
                    <a:bodyPr/>
                    <a:lstStyle/>
                    <a:p>
                      <a:pPr marL="0" marR="0" algn="ctr">
                        <a:lnSpc>
                          <a:spcPct val="107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10</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6</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97295761"/>
                  </a:ext>
                </a:extLst>
              </a:tr>
              <a:tr h="440335">
                <a:tc>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5</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22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35322430"/>
                  </a:ext>
                </a:extLst>
              </a:tr>
              <a:tr h="440335">
                <a:tc>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18</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20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262628408"/>
                  </a:ext>
                </a:extLst>
              </a:tr>
            </a:tbl>
          </a:graphicData>
        </a:graphic>
      </p:graphicFrame>
      <p:sp>
        <p:nvSpPr>
          <p:cNvPr id="26" name="TextBox 25"/>
          <p:cNvSpPr txBox="1"/>
          <p:nvPr/>
        </p:nvSpPr>
        <p:spPr>
          <a:xfrm>
            <a:off x="323850" y="6150621"/>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rot="10800000" flipV="1">
            <a:off x="6764502" y="3260032"/>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21" name="Rectangle 20"/>
          <p:cNvSpPr/>
          <p:nvPr/>
        </p:nvSpPr>
        <p:spPr>
          <a:xfrm rot="10800000" flipV="1">
            <a:off x="6764502" y="3697289"/>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22" name="Rectangle 21"/>
          <p:cNvSpPr/>
          <p:nvPr/>
        </p:nvSpPr>
        <p:spPr>
          <a:xfrm rot="10800000" flipV="1">
            <a:off x="7794187" y="5026693"/>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23" name="Oval 22"/>
          <p:cNvSpPr/>
          <p:nvPr/>
        </p:nvSpPr>
        <p:spPr bwMode="gray">
          <a:xfrm rot="20293295">
            <a:off x="6454000" y="3230383"/>
            <a:ext cx="700015" cy="318724"/>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24" name="Oval 23"/>
          <p:cNvSpPr/>
          <p:nvPr/>
        </p:nvSpPr>
        <p:spPr bwMode="gray">
          <a:xfrm rot="20293295">
            <a:off x="6463836" y="3669299"/>
            <a:ext cx="700015" cy="318724"/>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0" name="Oval 29"/>
          <p:cNvSpPr/>
          <p:nvPr/>
        </p:nvSpPr>
        <p:spPr bwMode="gray">
          <a:xfrm rot="20293295">
            <a:off x="7459072" y="5001941"/>
            <a:ext cx="700015" cy="318724"/>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grpSp>
        <p:nvGrpSpPr>
          <p:cNvPr id="31" name="Group 30"/>
          <p:cNvGrpSpPr/>
          <p:nvPr/>
        </p:nvGrpSpPr>
        <p:grpSpPr>
          <a:xfrm>
            <a:off x="5487500" y="5973332"/>
            <a:ext cx="3420991" cy="255662"/>
            <a:chOff x="5023294" y="5733481"/>
            <a:chExt cx="3420991" cy="255662"/>
          </a:xfrm>
        </p:grpSpPr>
        <p:sp>
          <p:nvSpPr>
            <p:cNvPr id="32" name="Rectangle 31"/>
            <p:cNvSpPr/>
            <p:nvPr/>
          </p:nvSpPr>
          <p:spPr>
            <a:xfrm rot="10800000" flipV="1">
              <a:off x="5023294" y="5733481"/>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33" name="TextBox 16"/>
            <p:cNvSpPr txBox="1"/>
            <p:nvPr/>
          </p:nvSpPr>
          <p:spPr>
            <a:xfrm>
              <a:off x="5228543" y="5752531"/>
              <a:ext cx="321574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sp>
        <p:nvSpPr>
          <p:cNvPr id="28" name="AutoShape 6"/>
          <p:cNvSpPr>
            <a:spLocks noChangeArrowheads="1"/>
          </p:cNvSpPr>
          <p:nvPr/>
        </p:nvSpPr>
        <p:spPr bwMode="auto">
          <a:xfrm>
            <a:off x="4095647" y="5118374"/>
            <a:ext cx="2007879" cy="756842"/>
          </a:xfrm>
          <a:prstGeom prst="wedgeRoundRectCallout">
            <a:avLst>
              <a:gd name="adj1" fmla="val -65254"/>
              <a:gd name="adj2" fmla="val -46226"/>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0"/>
              </a:spcBef>
              <a:spcAft>
                <a:spcPct val="0"/>
              </a:spcAft>
              <a:buClrTx/>
              <a:buSzTx/>
              <a:tabLst/>
            </a:pPr>
            <a:r>
              <a:rPr lang="en-US" sz="1000" dirty="0">
                <a:solidFill>
                  <a:schemeClr val="accent2"/>
                </a:solidFill>
                <a:latin typeface="Arial" pitchFamily="34" charset="0"/>
                <a:cs typeface="Arial" pitchFamily="34" charset="0"/>
              </a:rPr>
              <a:t>Other responses include: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accent2"/>
                </a:solidFill>
                <a:effectLst/>
                <a:latin typeface="Arial" pitchFamily="34" charset="0"/>
                <a:cs typeface="Arial" pitchFamily="34" charset="0"/>
              </a:rPr>
              <a:t>Lack</a:t>
            </a:r>
            <a:r>
              <a:rPr kumimoji="0" lang="en-US" sz="1000" b="0" i="0" u="none" strike="noStrike" cap="none" normalizeH="0" dirty="0">
                <a:ln>
                  <a:noFill/>
                </a:ln>
                <a:solidFill>
                  <a:schemeClr val="accent2"/>
                </a:solidFill>
                <a:effectLst/>
                <a:latin typeface="Arial" pitchFamily="34" charset="0"/>
                <a:cs typeface="Arial" pitchFamily="34" charset="0"/>
              </a:rPr>
              <a:t> of qualified applicants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chemeClr val="accent2"/>
                </a:solidFill>
                <a:latin typeface="Arial" pitchFamily="34" charset="0"/>
                <a:cs typeface="Arial" pitchFamily="34" charset="0"/>
              </a:rPr>
              <a:t>Lack of competitive salary</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chemeClr val="accent2"/>
                </a:solidFill>
                <a:latin typeface="Arial" pitchFamily="34" charset="0"/>
                <a:cs typeface="Arial" pitchFamily="34" charset="0"/>
              </a:rPr>
              <a:t>Grant specific requirements</a:t>
            </a:r>
          </a:p>
          <a:p>
            <a:pPr marL="0" marR="0" lvl="0" indent="0" algn="l" defTabSz="11477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accent2"/>
              </a:solidFill>
              <a:effectLst/>
              <a:latin typeface="Arial" pitchFamily="34" charset="0"/>
              <a:cs typeface="Arial" pitchFamily="34" charset="0"/>
            </a:endParaRPr>
          </a:p>
        </p:txBody>
      </p:sp>
      <p:sp>
        <p:nvSpPr>
          <p:cNvPr id="27" name="Content Placeholder 1"/>
          <p:cNvSpPr txBox="1">
            <a:spLocks/>
          </p:cNvSpPr>
          <p:nvPr/>
        </p:nvSpPr>
        <p:spPr>
          <a:xfrm>
            <a:off x="191954" y="926863"/>
            <a:ext cx="8782372" cy="1155755"/>
          </a:xfrm>
          <a:prstGeom prst="rect">
            <a:avLst/>
          </a:prstGeom>
          <a:noFill/>
        </p:spPr>
        <p:txBody>
          <a:bodyPr/>
          <a:lstStyle/>
          <a:p>
            <a:pPr marL="0" lvl="1">
              <a:lnSpc>
                <a:spcPts val="1720"/>
              </a:lnSpc>
              <a:spcBef>
                <a:spcPts val="600"/>
              </a:spcBef>
            </a:pPr>
            <a:r>
              <a:rPr lang="en-US" sz="1600" dirty="0">
                <a:cs typeface="Arial" pitchFamily="34" charset="0"/>
              </a:rPr>
              <a:t>The primary barrier to hiring more CHWs is lack of funding – a barrier that is even more pronounced among clinical organizations.</a:t>
            </a:r>
          </a:p>
          <a:p>
            <a:pPr marL="460375" lvl="2" indent="-230188">
              <a:lnSpc>
                <a:spcPts val="1720"/>
              </a:lnSpc>
              <a:spcBef>
                <a:spcPts val="600"/>
              </a:spcBef>
              <a:buClr>
                <a:schemeClr val="accent2"/>
              </a:buClr>
              <a:buFont typeface="Arial" charset="0"/>
              <a:buChar char="•"/>
            </a:pPr>
            <a:r>
              <a:rPr lang="en-US" sz="1400" dirty="0">
                <a:cs typeface="Arial" pitchFamily="34" charset="0"/>
              </a:rPr>
              <a:t>Lack of clarity with regard to CHWs’ role, how to integrate them with other teams, and lack of training are also barriers, albeit to a much lesser extent than lack of funding.</a:t>
            </a:r>
          </a:p>
        </p:txBody>
      </p:sp>
    </p:spTree>
    <p:extLst>
      <p:ext uri="{BB962C8B-B14F-4D97-AF65-F5344CB8AC3E}">
        <p14:creationId xmlns:p14="http://schemas.microsoft.com/office/powerpoint/2010/main" val="80111237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50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893152819"/>
              </p:ext>
            </p:extLst>
          </p:nvPr>
        </p:nvGraphicFramePr>
        <p:xfrm>
          <a:off x="670681" y="1361087"/>
          <a:ext cx="7802638" cy="4577799"/>
        </p:xfrm>
        <a:graphic>
          <a:graphicData uri="http://schemas.openxmlformats.org/drawingml/2006/table">
            <a:tbl>
              <a:tblPr firstRow="1" bandRow="1">
                <a:tableStyleId>{2D5ABB26-0587-4C30-8999-92F81FD0307C}</a:tableStyleId>
              </a:tblPr>
              <a:tblGrid>
                <a:gridCol w="1629459">
                  <a:extLst>
                    <a:ext uri="{9D8B030D-6E8A-4147-A177-3AD203B41FA5}">
                      <a16:colId xmlns:a16="http://schemas.microsoft.com/office/drawing/2014/main" val="20000"/>
                    </a:ext>
                  </a:extLst>
                </a:gridCol>
                <a:gridCol w="6173179">
                  <a:extLst>
                    <a:ext uri="{9D8B030D-6E8A-4147-A177-3AD203B41FA5}">
                      <a16:colId xmlns:a16="http://schemas.microsoft.com/office/drawing/2014/main" val="20001"/>
                    </a:ext>
                  </a:extLst>
                </a:gridCol>
              </a:tblGrid>
              <a:tr h="939036">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Perceived</a:t>
                      </a:r>
                      <a:r>
                        <a:rPr lang="en-US" sz="1400" b="1" baseline="0" dirty="0">
                          <a:solidFill>
                            <a:schemeClr val="bg1"/>
                          </a:solidFill>
                        </a:rPr>
                        <a:t> </a:t>
                      </a:r>
                      <a:r>
                        <a:rPr lang="en-US" sz="1400" b="1" dirty="0">
                          <a:solidFill>
                            <a:schemeClr val="bg1"/>
                          </a:solidFill>
                        </a:rPr>
                        <a:t>need for CHWs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lvl="2" indent="0" algn="l" defTabSz="914400" rtl="0" eaLnBrk="1" fontAlgn="auto" latinLnBrk="0" hangingPunct="1">
                        <a:lnSpc>
                          <a:spcPct val="100000"/>
                        </a:lnSpc>
                        <a:spcBef>
                          <a:spcPts val="600"/>
                        </a:spcBef>
                        <a:spcAft>
                          <a:spcPts val="600"/>
                        </a:spcAft>
                        <a:buClrTx/>
                        <a:buSzTx/>
                        <a:buFontTx/>
                        <a:buNone/>
                        <a:tabLst/>
                        <a:defRPr/>
                      </a:pPr>
                      <a:r>
                        <a:rPr lang="en-US" sz="1400" i="1" dirty="0">
                          <a:solidFill>
                            <a:schemeClr val="accent1"/>
                          </a:solidFill>
                        </a:rPr>
                        <a:t>“I feel that there's so much more that we could do, and that this is an under-leveraged resource.”</a:t>
                      </a:r>
                      <a:r>
                        <a:rPr lang="en-US" sz="1400" i="1" baseline="0" dirty="0">
                          <a:solidFill>
                            <a:schemeClr val="accent1"/>
                          </a:solidFill>
                        </a:rPr>
                        <a:t> </a:t>
                      </a:r>
                      <a:r>
                        <a:rPr lang="en-US" sz="1400" i="1" dirty="0">
                          <a:solidFill>
                            <a:schemeClr val="accent1"/>
                          </a:solidFill>
                        </a:rPr>
                        <a:t>– CBO</a:t>
                      </a:r>
                    </a:p>
                  </a:txBody>
                  <a:tcPr anchor="ctr">
                    <a:lnL w="12700" cap="flat" cmpd="sng" algn="ctr">
                      <a:noFill/>
                      <a:prstDash val="solid"/>
                      <a:round/>
                      <a:headEnd type="none" w="med" len="med"/>
                      <a:tailEnd type="none" w="med" len="med"/>
                    </a:lnL>
                    <a:lnR w="6350"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39036">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Lack of funding is a key barrier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lvl="2" indent="0" algn="l" defTabSz="914400" rtl="0" eaLnBrk="1" fontAlgn="auto" latinLnBrk="0" hangingPunct="1">
                        <a:lnSpc>
                          <a:spcPct val="100000"/>
                        </a:lnSpc>
                        <a:spcBef>
                          <a:spcPts val="600"/>
                        </a:spcBef>
                        <a:spcAft>
                          <a:spcPts val="600"/>
                        </a:spcAft>
                        <a:buClrTx/>
                        <a:buSzTx/>
                        <a:buFontTx/>
                        <a:buNone/>
                        <a:tabLst/>
                        <a:defRPr/>
                      </a:pPr>
                      <a:r>
                        <a:rPr kumimoji="0" lang="en-US" sz="1400" b="0" i="1" u="none" strike="noStrike" kern="1200" cap="none" spc="0" normalizeH="0" baseline="0" noProof="0" dirty="0">
                          <a:ln>
                            <a:noFill/>
                          </a:ln>
                          <a:solidFill>
                            <a:schemeClr val="accent1"/>
                          </a:solidFill>
                          <a:effectLst/>
                          <a:uLnTx/>
                          <a:uFillTx/>
                          <a:latin typeface="+mn-lt"/>
                          <a:ea typeface="+mn-ea"/>
                          <a:cs typeface="+mn-cs"/>
                        </a:rPr>
                        <a:t>“A lot of people do value the work of CHWs. They are just trying to figure out how to pay for it...That's been the challenge. It's not that the work is not valued, it's that its not sustainable....” – CBO</a:t>
                      </a:r>
                    </a:p>
                  </a:txBody>
                  <a:tcPr anchor="ctr">
                    <a:lnL w="12700" cap="flat" cmpd="sng" algn="ctr">
                      <a:noFill/>
                      <a:prstDash val="solid"/>
                      <a:round/>
                      <a:headEnd type="none" w="med" len="med"/>
                      <a:tailEnd type="none" w="med" len="med"/>
                    </a:lnL>
                    <a:lnR w="6350"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212921">
                <a:tc row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Recruitment and retention of CHWs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lvl="2" indent="0" algn="l" defTabSz="914400" rtl="0" eaLnBrk="1" fontAlgn="auto" latinLnBrk="0" hangingPunct="1">
                        <a:lnSpc>
                          <a:spcPct val="100000"/>
                        </a:lnSpc>
                        <a:spcBef>
                          <a:spcPts val="600"/>
                        </a:spcBef>
                        <a:spcAft>
                          <a:spcPts val="600"/>
                        </a:spcAft>
                        <a:buClrTx/>
                        <a:buSzTx/>
                        <a:buFontTx/>
                        <a:buNone/>
                        <a:tabLst/>
                        <a:defRPr/>
                      </a:pPr>
                      <a:r>
                        <a:rPr kumimoji="0" lang="en-US" sz="1400" b="0" i="1" u="none" strike="noStrike" kern="1200" cap="none" spc="0" normalizeH="0" baseline="0" noProof="0" dirty="0">
                          <a:ln>
                            <a:noFill/>
                          </a:ln>
                          <a:solidFill>
                            <a:schemeClr val="accent1"/>
                          </a:solidFill>
                          <a:effectLst/>
                          <a:uLnTx/>
                          <a:uFillTx/>
                          <a:latin typeface="+mn-lt"/>
                          <a:ea typeface="+mn-ea"/>
                          <a:cs typeface="+mn-cs"/>
                        </a:rPr>
                        <a:t>“Because it is a new field, and there is no certification now … it’s kind of [like] putting together a puzzle of what their experience is and seeing if they will fit in what we’re hoping to do.” – CHC</a:t>
                      </a:r>
                    </a:p>
                  </a:txBody>
                  <a:tcPr anchor="ctr">
                    <a:lnL w="12700" cap="flat" cmpd="sng" algn="ctr">
                      <a:noFill/>
                      <a:prstDash val="solid"/>
                      <a:round/>
                      <a:headEnd type="none" w="med" len="med"/>
                      <a:tailEnd type="none" w="med" len="med"/>
                    </a:lnL>
                    <a:lnR w="6350"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7873830"/>
                  </a:ext>
                </a:extLst>
              </a:tr>
              <a:tr h="1486806">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lvl="2" indent="0" algn="l" defTabSz="914400" rtl="0" eaLnBrk="1" fontAlgn="auto" latinLnBrk="0" hangingPunct="1">
                        <a:lnSpc>
                          <a:spcPct val="100000"/>
                        </a:lnSpc>
                        <a:spcBef>
                          <a:spcPts val="600"/>
                        </a:spcBef>
                        <a:spcAft>
                          <a:spcPts val="600"/>
                        </a:spcAft>
                        <a:buClrTx/>
                        <a:buSzTx/>
                        <a:buFontTx/>
                        <a:buNone/>
                        <a:tabLst/>
                        <a:defRPr/>
                      </a:pPr>
                      <a:r>
                        <a:rPr kumimoji="0" lang="en-US" sz="1400" b="0" i="1" u="none" strike="noStrike" kern="1200" cap="none" spc="0" normalizeH="0" baseline="0" noProof="0" dirty="0">
                          <a:ln>
                            <a:noFill/>
                          </a:ln>
                          <a:solidFill>
                            <a:schemeClr val="accent1"/>
                          </a:solidFill>
                          <a:effectLst/>
                          <a:uLnTx/>
                          <a:uFillTx/>
                          <a:latin typeface="+mn-lt"/>
                          <a:ea typeface="+mn-ea"/>
                          <a:cs typeface="+mn-cs"/>
                        </a:rPr>
                        <a:t>“I think that they [the CHWs at the organization] know that that they are very valuable…Our whole model is based on what they are doing… They are very altruistic, they love giving back to their community and their neighbors. They like seeing that they’re making a difference. And we have a pretty generous benefits package – and that doesn’t hurt.” – CBO</a:t>
                      </a:r>
                    </a:p>
                  </a:txBody>
                  <a:tcPr anchor="ctr">
                    <a:lnL w="12700" cap="flat" cmpd="sng" algn="ctr">
                      <a:noFill/>
                      <a:prstDash val="solid"/>
                      <a:round/>
                      <a:headEnd type="none" w="med" len="med"/>
                      <a:tailEnd type="none" w="med" len="med"/>
                    </a:lnL>
                    <a:lnR w="6350"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4907459"/>
                  </a:ext>
                </a:extLst>
              </a:tr>
            </a:tbl>
          </a:graphicData>
        </a:graphic>
      </p:graphicFrame>
      <p:sp>
        <p:nvSpPr>
          <p:cNvPr id="4" name="Text Placeholder 3"/>
          <p:cNvSpPr>
            <a:spLocks noGrp="1"/>
          </p:cNvSpPr>
          <p:nvPr>
            <p:ph type="body" sz="quarter" idx="12"/>
          </p:nvPr>
        </p:nvSpPr>
        <p:spPr>
          <a:xfrm>
            <a:off x="323850" y="6452032"/>
            <a:ext cx="8496300" cy="144462"/>
          </a:xfrm>
        </p:spPr>
        <p:txBody>
          <a:bodyPr anchor="t" anchorCtr="0"/>
          <a:lstStyle/>
          <a:p>
            <a:pPr marL="341313" lvl="0" indent="-341313">
              <a:tabLst>
                <a:tab pos="457200" algn="l"/>
              </a:tabLst>
            </a:pPr>
            <a:r>
              <a:rPr lang="en-US" sz="1000" dirty="0"/>
              <a:t>Source: Qualitative in-depth interviews</a:t>
            </a:r>
          </a:p>
        </p:txBody>
      </p:sp>
      <p:sp>
        <p:nvSpPr>
          <p:cNvPr id="26" name="Rectangle 97"/>
          <p:cNvSpPr>
            <a:spLocks noChangeArrowheads="1"/>
          </p:cNvSpPr>
          <p:nvPr/>
        </p:nvSpPr>
        <p:spPr bwMode="auto">
          <a:xfrm>
            <a:off x="228600" y="1104900"/>
            <a:ext cx="8753475" cy="431800"/>
          </a:xfrm>
          <a:prstGeom prst="rect">
            <a:avLst/>
          </a:prstGeom>
          <a:noFill/>
          <a:ln w="9525">
            <a:noFill/>
            <a:miter lim="800000"/>
            <a:headEnd/>
            <a:tailEnd/>
          </a:ln>
        </p:spPr>
        <p:txBody>
          <a:bodyPr/>
          <a:lstStyle/>
          <a:p>
            <a:pPr marL="628650" marR="0" lvl="1" indent="-285750" algn="l" defTabSz="914400" rtl="0" eaLnBrk="1" fontAlgn="auto" latinLnBrk="0" hangingPunct="1">
              <a:lnSpc>
                <a:spcPct val="100000"/>
              </a:lnSpc>
              <a:spcBef>
                <a:spcPct val="20000"/>
              </a:spcBef>
              <a:spcAft>
                <a:spcPts val="0"/>
              </a:spcAft>
              <a:buClr>
                <a:srgbClr val="E95E0F"/>
              </a:buClr>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itle 3"/>
          <p:cNvSpPr>
            <a:spLocks noGrp="1"/>
          </p:cNvSpPr>
          <p:nvPr>
            <p:ph type="title"/>
          </p:nvPr>
        </p:nvSpPr>
        <p:spPr>
          <a:xfrm>
            <a:off x="228600" y="106747"/>
            <a:ext cx="7029450" cy="647402"/>
          </a:xfrm>
        </p:spPr>
        <p:txBody>
          <a:bodyPr/>
          <a:lstStyle/>
          <a:p>
            <a:r>
              <a:rPr lang="en-US" sz="2400" dirty="0">
                <a:solidFill>
                  <a:schemeClr val="accent2"/>
                </a:solidFill>
              </a:rPr>
              <a:t>Qualitative Feedback – Employers </a:t>
            </a:r>
            <a:endParaRPr lang="en-US" sz="2400" i="1" dirty="0">
              <a:solidFill>
                <a:schemeClr val="accent2"/>
              </a:solidFill>
            </a:endParaRPr>
          </a:p>
        </p:txBody>
      </p:sp>
    </p:spTree>
    <p:extLst>
      <p:ext uri="{BB962C8B-B14F-4D97-AF65-F5344CB8AC3E}">
        <p14:creationId xmlns:p14="http://schemas.microsoft.com/office/powerpoint/2010/main" val="3349703310"/>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bwMode="gray">
          <a:xfrm>
            <a:off x="0" y="2357437"/>
            <a:ext cx="9144000" cy="2091728"/>
          </a:xfrm>
          <a:prstGeom prst="rect">
            <a:avLst/>
          </a:prstGeom>
          <a:no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solidFill>
                  <a:schemeClr val="accent2"/>
                </a:solidFill>
              </a:rPr>
              <a:t>CHW Profile</a:t>
            </a:r>
          </a:p>
        </p:txBody>
      </p:sp>
      <p:sp>
        <p:nvSpPr>
          <p:cNvPr id="6" name="Title 4"/>
          <p:cNvSpPr txBox="1">
            <a:spLocks/>
          </p:cNvSpPr>
          <p:nvPr/>
        </p:nvSpPr>
        <p:spPr bwMode="gray">
          <a:xfrm>
            <a:off x="0" y="2209799"/>
            <a:ext cx="9144000" cy="295275"/>
          </a:xfrm>
          <a:prstGeom prst="rect">
            <a:avLst/>
          </a:prstGeom>
          <a:gradFill>
            <a:gsLst>
              <a:gs pos="2000">
                <a:schemeClr val="accent1"/>
              </a:gs>
              <a:gs pos="100000">
                <a:schemeClr val="accent2"/>
              </a:gs>
            </a:gsLst>
            <a:lin ang="0" scaled="0"/>
          </a:grad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7" name="Title 4"/>
          <p:cNvSpPr txBox="1">
            <a:spLocks/>
          </p:cNvSpPr>
          <p:nvPr/>
        </p:nvSpPr>
        <p:spPr bwMode="gray">
          <a:xfrm>
            <a:off x="0" y="4301528"/>
            <a:ext cx="9144000" cy="295275"/>
          </a:xfrm>
          <a:prstGeom prst="rect">
            <a:avLst/>
          </a:prstGeom>
          <a:gradFill>
            <a:gsLst>
              <a:gs pos="2000">
                <a:schemeClr val="accent1"/>
              </a:gs>
              <a:gs pos="100000">
                <a:schemeClr val="accent2"/>
              </a:gs>
            </a:gsLst>
            <a:lin ang="0" scaled="0"/>
          </a:grad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28856785"/>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850" y="5934456"/>
            <a:ext cx="8496300" cy="552988"/>
          </a:xfrm>
        </p:spPr>
        <p:txBody>
          <a:bodyPr/>
          <a:lstStyle/>
          <a:p>
            <a:pPr marL="347663" indent="-347663" defTabSz="344488">
              <a:tabLst>
                <a:tab pos="461963" algn="l"/>
                <a:tab pos="569913" algn="l"/>
              </a:tabLst>
            </a:pPr>
            <a:r>
              <a:rPr lang="en-US" dirty="0"/>
              <a:t>CE1		What is your age now? (CHWs: Total=513; Clinical=298; Non-Clinical=215)</a:t>
            </a:r>
          </a:p>
          <a:p>
            <a:pPr marL="347663" indent="-347663">
              <a:tabLst>
                <a:tab pos="461963" algn="l"/>
              </a:tabLst>
            </a:pPr>
            <a:r>
              <a:rPr lang="en-US" dirty="0"/>
              <a:t>CE2 		What is your gender? (CHWs: Total=512; Clinical=298; Non-Clinical=214)</a:t>
            </a:r>
          </a:p>
          <a:p>
            <a:pPr marL="347663" indent="-347663">
              <a:spcAft>
                <a:spcPts val="300"/>
              </a:spcAft>
              <a:tabLst>
                <a:tab pos="398463" algn="l"/>
                <a:tab pos="461963" algn="l"/>
                <a:tab pos="569913" algn="l"/>
              </a:tabLst>
            </a:pPr>
            <a:r>
              <a:rPr lang="en-US" dirty="0"/>
              <a:t>CE3			What is the highest grade or level of school that you have completed? (CHWs: Total=511; Clinical=298; Non-Clinical=213)</a:t>
            </a:r>
          </a:p>
        </p:txBody>
      </p:sp>
      <p:sp>
        <p:nvSpPr>
          <p:cNvPr id="26" name="Rectangle 97"/>
          <p:cNvSpPr>
            <a:spLocks noChangeArrowheads="1"/>
          </p:cNvSpPr>
          <p:nvPr/>
        </p:nvSpPr>
        <p:spPr bwMode="auto">
          <a:xfrm>
            <a:off x="228600" y="1104900"/>
            <a:ext cx="8753475" cy="431800"/>
          </a:xfrm>
          <a:prstGeom prst="rect">
            <a:avLst/>
          </a:prstGeom>
          <a:noFill/>
          <a:ln w="9525">
            <a:noFill/>
            <a:miter lim="800000"/>
            <a:headEnd/>
            <a:tailEnd/>
          </a:ln>
        </p:spPr>
        <p:txBody>
          <a:bodyPr/>
          <a:lstStyle/>
          <a:p>
            <a:pPr marL="628650" lvl="1" indent="-285750">
              <a:spcBef>
                <a:spcPct val="20000"/>
              </a:spcBef>
              <a:buClr>
                <a:srgbClr val="E95E0F"/>
              </a:buClr>
              <a:buFont typeface="Wingdings" pitchFamily="2" charset="2"/>
              <a:buNone/>
            </a:pPr>
            <a:endParaRPr lang="en-US" dirty="0">
              <a:solidFill>
                <a:srgbClr val="00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079244273"/>
              </p:ext>
            </p:extLst>
          </p:nvPr>
        </p:nvGraphicFramePr>
        <p:xfrm>
          <a:off x="619760" y="2668514"/>
          <a:ext cx="7670800" cy="2987040"/>
        </p:xfrm>
        <a:graphic>
          <a:graphicData uri="http://schemas.openxmlformats.org/drawingml/2006/table">
            <a:tbl>
              <a:tblPr firstRow="1" bandRow="1">
                <a:tableStyleId>{91EBBBCC-DAD2-459C-BE2E-F6DE35CF9A28}</a:tableStyleId>
              </a:tblPr>
              <a:tblGrid>
                <a:gridCol w="1087120">
                  <a:extLst>
                    <a:ext uri="{9D8B030D-6E8A-4147-A177-3AD203B41FA5}">
                      <a16:colId xmlns:a16="http://schemas.microsoft.com/office/drawing/2014/main" val="20000"/>
                    </a:ext>
                  </a:extLst>
                </a:gridCol>
                <a:gridCol w="3015864">
                  <a:extLst>
                    <a:ext uri="{9D8B030D-6E8A-4147-A177-3AD203B41FA5}">
                      <a16:colId xmlns:a16="http://schemas.microsoft.com/office/drawing/2014/main" val="20001"/>
                    </a:ext>
                  </a:extLst>
                </a:gridCol>
                <a:gridCol w="62616">
                  <a:extLst>
                    <a:ext uri="{9D8B030D-6E8A-4147-A177-3AD203B41FA5}">
                      <a16:colId xmlns:a16="http://schemas.microsoft.com/office/drawing/2014/main" val="20002"/>
                    </a:ext>
                  </a:extLst>
                </a:gridCol>
                <a:gridCol w="1127760">
                  <a:extLst>
                    <a:ext uri="{9D8B030D-6E8A-4147-A177-3AD203B41FA5}">
                      <a16:colId xmlns:a16="http://schemas.microsoft.com/office/drawing/2014/main" val="20003"/>
                    </a:ext>
                  </a:extLst>
                </a:gridCol>
                <a:gridCol w="50800">
                  <a:extLst>
                    <a:ext uri="{9D8B030D-6E8A-4147-A177-3AD203B41FA5}">
                      <a16:colId xmlns:a16="http://schemas.microsoft.com/office/drawing/2014/main" val="20004"/>
                    </a:ext>
                  </a:extLst>
                </a:gridCol>
                <a:gridCol w="1076960">
                  <a:extLst>
                    <a:ext uri="{9D8B030D-6E8A-4147-A177-3AD203B41FA5}">
                      <a16:colId xmlns:a16="http://schemas.microsoft.com/office/drawing/2014/main" val="20005"/>
                    </a:ext>
                  </a:extLst>
                </a:gridCol>
                <a:gridCol w="1249680">
                  <a:extLst>
                    <a:ext uri="{9D8B030D-6E8A-4147-A177-3AD203B41FA5}">
                      <a16:colId xmlns:a16="http://schemas.microsoft.com/office/drawing/2014/main" val="20006"/>
                    </a:ext>
                  </a:extLst>
                </a:gridCol>
              </a:tblGrid>
              <a:tr h="328717">
                <a:tc>
                  <a:txBody>
                    <a:bodyPr/>
                    <a:lstStyle/>
                    <a:p>
                      <a:pPr algn="ctr"/>
                      <a:endParaRPr lang="en-US" sz="1050" b="0" dirty="0">
                        <a:solidFill>
                          <a:schemeClr val="tx1"/>
                        </a:solidFill>
                      </a:endParaRP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50" b="0" dirty="0">
                        <a:solidFill>
                          <a:schemeClr val="tx1"/>
                        </a:solidFill>
                      </a:endParaRP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50" b="0" dirty="0">
                        <a:solidFill>
                          <a:schemeClr val="tx1"/>
                        </a:solidFill>
                      </a:endParaRPr>
                    </a:p>
                  </a:txBody>
                  <a:tcPr marL="9144" marR="9144"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en-US" sz="1200" dirty="0">
                          <a:solidFill>
                            <a:schemeClr val="tx1"/>
                          </a:solidFill>
                        </a:rPr>
                        <a:t>Total</a:t>
                      </a:r>
                      <a:endParaRPr lang="en-US" sz="1200" b="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a:t>
                      </a:r>
                    </a:p>
                  </a:txBody>
                  <a:tcPr marL="9144" marR="9144"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A5C7B4"/>
                    </a:solidFill>
                  </a:tcPr>
                </a:tc>
                <a:tc>
                  <a:txBody>
                    <a:bodyPr/>
                    <a:lstStyle/>
                    <a:p>
                      <a:pPr algn="ctr">
                        <a:spcBef>
                          <a:spcPts val="0"/>
                        </a:spcBef>
                        <a:spcAft>
                          <a:spcPts val="0"/>
                        </a:spcAft>
                      </a:pPr>
                      <a:endParaRPr lang="en-US" sz="1050" dirty="0"/>
                    </a:p>
                    <a:p>
                      <a:pPr algn="ctr">
                        <a:spcBef>
                          <a:spcPts val="0"/>
                        </a:spcBef>
                        <a:spcAft>
                          <a:spcPts val="0"/>
                        </a:spcAft>
                      </a:pPr>
                      <a:endParaRPr lang="en-US" sz="1050" b="0" dirty="0">
                        <a:solidFill>
                          <a:schemeClr val="tx1"/>
                        </a:solidFill>
                      </a:endParaRPr>
                    </a:p>
                  </a:txBody>
                  <a:tcPr marL="9144" marR="9144"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en-US" sz="1200" dirty="0"/>
                        <a:t>Clinical</a:t>
                      </a:r>
                    </a:p>
                    <a:p>
                      <a:pPr algn="ctr">
                        <a:spcBef>
                          <a:spcPts val="0"/>
                        </a:spcBef>
                        <a:spcAft>
                          <a:spcPts val="0"/>
                        </a:spcAft>
                      </a:pPr>
                      <a:r>
                        <a:rPr lang="en-US" sz="900" b="0" dirty="0"/>
                        <a:t>(%)</a:t>
                      </a:r>
                      <a:endParaRPr lang="en-US" sz="1050" b="0" dirty="0">
                        <a:solidFill>
                          <a:schemeClr val="tx1"/>
                        </a:solidFill>
                      </a:endParaRP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BB970">
                        <a:alpha val="90000"/>
                      </a:srgbClr>
                    </a:solidFill>
                  </a:tcPr>
                </a:tc>
                <a:tc>
                  <a:txBody>
                    <a:bodyPr/>
                    <a:lstStyle/>
                    <a:p>
                      <a:pPr algn="ctr">
                        <a:spcBef>
                          <a:spcPts val="0"/>
                        </a:spcBef>
                        <a:spcAft>
                          <a:spcPts val="0"/>
                        </a:spcAft>
                      </a:pPr>
                      <a:r>
                        <a:rPr lang="en-US" sz="1200" dirty="0">
                          <a:solidFill>
                            <a:schemeClr val="bg1"/>
                          </a:solidFill>
                        </a:rPr>
                        <a:t>Non-Clinical</a:t>
                      </a:r>
                    </a:p>
                    <a:p>
                      <a:pPr algn="ctr">
                        <a:spcBef>
                          <a:spcPts val="0"/>
                        </a:spcBef>
                        <a:spcAft>
                          <a:spcPts val="0"/>
                        </a:spcAft>
                      </a:pPr>
                      <a:r>
                        <a:rPr lang="en-US" sz="900" b="0" dirty="0">
                          <a:solidFill>
                            <a:schemeClr val="bg1"/>
                          </a:solidFill>
                        </a:rPr>
                        <a:t>(%)</a:t>
                      </a: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val="10000"/>
                  </a:ext>
                </a:extLst>
              </a:tr>
              <a:tr h="0">
                <a:tc>
                  <a:txBody>
                    <a:bodyPr/>
                    <a:lstStyle/>
                    <a:p>
                      <a:pPr algn="ctr"/>
                      <a:endParaRPr lang="en-US" sz="100"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0"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marL="9144" marR="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marL="9144" marR="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marL="9144" marR="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6970">
                <a:tc rowSpan="3">
                  <a:txBody>
                    <a:bodyPr/>
                    <a:lstStyle/>
                    <a:p>
                      <a:pPr algn="l"/>
                      <a:r>
                        <a:rPr lang="en-US" sz="1400" b="1" dirty="0">
                          <a:solidFill>
                            <a:schemeClr val="accent2"/>
                          </a:solidFill>
                        </a:rPr>
                        <a:t>Age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18 to 34 </a:t>
                      </a:r>
                      <a:r>
                        <a:rPr lang="en-US" sz="1200" kern="1200" dirty="0">
                          <a:solidFill>
                            <a:schemeClr val="dk1"/>
                          </a:solidFill>
                          <a:effectLst/>
                          <a:latin typeface="+mn-lt"/>
                          <a:ea typeface="+mn-ea"/>
                          <a:cs typeface="+mn-cs"/>
                        </a:rPr>
                        <a:t>years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marL="0" indent="0"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40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44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r>
                        <a:rPr lang="en-US" sz="1200" dirty="0"/>
                        <a:t>36</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extLst>
                  <a:ext uri="{0D108BD9-81ED-4DB2-BD59-A6C34878D82A}">
                    <a16:rowId xmlns:a16="http://schemas.microsoft.com/office/drawing/2014/main" val="10003"/>
                  </a:ext>
                </a:extLst>
              </a:tr>
              <a:tr h="206970">
                <a:tc vMerge="1">
                  <a:txBody>
                    <a:bodyPr/>
                    <a:lstStyle/>
                    <a:p>
                      <a:pPr algn="l"/>
                      <a:endParaRPr lang="en-US" sz="1100" b="1" dirty="0">
                        <a:solidFill>
                          <a:srgbClr val="2B6B49"/>
                        </a:solidFill>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r>
                        <a:rPr lang="en-US" sz="1200" dirty="0">
                          <a:solidFill>
                            <a:schemeClr val="dk1"/>
                          </a:solidFill>
                          <a:effectLst/>
                          <a:latin typeface="+mn-lt"/>
                          <a:ea typeface="+mn-ea"/>
                          <a:cs typeface="+mn-cs"/>
                        </a:rPr>
                        <a:t>35 to 44 years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tc>
                  <a:txBody>
                    <a:bodyPr/>
                    <a:lstStyle/>
                    <a:p>
                      <a:pPr algn="ctr"/>
                      <a:r>
                        <a:rPr lang="en-US" sz="1200" dirty="0"/>
                        <a:t>27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extLst>
                  <a:ext uri="{0D108BD9-81ED-4DB2-BD59-A6C34878D82A}">
                    <a16:rowId xmlns:a16="http://schemas.microsoft.com/office/drawing/2014/main" val="10004"/>
                  </a:ext>
                </a:extLst>
              </a:tr>
              <a:tr h="206970">
                <a:tc vMerge="1">
                  <a:txBody>
                    <a:bodyPr/>
                    <a:lstStyle/>
                    <a:p>
                      <a:pPr algn="l"/>
                      <a:endParaRPr lang="en-US" sz="1100" b="1" dirty="0">
                        <a:solidFill>
                          <a:srgbClr val="2B6B49"/>
                        </a:solidFill>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45 or older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36</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36</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marL="0" indent="0" algn="ctr"/>
                      <a:r>
                        <a:rPr lang="en-US" sz="1200" dirty="0"/>
                        <a:t>37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extLst>
                  <a:ext uri="{0D108BD9-81ED-4DB2-BD59-A6C34878D82A}">
                    <a16:rowId xmlns:a16="http://schemas.microsoft.com/office/drawing/2014/main" val="10005"/>
                  </a:ext>
                </a:extLst>
              </a:tr>
              <a:tr h="0">
                <a:tc>
                  <a:txBody>
                    <a:bodyPr/>
                    <a:lstStyle/>
                    <a:p>
                      <a:pPr algn="l"/>
                      <a:endParaRPr lang="en-US" sz="100" b="1" dirty="0">
                        <a:solidFill>
                          <a:schemeClr val="tx1"/>
                        </a:solidFill>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marL="9144" marR="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marL="9144" marR="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6970">
                <a:tc>
                  <a:txBody>
                    <a:bodyPr/>
                    <a:lstStyle/>
                    <a:p>
                      <a:pPr algn="l"/>
                      <a:r>
                        <a:rPr lang="en-US" sz="1400" b="1" dirty="0">
                          <a:solidFill>
                            <a:schemeClr val="accent2"/>
                          </a:solidFill>
                        </a:rPr>
                        <a:t>Gender</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Female</a:t>
                      </a:r>
                      <a:endParaRPr lang="en-US" sz="11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81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83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tc>
                  <a:txBody>
                    <a:bodyPr/>
                    <a:lstStyle/>
                    <a:p>
                      <a:pPr algn="ctr"/>
                      <a:r>
                        <a:rPr lang="en-US" sz="1200" dirty="0"/>
                        <a:t>79</a:t>
                      </a:r>
                      <a:endParaRPr lang="en-US" sz="11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extLst>
                  <a:ext uri="{0D108BD9-81ED-4DB2-BD59-A6C34878D82A}">
                    <a16:rowId xmlns:a16="http://schemas.microsoft.com/office/drawing/2014/main" val="10008"/>
                  </a:ext>
                </a:extLst>
              </a:tr>
              <a:tr h="0">
                <a:tc>
                  <a:txBody>
                    <a:bodyPr/>
                    <a:lstStyle/>
                    <a:p>
                      <a:pPr algn="l"/>
                      <a:endParaRPr lang="en-US" sz="100" b="1" dirty="0">
                        <a:solidFill>
                          <a:schemeClr val="tx1"/>
                        </a:solidFill>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 dirty="0">
                        <a:solidFill>
                          <a:schemeClr val="dk1"/>
                        </a:solidFill>
                        <a:effectLst/>
                        <a:latin typeface="+mn-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marL="9144" marR="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marL="9144" marR="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59080">
                <a:tc rowSpan="4">
                  <a:txBody>
                    <a:bodyPr/>
                    <a:lstStyle/>
                    <a:p>
                      <a:pPr algn="l"/>
                      <a:r>
                        <a:rPr lang="en-US" sz="1400" b="1" dirty="0">
                          <a:solidFill>
                            <a:schemeClr val="accent2"/>
                          </a:solidFill>
                        </a:rPr>
                        <a:t>Education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n-ea"/>
                          <a:cs typeface="+mn-cs"/>
                        </a:rPr>
                        <a:t>High school graduate or GED</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marL="0" indent="0"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8</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r>
                        <a:rPr lang="en-US" sz="1200" dirty="0"/>
                        <a:t>10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extLst>
                  <a:ext uri="{0D108BD9-81ED-4DB2-BD59-A6C34878D82A}">
                    <a16:rowId xmlns:a16="http://schemas.microsoft.com/office/drawing/2014/main" val="10011"/>
                  </a:ext>
                </a:extLst>
              </a:tr>
              <a:tr h="259080">
                <a:tc vMerge="1">
                  <a:txBody>
                    <a:bodyPr/>
                    <a:lstStyle/>
                    <a:p>
                      <a:pPr algn="l"/>
                      <a:endParaRPr lang="en-US" sz="1100" b="1" dirty="0">
                        <a:solidFill>
                          <a:schemeClr val="tx1"/>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Some college or 2-year</a:t>
                      </a:r>
                      <a:r>
                        <a:rPr lang="en-US" sz="1200" baseline="0" dirty="0"/>
                        <a:t> degree</a:t>
                      </a:r>
                      <a:endParaRPr lang="en-US" sz="1200" kern="1200" dirty="0">
                        <a:solidFill>
                          <a:schemeClr val="dk1"/>
                        </a:solidFill>
                        <a:effectLst/>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tc>
                  <a:txBody>
                    <a:bodyPr/>
                    <a:lstStyle/>
                    <a:p>
                      <a:pPr marL="0" indent="0"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32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35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tc>
                  <a:txBody>
                    <a:bodyPr/>
                    <a:lstStyle/>
                    <a:p>
                      <a:pPr algn="ctr"/>
                      <a:r>
                        <a:rPr lang="en-US" sz="1200" dirty="0"/>
                        <a:t>29</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extLst>
                  <a:ext uri="{0D108BD9-81ED-4DB2-BD59-A6C34878D82A}">
                    <a16:rowId xmlns:a16="http://schemas.microsoft.com/office/drawing/2014/main" val="10010"/>
                  </a:ext>
                </a:extLst>
              </a:tr>
              <a:tr h="259080">
                <a:tc vMerge="1">
                  <a:txBody>
                    <a:bodyPr/>
                    <a:lstStyle/>
                    <a:p>
                      <a:pPr algn="l"/>
                      <a:endParaRPr lang="en-US" sz="1100" b="1" dirty="0">
                        <a:solidFill>
                          <a:srgbClr val="2B6B49"/>
                        </a:solidFill>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r>
                        <a:rPr lang="en-US" sz="1200" dirty="0">
                          <a:solidFill>
                            <a:schemeClr val="dk1"/>
                          </a:solidFill>
                          <a:effectLst/>
                          <a:latin typeface="+mn-lt"/>
                          <a:ea typeface="+mn-ea"/>
                          <a:cs typeface="+mn-cs"/>
                        </a:rPr>
                        <a:t>4-year college degree</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37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38</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r>
                        <a:rPr lang="en-US" sz="1200" dirty="0"/>
                        <a:t>36</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extLst>
                  <a:ext uri="{0D108BD9-81ED-4DB2-BD59-A6C34878D82A}">
                    <a16:rowId xmlns:a16="http://schemas.microsoft.com/office/drawing/2014/main" val="2226582021"/>
                  </a:ext>
                </a:extLst>
              </a:tr>
              <a:tr h="259080">
                <a:tc vMerge="1">
                  <a:txBody>
                    <a:bodyPr/>
                    <a:lstStyle/>
                    <a:p>
                      <a:pPr algn="l"/>
                      <a:endParaRPr lang="en-US" sz="1100" b="1" dirty="0">
                        <a:solidFill>
                          <a:srgbClr val="2B6B49"/>
                        </a:solidFill>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More than</a:t>
                      </a:r>
                      <a:r>
                        <a:rPr lang="en-US" sz="1200" baseline="0" dirty="0"/>
                        <a:t> 4-year college degree</a:t>
                      </a:r>
                      <a:endParaRPr lang="en-US" sz="12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tc>
                  <a:txBody>
                    <a:bodyPr/>
                    <a:lstStyle/>
                    <a:p>
                      <a:pPr marL="0" indent="0" algn="ctr"/>
                      <a:r>
                        <a:rPr lang="en-US" sz="1200" dirty="0"/>
                        <a:t>25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extLst>
                  <a:ext uri="{0D108BD9-81ED-4DB2-BD59-A6C34878D82A}">
                    <a16:rowId xmlns:a16="http://schemas.microsoft.com/office/drawing/2014/main" val="1933860829"/>
                  </a:ext>
                </a:extLst>
              </a:tr>
            </a:tbl>
          </a:graphicData>
        </a:graphic>
      </p:graphicFrame>
      <p:sp>
        <p:nvSpPr>
          <p:cNvPr id="13" name="Title 3"/>
          <p:cNvSpPr>
            <a:spLocks noGrp="1"/>
          </p:cNvSpPr>
          <p:nvPr>
            <p:ph type="title"/>
          </p:nvPr>
        </p:nvSpPr>
        <p:spPr>
          <a:xfrm>
            <a:off x="228600" y="106747"/>
            <a:ext cx="7151350" cy="647402"/>
          </a:xfrm>
        </p:spPr>
        <p:txBody>
          <a:bodyPr/>
          <a:lstStyle/>
          <a:p>
            <a:r>
              <a:rPr lang="en-US" dirty="0">
                <a:solidFill>
                  <a:schemeClr val="accent2"/>
                </a:solidFill>
              </a:rPr>
              <a:t>CHW Characteristics</a:t>
            </a:r>
            <a:endParaRPr lang="en-US" i="1" dirty="0">
              <a:solidFill>
                <a:schemeClr val="accent2"/>
              </a:solidFill>
            </a:endParaRPr>
          </a:p>
        </p:txBody>
      </p:sp>
      <p:grpSp>
        <p:nvGrpSpPr>
          <p:cNvPr id="15" name="Group 14"/>
          <p:cNvGrpSpPr/>
          <p:nvPr/>
        </p:nvGrpSpPr>
        <p:grpSpPr>
          <a:xfrm>
            <a:off x="4605337" y="5699565"/>
            <a:ext cx="4047244" cy="240274"/>
            <a:chOff x="5023294" y="5710369"/>
            <a:chExt cx="3420991" cy="240274"/>
          </a:xfrm>
        </p:grpSpPr>
        <p:sp>
          <p:nvSpPr>
            <p:cNvPr id="16" name="Rectangle 15"/>
            <p:cNvSpPr/>
            <p:nvPr/>
          </p:nvSpPr>
          <p:spPr>
            <a:xfrm rot="10800000" flipV="1">
              <a:off x="5023294" y="5710369"/>
              <a:ext cx="278100" cy="215444"/>
            </a:xfrm>
            <a:prstGeom prst="rect">
              <a:avLst/>
            </a:prstGeom>
          </p:spPr>
          <p:txBody>
            <a:bodyPr wrap="square">
              <a:spAutoFit/>
            </a:bodyPr>
            <a:lstStyle/>
            <a:p>
              <a:pPr algn="ctr" fontAlgn="b"/>
              <a:r>
                <a:rPr lang="en-US" sz="800" dirty="0">
                  <a:solidFill>
                    <a:srgbClr val="000000"/>
                  </a:solidFill>
                  <a:sym typeface="Wingdings 3"/>
                </a:rPr>
                <a:t></a:t>
              </a:r>
              <a:endParaRPr lang="en-US" sz="800" dirty="0">
                <a:solidFill>
                  <a:srgbClr val="000000"/>
                </a:solidFill>
              </a:endParaRPr>
            </a:p>
          </p:txBody>
        </p:sp>
        <p:sp>
          <p:nvSpPr>
            <p:cNvPr id="17" name="TextBox 16"/>
            <p:cNvSpPr txBox="1"/>
            <p:nvPr/>
          </p:nvSpPr>
          <p:spPr>
            <a:xfrm>
              <a:off x="5228543" y="5714031"/>
              <a:ext cx="321574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sp>
        <p:nvSpPr>
          <p:cNvPr id="9" name="Content Placeholder 1"/>
          <p:cNvSpPr txBox="1">
            <a:spLocks/>
          </p:cNvSpPr>
          <p:nvPr/>
        </p:nvSpPr>
        <p:spPr>
          <a:xfrm>
            <a:off x="191954" y="848482"/>
            <a:ext cx="8782372" cy="1155755"/>
          </a:xfrm>
          <a:prstGeom prst="rect">
            <a:avLst/>
          </a:prstGeom>
          <a:noFill/>
        </p:spPr>
        <p:txBody>
          <a:bodyPr/>
          <a:lstStyle/>
          <a:p>
            <a:pPr marL="0" lvl="1">
              <a:lnSpc>
                <a:spcPts val="1720"/>
              </a:lnSpc>
              <a:spcBef>
                <a:spcPts val="600"/>
              </a:spcBef>
            </a:pPr>
            <a:r>
              <a:rPr lang="en-US" sz="1600" dirty="0">
                <a:cs typeface="Arial" pitchFamily="34" charset="0"/>
              </a:rPr>
              <a:t>Most CHWs are less than 45 years of age, female, and tend to be college educated.</a:t>
            </a:r>
          </a:p>
          <a:p>
            <a:pPr marL="460375" lvl="2" indent="-230188">
              <a:lnSpc>
                <a:spcPts val="1720"/>
              </a:lnSpc>
              <a:spcBef>
                <a:spcPts val="600"/>
              </a:spcBef>
              <a:buClr>
                <a:schemeClr val="accent2"/>
              </a:buClr>
              <a:buFont typeface="Arial" charset="0"/>
              <a:buChar char="•"/>
            </a:pPr>
            <a:r>
              <a:rPr lang="en-US" sz="1400" dirty="0">
                <a:cs typeface="Arial" pitchFamily="34" charset="0"/>
              </a:rPr>
              <a:t>There are no significant differences in terms of age, gender or education between CHWs working in clinical versus non-clinical organizations.</a:t>
            </a:r>
          </a:p>
        </p:txBody>
      </p:sp>
      <p:sp>
        <p:nvSpPr>
          <p:cNvPr id="11" name="Text Box 3"/>
          <p:cNvSpPr txBox="1">
            <a:spLocks noChangeArrowheads="1"/>
          </p:cNvSpPr>
          <p:nvPr/>
        </p:nvSpPr>
        <p:spPr bwMode="auto">
          <a:xfrm>
            <a:off x="804201" y="2010246"/>
            <a:ext cx="75168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Demographics: Age, Gender, Education</a:t>
            </a:r>
          </a:p>
          <a:p>
            <a:pPr algn="ctr" eaLnBrk="1" hangingPunct="1"/>
            <a:r>
              <a:rPr lang="en-US" sz="1400" b="0" dirty="0">
                <a:solidFill>
                  <a:srgbClr val="000000"/>
                </a:solidFill>
              </a:rPr>
              <a:t>– CHWs –</a:t>
            </a:r>
            <a:endParaRPr lang="en-US" sz="1400" dirty="0">
              <a:solidFill>
                <a:schemeClr val="accent2"/>
              </a:solidFill>
            </a:endParaRPr>
          </a:p>
        </p:txBody>
      </p:sp>
    </p:spTree>
    <p:extLst>
      <p:ext uri="{BB962C8B-B14F-4D97-AF65-F5344CB8AC3E}">
        <p14:creationId xmlns:p14="http://schemas.microsoft.com/office/powerpoint/2010/main" val="913189097"/>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850" y="6167580"/>
            <a:ext cx="8496300" cy="428914"/>
          </a:xfrm>
        </p:spPr>
        <p:txBody>
          <a:bodyPr/>
          <a:lstStyle/>
          <a:p>
            <a:pPr marL="347663" indent="-347663" defTabSz="344488">
              <a:tabLst>
                <a:tab pos="461963" algn="l"/>
                <a:tab pos="569913" algn="l"/>
              </a:tabLst>
            </a:pPr>
            <a:r>
              <a:rPr lang="en-US" dirty="0"/>
              <a:t>CE4/CE5	Race/ethnicity (CHWs: Total=510; Clinical=296; Non-Clinical=214)</a:t>
            </a:r>
          </a:p>
          <a:p>
            <a:pPr marL="347663" indent="-347663" defTabSz="344488">
              <a:spcAft>
                <a:spcPts val="300"/>
              </a:spcAft>
              <a:tabLst>
                <a:tab pos="461963" algn="l"/>
                <a:tab pos="569913" algn="l"/>
              </a:tabLst>
            </a:pPr>
            <a:r>
              <a:rPr lang="en-US" dirty="0"/>
              <a:t>CE6		Languages spoken as a CHW (CHWs: Total=511; Clinical=296; Non-Clinical=215)</a:t>
            </a:r>
          </a:p>
        </p:txBody>
      </p:sp>
      <p:sp>
        <p:nvSpPr>
          <p:cNvPr id="26" name="Rectangle 97"/>
          <p:cNvSpPr>
            <a:spLocks noChangeArrowheads="1"/>
          </p:cNvSpPr>
          <p:nvPr/>
        </p:nvSpPr>
        <p:spPr bwMode="auto">
          <a:xfrm>
            <a:off x="228600" y="1104900"/>
            <a:ext cx="8753475" cy="431800"/>
          </a:xfrm>
          <a:prstGeom prst="rect">
            <a:avLst/>
          </a:prstGeom>
          <a:noFill/>
          <a:ln w="9525">
            <a:noFill/>
            <a:miter lim="800000"/>
            <a:headEnd/>
            <a:tailEnd/>
          </a:ln>
        </p:spPr>
        <p:txBody>
          <a:bodyPr/>
          <a:lstStyle/>
          <a:p>
            <a:pPr marL="628650" lvl="1" indent="-285750">
              <a:spcBef>
                <a:spcPct val="20000"/>
              </a:spcBef>
              <a:buClr>
                <a:srgbClr val="E95E0F"/>
              </a:buClr>
              <a:buFont typeface="Wingdings" pitchFamily="2" charset="2"/>
              <a:buNone/>
            </a:pPr>
            <a:endParaRPr lang="en-US" dirty="0">
              <a:solidFill>
                <a:srgbClr val="00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560883552"/>
              </p:ext>
            </p:extLst>
          </p:nvPr>
        </p:nvGraphicFramePr>
        <p:xfrm>
          <a:off x="457199" y="2706854"/>
          <a:ext cx="8331201" cy="3335020"/>
        </p:xfrm>
        <a:graphic>
          <a:graphicData uri="http://schemas.openxmlformats.org/drawingml/2006/table">
            <a:tbl>
              <a:tblPr firstRow="1" bandRow="1">
                <a:tableStyleId>{91EBBBCC-DAD2-459C-BE2E-F6DE35CF9A28}</a:tableStyleId>
              </a:tblPr>
              <a:tblGrid>
                <a:gridCol w="1524001">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60960">
                  <a:extLst>
                    <a:ext uri="{9D8B030D-6E8A-4147-A177-3AD203B41FA5}">
                      <a16:colId xmlns:a16="http://schemas.microsoft.com/office/drawing/2014/main" val="20002"/>
                    </a:ext>
                  </a:extLst>
                </a:gridCol>
                <a:gridCol w="1341120">
                  <a:extLst>
                    <a:ext uri="{9D8B030D-6E8A-4147-A177-3AD203B41FA5}">
                      <a16:colId xmlns:a16="http://schemas.microsoft.com/office/drawing/2014/main" val="20003"/>
                    </a:ext>
                  </a:extLst>
                </a:gridCol>
                <a:gridCol w="81280">
                  <a:extLst>
                    <a:ext uri="{9D8B030D-6E8A-4147-A177-3AD203B41FA5}">
                      <a16:colId xmlns:a16="http://schemas.microsoft.com/office/drawing/2014/main" val="20004"/>
                    </a:ext>
                  </a:extLst>
                </a:gridCol>
                <a:gridCol w="1351280">
                  <a:extLst>
                    <a:ext uri="{9D8B030D-6E8A-4147-A177-3AD203B41FA5}">
                      <a16:colId xmlns:a16="http://schemas.microsoft.com/office/drawing/2014/main" val="20005"/>
                    </a:ext>
                  </a:extLst>
                </a:gridCol>
                <a:gridCol w="1483360">
                  <a:extLst>
                    <a:ext uri="{9D8B030D-6E8A-4147-A177-3AD203B41FA5}">
                      <a16:colId xmlns:a16="http://schemas.microsoft.com/office/drawing/2014/main" val="20006"/>
                    </a:ext>
                  </a:extLst>
                </a:gridCol>
              </a:tblGrid>
              <a:tr h="318802">
                <a:tc>
                  <a:txBody>
                    <a:bodyPr/>
                    <a:lstStyle/>
                    <a:p>
                      <a:pPr algn="ctr"/>
                      <a:endParaRPr lang="en-US" sz="1050" b="0" dirty="0">
                        <a:solidFill>
                          <a:schemeClr val="tx1"/>
                        </a:solidFill>
                      </a:endParaRP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50" b="0" dirty="0">
                        <a:solidFill>
                          <a:schemeClr val="tx1"/>
                        </a:solidFill>
                      </a:endParaRP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50" b="0" dirty="0">
                        <a:solidFill>
                          <a:schemeClr val="tx1"/>
                        </a:solidFill>
                      </a:endParaRPr>
                    </a:p>
                  </a:txBody>
                  <a:tcPr marL="9144" marR="9144"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en-US" sz="1200" dirty="0">
                          <a:solidFill>
                            <a:schemeClr val="tx1"/>
                          </a:solidFill>
                        </a:rPr>
                        <a:t>Total</a:t>
                      </a:r>
                      <a:endParaRPr lang="en-US" sz="1200" b="0" dirty="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a:t>
                      </a:r>
                    </a:p>
                  </a:txBody>
                  <a:tcPr marL="9144" marR="9144"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A5C7B4"/>
                    </a:solidFill>
                  </a:tcPr>
                </a:tc>
                <a:tc>
                  <a:txBody>
                    <a:bodyPr/>
                    <a:lstStyle/>
                    <a:p>
                      <a:pPr algn="ctr">
                        <a:spcBef>
                          <a:spcPts val="0"/>
                        </a:spcBef>
                        <a:spcAft>
                          <a:spcPts val="0"/>
                        </a:spcAft>
                      </a:pPr>
                      <a:endParaRPr lang="en-US" sz="1050" dirty="0"/>
                    </a:p>
                    <a:p>
                      <a:pPr algn="ctr">
                        <a:spcBef>
                          <a:spcPts val="0"/>
                        </a:spcBef>
                        <a:spcAft>
                          <a:spcPts val="0"/>
                        </a:spcAft>
                      </a:pPr>
                      <a:endParaRPr lang="en-US" sz="1050" b="0" dirty="0">
                        <a:solidFill>
                          <a:schemeClr val="tx1"/>
                        </a:solidFill>
                      </a:endParaRPr>
                    </a:p>
                  </a:txBody>
                  <a:tcPr marL="9144" marR="9144"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Bef>
                          <a:spcPts val="0"/>
                        </a:spcBef>
                        <a:spcAft>
                          <a:spcPts val="0"/>
                        </a:spcAft>
                      </a:pPr>
                      <a:r>
                        <a:rPr lang="en-US" sz="1200" dirty="0"/>
                        <a:t>Clinical</a:t>
                      </a:r>
                    </a:p>
                    <a:p>
                      <a:pPr algn="ctr">
                        <a:spcBef>
                          <a:spcPts val="0"/>
                        </a:spcBef>
                        <a:spcAft>
                          <a:spcPts val="0"/>
                        </a:spcAft>
                      </a:pPr>
                      <a:r>
                        <a:rPr lang="en-US" sz="900" b="0" dirty="0"/>
                        <a:t>(%)</a:t>
                      </a:r>
                      <a:endParaRPr lang="en-US" sz="1050" b="0" dirty="0">
                        <a:solidFill>
                          <a:schemeClr val="tx1"/>
                        </a:solidFill>
                      </a:endParaRP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4BB970">
                        <a:alpha val="90000"/>
                      </a:srgbClr>
                    </a:solidFill>
                  </a:tcPr>
                </a:tc>
                <a:tc>
                  <a:txBody>
                    <a:bodyPr/>
                    <a:lstStyle/>
                    <a:p>
                      <a:pPr algn="ctr">
                        <a:spcBef>
                          <a:spcPts val="0"/>
                        </a:spcBef>
                        <a:spcAft>
                          <a:spcPts val="0"/>
                        </a:spcAft>
                      </a:pPr>
                      <a:r>
                        <a:rPr lang="en-US" sz="1200" dirty="0">
                          <a:solidFill>
                            <a:schemeClr val="bg1"/>
                          </a:solidFill>
                        </a:rPr>
                        <a:t>Non-Clinical</a:t>
                      </a:r>
                    </a:p>
                    <a:p>
                      <a:pPr algn="ctr">
                        <a:spcBef>
                          <a:spcPts val="0"/>
                        </a:spcBef>
                        <a:spcAft>
                          <a:spcPts val="0"/>
                        </a:spcAft>
                      </a:pPr>
                      <a:r>
                        <a:rPr lang="en-US" sz="900" b="0" dirty="0">
                          <a:solidFill>
                            <a:schemeClr val="bg1"/>
                          </a:solidFill>
                        </a:rPr>
                        <a:t>(%)</a:t>
                      </a: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val="10000"/>
                  </a:ext>
                </a:extLst>
              </a:tr>
              <a:tr h="0">
                <a:tc>
                  <a:txBody>
                    <a:bodyPr/>
                    <a:lstStyle/>
                    <a:p>
                      <a:pPr algn="ctr"/>
                      <a:endParaRPr lang="en-US" sz="100"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lang="en-US" sz="100"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marL="9144" marR="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marL="9144" marR="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marL="9144" marR="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727">
                <a:tc rowSpan="5">
                  <a:txBody>
                    <a:bodyPr/>
                    <a:lstStyle/>
                    <a:p>
                      <a:pPr algn="l"/>
                      <a:r>
                        <a:rPr lang="en-US" sz="1400" b="1" dirty="0">
                          <a:solidFill>
                            <a:schemeClr val="accent2"/>
                          </a:solidFill>
                        </a:rPr>
                        <a:t>Race/Ethnicity</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White (non-Hispanic)</a:t>
                      </a:r>
                      <a:endParaRPr lang="en-US" sz="1200" kern="1200" dirty="0">
                        <a:solidFill>
                          <a:schemeClr val="dk1"/>
                        </a:solidFill>
                        <a:effectLst/>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marL="0" indent="0"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42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39</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r>
                        <a:rPr lang="en-US" sz="1200" dirty="0"/>
                        <a:t>45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extLst>
                  <a:ext uri="{0D108BD9-81ED-4DB2-BD59-A6C34878D82A}">
                    <a16:rowId xmlns:a16="http://schemas.microsoft.com/office/drawing/2014/main" val="10003"/>
                  </a:ext>
                </a:extLst>
              </a:tr>
              <a:tr h="200727">
                <a:tc vMerge="1">
                  <a:txBody>
                    <a:bodyPr/>
                    <a:lstStyle/>
                    <a:p>
                      <a:pPr algn="l"/>
                      <a:endParaRPr lang="en-US" sz="1100" b="1" dirty="0">
                        <a:solidFill>
                          <a:srgbClr val="2B6B49"/>
                        </a:solidFill>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r>
                        <a:rPr lang="en-US" sz="1200" dirty="0">
                          <a:solidFill>
                            <a:schemeClr val="dk1"/>
                          </a:solidFill>
                          <a:effectLst/>
                          <a:latin typeface="+mn-lt"/>
                          <a:ea typeface="+mn-ea"/>
                          <a:cs typeface="+mn-cs"/>
                        </a:rPr>
                        <a:t>Hispanic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29</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32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tc>
                  <a:txBody>
                    <a:bodyPr/>
                    <a:lstStyle/>
                    <a:p>
                      <a:pPr algn="ctr"/>
                      <a:r>
                        <a:rPr lang="en-US" sz="1200" dirty="0"/>
                        <a:t>27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extLst>
                  <a:ext uri="{0D108BD9-81ED-4DB2-BD59-A6C34878D82A}">
                    <a16:rowId xmlns:a16="http://schemas.microsoft.com/office/drawing/2014/main" val="10004"/>
                  </a:ext>
                </a:extLst>
              </a:tr>
              <a:tr h="200727">
                <a:tc vMerge="1">
                  <a:txBody>
                    <a:bodyPr/>
                    <a:lstStyle/>
                    <a:p>
                      <a:pPr algn="l"/>
                      <a:endParaRPr lang="en-US" sz="1100" b="1" dirty="0">
                        <a:solidFill>
                          <a:srgbClr val="2B6B49"/>
                        </a:solidFill>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Black (non-Hispanic)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19</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marL="0" indent="0" algn="ctr"/>
                      <a:r>
                        <a:rPr lang="en-US" sz="1200" dirty="0"/>
                        <a:t>21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extLst>
                  <a:ext uri="{0D108BD9-81ED-4DB2-BD59-A6C34878D82A}">
                    <a16:rowId xmlns:a16="http://schemas.microsoft.com/office/drawing/2014/main" val="10005"/>
                  </a:ext>
                </a:extLst>
              </a:tr>
              <a:tr h="200727">
                <a:tc vMerge="1">
                  <a:txBody>
                    <a:bodyPr/>
                    <a:lstStyle/>
                    <a:p>
                      <a:pPr algn="l"/>
                      <a:endParaRPr lang="en-US" sz="1100" b="1" dirty="0">
                        <a:solidFill>
                          <a:schemeClr val="tx1"/>
                        </a:solidFill>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Asian</a:t>
                      </a:r>
                      <a:r>
                        <a:rPr lang="en-US" sz="1200" baseline="0" dirty="0"/>
                        <a:t> (non-Hispanic)</a:t>
                      </a:r>
                      <a:endParaRPr lang="en-US" sz="12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6</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tc>
                  <a:txBody>
                    <a:bodyPr/>
                    <a:lstStyle/>
                    <a:p>
                      <a:pPr marL="0" indent="0" algn="ctr"/>
                      <a:r>
                        <a:rPr lang="en-US" sz="1200" dirty="0"/>
                        <a:t>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extLst>
                  <a:ext uri="{0D108BD9-81ED-4DB2-BD59-A6C34878D82A}">
                    <a16:rowId xmlns:a16="http://schemas.microsoft.com/office/drawing/2014/main" val="600476894"/>
                  </a:ext>
                </a:extLst>
              </a:tr>
              <a:tr h="200727">
                <a:tc vMerge="1">
                  <a:txBody>
                    <a:bodyPr/>
                    <a:lstStyle/>
                    <a:p>
                      <a:pPr algn="l"/>
                      <a:endParaRPr lang="en-US" sz="1100" b="1" dirty="0">
                        <a:solidFill>
                          <a:schemeClr val="tx1"/>
                        </a:solidFill>
                      </a:endParaRPr>
                    </a:p>
                  </a:txBody>
                  <a:tcPr anchor="ctr">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Other (non-Hispanic)</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6</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marL="0" indent="0" algn="ctr"/>
                      <a:r>
                        <a:rPr lang="en-US" sz="1200" dirty="0"/>
                        <a:t>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extLst>
                  <a:ext uri="{0D108BD9-81ED-4DB2-BD59-A6C34878D82A}">
                    <a16:rowId xmlns:a16="http://schemas.microsoft.com/office/drawing/2014/main" val="1592543220"/>
                  </a:ext>
                </a:extLst>
              </a:tr>
              <a:tr h="0">
                <a:tc>
                  <a:txBody>
                    <a:bodyPr/>
                    <a:lstStyle/>
                    <a:p>
                      <a:pPr algn="l"/>
                      <a:endParaRPr lang="en-US" sz="100" b="1" dirty="0">
                        <a:solidFill>
                          <a:schemeClr val="accent2"/>
                        </a:solidFill>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marL="9144" marR="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marL="9144" marR="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03860">
                <a:tc rowSpan="3">
                  <a:txBody>
                    <a:bodyPr/>
                    <a:lstStyle/>
                    <a:p>
                      <a:pPr algn="l"/>
                      <a:r>
                        <a:rPr lang="en-US" sz="1400" b="1" dirty="0">
                          <a:solidFill>
                            <a:schemeClr val="accent2"/>
                          </a:solidFill>
                        </a:rPr>
                        <a:t>Languages Spoken</a:t>
                      </a:r>
                      <a:r>
                        <a:rPr lang="en-US" sz="1400" b="1" baseline="0" dirty="0">
                          <a:solidFill>
                            <a:schemeClr val="accent2"/>
                          </a:solidFill>
                        </a:rPr>
                        <a:t> as a CHW</a:t>
                      </a:r>
                      <a:endParaRPr lang="en-US" sz="1400" b="1" dirty="0">
                        <a:solidFill>
                          <a:schemeClr val="accent2"/>
                        </a:solidFill>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English</a:t>
                      </a:r>
                      <a:r>
                        <a:rPr lang="en-US" sz="1200" b="0" baseline="0" dirty="0">
                          <a:solidFill>
                            <a:schemeClr val="tx1"/>
                          </a:solidFill>
                        </a:rPr>
                        <a:t> only</a:t>
                      </a:r>
                      <a:endParaRPr lang="en-US" sz="1200" kern="1200" dirty="0">
                        <a:solidFill>
                          <a:schemeClr val="dk1"/>
                        </a:solidFill>
                        <a:effectLst/>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tc>
                  <a:txBody>
                    <a:bodyPr/>
                    <a:lstStyle/>
                    <a:p>
                      <a:pPr algn="ctr"/>
                      <a:endParaRPr lang="en-US" sz="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51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41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tc>
                  <a:txBody>
                    <a:bodyPr/>
                    <a:lstStyle/>
                    <a:p>
                      <a:pPr algn="ctr"/>
                      <a:r>
                        <a:rPr lang="en-US" sz="1200" dirty="0"/>
                        <a:t>61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extLst>
                  <a:ext uri="{0D108BD9-81ED-4DB2-BD59-A6C34878D82A}">
                    <a16:rowId xmlns:a16="http://schemas.microsoft.com/office/drawing/2014/main" val="1858732040"/>
                  </a:ext>
                </a:extLst>
              </a:tr>
              <a:tr h="403860">
                <a:tc vMerge="1">
                  <a:txBody>
                    <a:bodyPr/>
                    <a:lstStyle/>
                    <a:p>
                      <a:pPr algn="l"/>
                      <a:endParaRPr lang="en-US" sz="1100" b="1" dirty="0">
                        <a:solidFill>
                          <a:srgbClr val="2B6B49"/>
                        </a:solidFill>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r>
                        <a:rPr lang="en-US" sz="1200" dirty="0">
                          <a:solidFill>
                            <a:schemeClr val="dk1"/>
                          </a:solidFill>
                          <a:effectLst/>
                          <a:latin typeface="+mn-lt"/>
                          <a:ea typeface="+mn-ea"/>
                          <a:cs typeface="+mn-cs"/>
                        </a:rPr>
                        <a:t>Any</a:t>
                      </a:r>
                      <a:r>
                        <a:rPr lang="en-US" sz="1200" baseline="0" dirty="0">
                          <a:solidFill>
                            <a:schemeClr val="dk1"/>
                          </a:solidFill>
                          <a:effectLst/>
                          <a:latin typeface="+mn-lt"/>
                          <a:ea typeface="+mn-ea"/>
                          <a:cs typeface="+mn-cs"/>
                        </a:rPr>
                        <a:t> Spanish (1 or more languages including Spanish)</a:t>
                      </a:r>
                      <a:endParaRPr lang="en-US" sz="1200" dirty="0">
                        <a:solidFill>
                          <a:schemeClr val="dk1"/>
                        </a:solidFill>
                        <a:effectLst/>
                        <a:latin typeface="+mn-lt"/>
                        <a:ea typeface="+mn-ea"/>
                        <a:cs typeface="+mn-cs"/>
                      </a:endParaRP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endParaRPr lang="en-US" sz="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33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39</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tc>
                  <a:txBody>
                    <a:bodyPr/>
                    <a:lstStyle/>
                    <a:p>
                      <a:pPr algn="ctr"/>
                      <a:r>
                        <a:rPr lang="en-US" sz="1200" dirty="0"/>
                        <a:t>28</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FDA"/>
                    </a:solidFill>
                  </a:tcPr>
                </a:tc>
                <a:extLst>
                  <a:ext uri="{0D108BD9-81ED-4DB2-BD59-A6C34878D82A}">
                    <a16:rowId xmlns:a16="http://schemas.microsoft.com/office/drawing/2014/main" val="1677475724"/>
                  </a:ext>
                </a:extLst>
              </a:tr>
              <a:tr h="403860">
                <a:tc vMerge="1">
                  <a:txBody>
                    <a:bodyPr/>
                    <a:lstStyle/>
                    <a:p>
                      <a:pPr algn="l"/>
                      <a:endParaRPr lang="en-US" sz="1100" b="1" dirty="0">
                        <a:solidFill>
                          <a:srgbClr val="2B6B49"/>
                        </a:solidFill>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Any non-Spanish (1 or more languages not</a:t>
                      </a:r>
                      <a:r>
                        <a:rPr lang="en-US" sz="1200" baseline="0" dirty="0"/>
                        <a:t> including Spanish)</a:t>
                      </a:r>
                      <a:endParaRPr lang="en-US" sz="1200" dirty="0"/>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tc>
                  <a:txBody>
                    <a:bodyPr/>
                    <a:lstStyle/>
                    <a:p>
                      <a:pPr algn="ctr"/>
                      <a:endParaRPr lang="en-US" sz="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16</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tc>
                  <a:txBody>
                    <a:bodyPr/>
                    <a:lstStyle/>
                    <a:p>
                      <a:pPr algn="ctr"/>
                      <a:endParaRPr lang="en-US" sz="1100" dirty="0"/>
                    </a:p>
                  </a:txBody>
                  <a:tcPr marL="9144" marR="914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20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tc>
                  <a:txBody>
                    <a:bodyPr/>
                    <a:lstStyle/>
                    <a:p>
                      <a:pPr algn="ctr"/>
                      <a:r>
                        <a:rPr lang="en-US" sz="1200" dirty="0"/>
                        <a:t>12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E"/>
                    </a:solidFill>
                  </a:tcPr>
                </a:tc>
                <a:extLst>
                  <a:ext uri="{0D108BD9-81ED-4DB2-BD59-A6C34878D82A}">
                    <a16:rowId xmlns:a16="http://schemas.microsoft.com/office/drawing/2014/main" val="3076358559"/>
                  </a:ext>
                </a:extLst>
              </a:tr>
            </a:tbl>
          </a:graphicData>
        </a:graphic>
      </p:graphicFrame>
      <p:sp>
        <p:nvSpPr>
          <p:cNvPr id="13" name="Title 3"/>
          <p:cNvSpPr>
            <a:spLocks noGrp="1"/>
          </p:cNvSpPr>
          <p:nvPr>
            <p:ph type="title"/>
          </p:nvPr>
        </p:nvSpPr>
        <p:spPr>
          <a:xfrm>
            <a:off x="228600" y="106747"/>
            <a:ext cx="7151350" cy="647402"/>
          </a:xfrm>
        </p:spPr>
        <p:txBody>
          <a:bodyPr/>
          <a:lstStyle/>
          <a:p>
            <a:r>
              <a:rPr lang="en-US" sz="2400" dirty="0">
                <a:solidFill>
                  <a:schemeClr val="accent2"/>
                </a:solidFill>
              </a:rPr>
              <a:t>CHW Characteristics </a:t>
            </a:r>
            <a:r>
              <a:rPr lang="en-US" sz="2400" i="1" dirty="0">
                <a:solidFill>
                  <a:schemeClr val="accent2"/>
                </a:solidFill>
              </a:rPr>
              <a:t>(Cont.)</a:t>
            </a:r>
          </a:p>
        </p:txBody>
      </p:sp>
      <p:grpSp>
        <p:nvGrpSpPr>
          <p:cNvPr id="16" name="Group 15"/>
          <p:cNvGrpSpPr/>
          <p:nvPr/>
        </p:nvGrpSpPr>
        <p:grpSpPr>
          <a:xfrm>
            <a:off x="4563554" y="6119919"/>
            <a:ext cx="4271173" cy="240274"/>
            <a:chOff x="5023294" y="5710369"/>
            <a:chExt cx="3420991" cy="240274"/>
          </a:xfrm>
        </p:grpSpPr>
        <p:sp>
          <p:nvSpPr>
            <p:cNvPr id="17" name="Rectangle 16"/>
            <p:cNvSpPr/>
            <p:nvPr/>
          </p:nvSpPr>
          <p:spPr>
            <a:xfrm rot="10800000" flipV="1">
              <a:off x="5023294" y="5710369"/>
              <a:ext cx="278100" cy="215444"/>
            </a:xfrm>
            <a:prstGeom prst="rect">
              <a:avLst/>
            </a:prstGeom>
          </p:spPr>
          <p:txBody>
            <a:bodyPr wrap="square">
              <a:spAutoFit/>
            </a:bodyPr>
            <a:lstStyle/>
            <a:p>
              <a:pPr algn="ctr" fontAlgn="b"/>
              <a:r>
                <a:rPr lang="en-US" sz="800" dirty="0">
                  <a:solidFill>
                    <a:srgbClr val="000000"/>
                  </a:solidFill>
                  <a:sym typeface="Wingdings 3"/>
                </a:rPr>
                <a:t></a:t>
              </a:r>
              <a:endParaRPr lang="en-US" sz="800" dirty="0">
                <a:solidFill>
                  <a:srgbClr val="000000"/>
                </a:solidFill>
              </a:endParaRPr>
            </a:p>
          </p:txBody>
        </p:sp>
        <p:sp>
          <p:nvSpPr>
            <p:cNvPr id="18" name="TextBox 17"/>
            <p:cNvSpPr txBox="1"/>
            <p:nvPr/>
          </p:nvSpPr>
          <p:spPr>
            <a:xfrm>
              <a:off x="5228543" y="5714031"/>
              <a:ext cx="321574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sp>
        <p:nvSpPr>
          <p:cNvPr id="19" name="Rectangle 18"/>
          <p:cNvSpPr/>
          <p:nvPr/>
        </p:nvSpPr>
        <p:spPr>
          <a:xfrm rot="10800000" flipV="1">
            <a:off x="8104636" y="4783905"/>
            <a:ext cx="226423"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200" dirty="0">
                <a:sym typeface="Wingdings 3"/>
              </a:rPr>
              <a:t></a:t>
            </a:r>
            <a:endParaRPr lang="en-US" sz="1200" dirty="0"/>
          </a:p>
        </p:txBody>
      </p:sp>
      <p:sp>
        <p:nvSpPr>
          <p:cNvPr id="20" name="Oval 19"/>
          <p:cNvSpPr/>
          <p:nvPr/>
        </p:nvSpPr>
        <p:spPr bwMode="gray">
          <a:xfrm rot="20293295">
            <a:off x="7725963" y="4776740"/>
            <a:ext cx="700015" cy="291329"/>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21" name="Rectangle 20"/>
          <p:cNvSpPr/>
          <p:nvPr/>
        </p:nvSpPr>
        <p:spPr>
          <a:xfrm rot="10800000" flipV="1">
            <a:off x="6677904" y="5218098"/>
            <a:ext cx="226423"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200" dirty="0">
                <a:sym typeface="Wingdings 3"/>
              </a:rPr>
              <a:t></a:t>
            </a:r>
            <a:endParaRPr lang="en-US" sz="1200" dirty="0"/>
          </a:p>
        </p:txBody>
      </p:sp>
      <p:sp>
        <p:nvSpPr>
          <p:cNvPr id="22" name="Rectangle 21"/>
          <p:cNvSpPr/>
          <p:nvPr/>
        </p:nvSpPr>
        <p:spPr>
          <a:xfrm rot="10800000" flipV="1">
            <a:off x="6677904" y="5658038"/>
            <a:ext cx="226423" cy="276999"/>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200" dirty="0">
                <a:sym typeface="Wingdings 3"/>
              </a:rPr>
              <a:t></a:t>
            </a:r>
            <a:endParaRPr lang="en-US" sz="1200" dirty="0"/>
          </a:p>
        </p:txBody>
      </p:sp>
      <p:sp>
        <p:nvSpPr>
          <p:cNvPr id="24" name="Oval 23"/>
          <p:cNvSpPr/>
          <p:nvPr/>
        </p:nvSpPr>
        <p:spPr bwMode="gray">
          <a:xfrm rot="20293295">
            <a:off x="6116742" y="5226957"/>
            <a:ext cx="1041367" cy="760207"/>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14" name="Text Box 3"/>
          <p:cNvSpPr txBox="1">
            <a:spLocks noChangeArrowheads="1"/>
          </p:cNvSpPr>
          <p:nvPr/>
        </p:nvSpPr>
        <p:spPr bwMode="auto">
          <a:xfrm>
            <a:off x="804201" y="2082963"/>
            <a:ext cx="75168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Demographics: Race/Ethnicity and Languages Spoken as CHW</a:t>
            </a:r>
          </a:p>
          <a:p>
            <a:pPr algn="ctr" eaLnBrk="1" hangingPunct="1"/>
            <a:r>
              <a:rPr lang="en-US" sz="1400" b="0" dirty="0">
                <a:solidFill>
                  <a:srgbClr val="000000"/>
                </a:solidFill>
              </a:rPr>
              <a:t>– CHWs –</a:t>
            </a:r>
            <a:endParaRPr lang="en-US" sz="1400" dirty="0">
              <a:solidFill>
                <a:schemeClr val="accent2"/>
              </a:solidFill>
            </a:endParaRPr>
          </a:p>
        </p:txBody>
      </p:sp>
      <p:sp>
        <p:nvSpPr>
          <p:cNvPr id="15" name="Content Placeholder 1"/>
          <p:cNvSpPr txBox="1">
            <a:spLocks/>
          </p:cNvSpPr>
          <p:nvPr/>
        </p:nvSpPr>
        <p:spPr>
          <a:xfrm>
            <a:off x="191954" y="848482"/>
            <a:ext cx="8782372" cy="1155755"/>
          </a:xfrm>
          <a:prstGeom prst="rect">
            <a:avLst/>
          </a:prstGeom>
          <a:noFill/>
        </p:spPr>
        <p:txBody>
          <a:bodyPr/>
          <a:lstStyle/>
          <a:p>
            <a:pPr marL="0" lvl="1">
              <a:lnSpc>
                <a:spcPts val="1720"/>
              </a:lnSpc>
              <a:spcBef>
                <a:spcPts val="600"/>
              </a:spcBef>
            </a:pPr>
            <a:r>
              <a:rPr lang="en-US" sz="1600" dirty="0">
                <a:cs typeface="Arial" pitchFamily="34" charset="0"/>
              </a:rPr>
              <a:t>Not surprisingly, the CHW workforce is diverse in terms of race/ethnicity and roughly half speak more languages than only English in their work as a CHW.</a:t>
            </a:r>
          </a:p>
          <a:p>
            <a:pPr marL="460375" lvl="2" indent="-230188">
              <a:lnSpc>
                <a:spcPts val="1720"/>
              </a:lnSpc>
              <a:spcBef>
                <a:spcPts val="600"/>
              </a:spcBef>
              <a:buClr>
                <a:schemeClr val="accent2"/>
              </a:buClr>
              <a:buFont typeface="Arial" charset="0"/>
              <a:buChar char="•"/>
            </a:pPr>
            <a:r>
              <a:rPr lang="en-US" sz="1400" dirty="0">
                <a:cs typeface="Arial" pitchFamily="34" charset="0"/>
              </a:rPr>
              <a:t>There appears to be greater diversity among CHWs working in clinical organizations when compared to non-clinical.</a:t>
            </a:r>
          </a:p>
        </p:txBody>
      </p:sp>
      <p:sp>
        <p:nvSpPr>
          <p:cNvPr id="23" name="Oval 22"/>
          <p:cNvSpPr/>
          <p:nvPr/>
        </p:nvSpPr>
        <p:spPr bwMode="gray">
          <a:xfrm rot="20293295">
            <a:off x="7691161" y="3243931"/>
            <a:ext cx="700015" cy="252259"/>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Tree>
    <p:extLst>
      <p:ext uri="{BB962C8B-B14F-4D97-AF65-F5344CB8AC3E}">
        <p14:creationId xmlns:p14="http://schemas.microsoft.com/office/powerpoint/2010/main" val="2095590322"/>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Background &amp; Objectives</a:t>
            </a:r>
          </a:p>
        </p:txBody>
      </p:sp>
    </p:spTree>
    <p:extLst>
      <p:ext uri="{BB962C8B-B14F-4D97-AF65-F5344CB8AC3E}">
        <p14:creationId xmlns:p14="http://schemas.microsoft.com/office/powerpoint/2010/main" val="287669588"/>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860286" y="4004907"/>
            <a:ext cx="1576398" cy="630792"/>
          </a:xfrm>
          <a:prstGeom prst="rect">
            <a:avLst/>
          </a:prstGeom>
          <a:noFill/>
        </p:spPr>
        <p:txBody>
          <a:bodyPr wrap="square" lIns="0" tIns="0" rIns="0" bIns="0" rtlCol="0">
            <a:noAutofit/>
          </a:bodyPr>
          <a:lstStyle/>
          <a:p>
            <a:pPr>
              <a:spcBef>
                <a:spcPts val="1200"/>
              </a:spcBef>
            </a:pPr>
            <a:r>
              <a:rPr lang="en-US" sz="1100" dirty="0">
                <a:latin typeface="Arial" pitchFamily="34" charset="0"/>
                <a:cs typeface="Arial" pitchFamily="34" charset="0"/>
              </a:rPr>
              <a:t>11 years or more</a:t>
            </a:r>
          </a:p>
          <a:p>
            <a:pPr>
              <a:spcBef>
                <a:spcPts val="1200"/>
              </a:spcBef>
            </a:pPr>
            <a:r>
              <a:rPr lang="en-US" sz="1100" dirty="0">
                <a:latin typeface="Arial" pitchFamily="34" charset="0"/>
                <a:cs typeface="Arial" pitchFamily="34" charset="0"/>
              </a:rPr>
              <a:t>6 to 10 years</a:t>
            </a:r>
          </a:p>
          <a:p>
            <a:pPr>
              <a:spcBef>
                <a:spcPts val="1200"/>
              </a:spcBef>
            </a:pPr>
            <a:r>
              <a:rPr lang="en-US" sz="1100" dirty="0">
                <a:latin typeface="Arial" pitchFamily="34" charset="0"/>
                <a:cs typeface="Arial" pitchFamily="34" charset="0"/>
              </a:rPr>
              <a:t>3 to 5 years</a:t>
            </a:r>
          </a:p>
          <a:p>
            <a:pPr>
              <a:spcBef>
                <a:spcPts val="1200"/>
              </a:spcBef>
            </a:pPr>
            <a:r>
              <a:rPr lang="en-US" sz="1100" dirty="0">
                <a:latin typeface="Arial" pitchFamily="34" charset="0"/>
                <a:cs typeface="Arial" pitchFamily="34" charset="0"/>
              </a:rPr>
              <a:t>Up to 2 years</a:t>
            </a:r>
          </a:p>
        </p:txBody>
      </p:sp>
      <p:sp>
        <p:nvSpPr>
          <p:cNvPr id="29" name="Rectangle 28"/>
          <p:cNvSpPr/>
          <p:nvPr/>
        </p:nvSpPr>
        <p:spPr bwMode="gray">
          <a:xfrm>
            <a:off x="635990" y="4656392"/>
            <a:ext cx="122415" cy="138993"/>
          </a:xfrm>
          <a:prstGeom prst="rect">
            <a:avLst/>
          </a:prstGeom>
          <a:solidFill>
            <a:srgbClr val="9DD7A3"/>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19" name="Content Placeholder 1"/>
          <p:cNvSpPr txBox="1">
            <a:spLocks/>
          </p:cNvSpPr>
          <p:nvPr/>
        </p:nvSpPr>
        <p:spPr>
          <a:xfrm>
            <a:off x="198342" y="896267"/>
            <a:ext cx="8782372" cy="627074"/>
          </a:xfrm>
          <a:prstGeom prst="rect">
            <a:avLst/>
          </a:prstGeom>
          <a:noFill/>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itle 3"/>
          <p:cNvSpPr>
            <a:spLocks noGrp="1"/>
          </p:cNvSpPr>
          <p:nvPr>
            <p:ph type="title"/>
          </p:nvPr>
        </p:nvSpPr>
        <p:spPr>
          <a:xfrm>
            <a:off x="228600" y="106747"/>
            <a:ext cx="7151350" cy="647402"/>
          </a:xfrm>
        </p:spPr>
        <p:txBody>
          <a:bodyPr/>
          <a:lstStyle/>
          <a:p>
            <a:r>
              <a:rPr lang="en-US" dirty="0">
                <a:solidFill>
                  <a:schemeClr val="accent2"/>
                </a:solidFill>
              </a:rPr>
              <a:t>Years of Experience as a CHW</a:t>
            </a:r>
            <a:endParaRPr lang="en-US" i="1" dirty="0">
              <a:solidFill>
                <a:schemeClr val="accent2"/>
              </a:solidFill>
            </a:endParaRPr>
          </a:p>
        </p:txBody>
      </p:sp>
      <p:sp>
        <p:nvSpPr>
          <p:cNvPr id="69" name="Text Box 3"/>
          <p:cNvSpPr txBox="1">
            <a:spLocks noChangeArrowheads="1"/>
          </p:cNvSpPr>
          <p:nvPr/>
        </p:nvSpPr>
        <p:spPr bwMode="auto">
          <a:xfrm>
            <a:off x="813570" y="1993229"/>
            <a:ext cx="75168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lvl="0" algn="ctr" eaLnBrk="1" hangingPunct="1">
              <a:defRPr/>
            </a:pPr>
            <a:r>
              <a:rPr lang="en-US" sz="1600" dirty="0">
                <a:solidFill>
                  <a:srgbClr val="0087C8"/>
                </a:solidFill>
              </a:rPr>
              <a:t>Total Years of Experience as a CHW in the U.S.</a:t>
            </a:r>
          </a:p>
          <a:p>
            <a:pPr lvl="0" algn="ctr" eaLnBrk="1" hangingPunct="1">
              <a:defRPr/>
            </a:pPr>
            <a:r>
              <a:rPr lang="en-US" sz="1400" b="0" dirty="0">
                <a:solidFill>
                  <a:srgbClr val="000000"/>
                </a:solidFill>
              </a:rPr>
              <a:t>– CHWs –</a:t>
            </a:r>
            <a:endParaRPr lang="en-US" sz="1400" dirty="0">
              <a:solidFill>
                <a:srgbClr val="0087C8"/>
              </a:solidFill>
            </a:endParaRPr>
          </a:p>
        </p:txBody>
      </p:sp>
      <p:sp>
        <p:nvSpPr>
          <p:cNvPr id="17" name="Text Placeholder 1"/>
          <p:cNvSpPr>
            <a:spLocks noGrp="1"/>
          </p:cNvSpPr>
          <p:nvPr>
            <p:ph type="body" sz="quarter" idx="12"/>
          </p:nvPr>
        </p:nvSpPr>
        <p:spPr>
          <a:xfrm>
            <a:off x="323850" y="6440762"/>
            <a:ext cx="8496300" cy="144462"/>
          </a:xfrm>
        </p:spPr>
        <p:txBody>
          <a:bodyPr anchor="t" anchorCtr="0"/>
          <a:lstStyle/>
          <a:p>
            <a:pPr marL="341313" lvl="0" indent="-341313">
              <a:spcAft>
                <a:spcPts val="300"/>
              </a:spcAft>
            </a:pPr>
            <a:r>
              <a:rPr lang="en-IN" dirty="0"/>
              <a:t>CA2	For how many years have you been working as a Community Health Worker (CHW) in the United States? (CHWs: Total=528; Clinical=307; Non-Clinical=221)</a:t>
            </a:r>
          </a:p>
          <a:p>
            <a:pPr marL="341313" indent="-341313"/>
            <a:r>
              <a:rPr lang="en-IN" dirty="0"/>
              <a:t> </a:t>
            </a:r>
          </a:p>
        </p:txBody>
      </p:sp>
      <p:sp>
        <p:nvSpPr>
          <p:cNvPr id="13" name="Text Box 25"/>
          <p:cNvSpPr txBox="1"/>
          <p:nvPr/>
        </p:nvSpPr>
        <p:spPr>
          <a:xfrm>
            <a:off x="3239135" y="13272135"/>
            <a:ext cx="123825" cy="133350"/>
          </a:xfrm>
          <a:prstGeom prst="rect">
            <a:avLst/>
          </a:prstGeom>
          <a:solidFill>
            <a:srgbClr val="FFF2CC"/>
          </a:solidFill>
          <a:ln w="6350">
            <a:solidFill>
              <a:schemeClr val="bg1">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cxnSp>
        <p:nvCxnSpPr>
          <p:cNvPr id="14" name="Straight Arrow Connector 13"/>
          <p:cNvCxnSpPr/>
          <p:nvPr/>
        </p:nvCxnSpPr>
        <p:spPr>
          <a:xfrm flipV="1">
            <a:off x="3039110" y="13274040"/>
            <a:ext cx="2540" cy="117475"/>
          </a:xfrm>
          <a:prstGeom prst="straightConnector1">
            <a:avLst/>
          </a:prstGeom>
          <a:noFill/>
          <a:ln w="6350" cap="flat" cmpd="sng" algn="ctr">
            <a:solidFill>
              <a:sysClr val="windowText" lastClr="000000"/>
            </a:solidFill>
            <a:prstDash val="solid"/>
            <a:miter lim="800000"/>
            <a:tailEnd type="stealth"/>
          </a:ln>
          <a:effectLst/>
        </p:spPr>
      </p:cxnSp>
      <p:cxnSp>
        <p:nvCxnSpPr>
          <p:cNvPr id="15" name="Straight Connector 14"/>
          <p:cNvCxnSpPr/>
          <p:nvPr/>
        </p:nvCxnSpPr>
        <p:spPr>
          <a:xfrm flipH="1">
            <a:off x="3117850" y="13246100"/>
            <a:ext cx="82550" cy="165100"/>
          </a:xfrm>
          <a:prstGeom prst="line">
            <a:avLst/>
          </a:prstGeom>
        </p:spPr>
        <p:style>
          <a:lnRef idx="1">
            <a:schemeClr val="dk1"/>
          </a:lnRef>
          <a:fillRef idx="0">
            <a:schemeClr val="dk1"/>
          </a:fillRef>
          <a:effectRef idx="0">
            <a:schemeClr val="dk1"/>
          </a:effectRef>
          <a:fontRef idx="minor">
            <a:schemeClr val="tx1"/>
          </a:fontRef>
        </p:style>
      </p:cxnSp>
      <p:grpSp>
        <p:nvGrpSpPr>
          <p:cNvPr id="40" name="Group 39"/>
          <p:cNvGrpSpPr/>
          <p:nvPr/>
        </p:nvGrpSpPr>
        <p:grpSpPr>
          <a:xfrm>
            <a:off x="5003896" y="6002172"/>
            <a:ext cx="3420991" cy="255662"/>
            <a:chOff x="5023294" y="5694981"/>
            <a:chExt cx="3420991" cy="255662"/>
          </a:xfrm>
        </p:grpSpPr>
        <p:sp>
          <p:nvSpPr>
            <p:cNvPr id="46" name="Rectangle 45"/>
            <p:cNvSpPr/>
            <p:nvPr/>
          </p:nvSpPr>
          <p:spPr>
            <a:xfrm rot="10800000" flipV="1">
              <a:off x="5023294" y="5694981"/>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47" name="TextBox 16"/>
            <p:cNvSpPr txBox="1"/>
            <p:nvPr/>
          </p:nvSpPr>
          <p:spPr>
            <a:xfrm>
              <a:off x="5228543" y="5714031"/>
              <a:ext cx="321574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sp>
        <p:nvSpPr>
          <p:cNvPr id="24" name="Rectangle 23"/>
          <p:cNvSpPr/>
          <p:nvPr/>
        </p:nvSpPr>
        <p:spPr bwMode="gray">
          <a:xfrm>
            <a:off x="637757" y="4016542"/>
            <a:ext cx="122415" cy="138993"/>
          </a:xfrm>
          <a:prstGeom prst="rect">
            <a:avLst/>
          </a:prstGeom>
          <a:solidFill>
            <a:srgbClr val="00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25" name="Rectangle 24"/>
          <p:cNvSpPr/>
          <p:nvPr/>
        </p:nvSpPr>
        <p:spPr bwMode="gray">
          <a:xfrm>
            <a:off x="635990" y="4349141"/>
            <a:ext cx="122415" cy="138993"/>
          </a:xfrm>
          <a:prstGeom prst="rect">
            <a:avLst/>
          </a:prstGeom>
          <a:solidFill>
            <a:srgbClr val="4BB9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graphicFrame>
        <p:nvGraphicFramePr>
          <p:cNvPr id="21" name="Chart 20"/>
          <p:cNvGraphicFramePr/>
          <p:nvPr>
            <p:extLst>
              <p:ext uri="{D42A27DB-BD31-4B8C-83A1-F6EECF244321}">
                <p14:modId xmlns:p14="http://schemas.microsoft.com/office/powerpoint/2010/main" val="1854088101"/>
              </p:ext>
            </p:extLst>
          </p:nvPr>
        </p:nvGraphicFramePr>
        <p:xfrm>
          <a:off x="2219422" y="3146278"/>
          <a:ext cx="4705156" cy="2832798"/>
        </p:xfrm>
        <a:graphic>
          <a:graphicData uri="http://schemas.openxmlformats.org/drawingml/2006/chart">
            <c:chart xmlns:c="http://schemas.openxmlformats.org/drawingml/2006/chart" xmlns:r="http://schemas.openxmlformats.org/officeDocument/2006/relationships" r:id="rId3"/>
          </a:graphicData>
        </a:graphic>
      </p:graphicFrame>
      <p:sp>
        <p:nvSpPr>
          <p:cNvPr id="20" name="Oval 19"/>
          <p:cNvSpPr/>
          <p:nvPr/>
        </p:nvSpPr>
        <p:spPr bwMode="gray">
          <a:xfrm rot="20293295">
            <a:off x="5649361" y="3437561"/>
            <a:ext cx="812402" cy="330966"/>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27" name="Content Placeholder 1"/>
          <p:cNvSpPr txBox="1">
            <a:spLocks/>
          </p:cNvSpPr>
          <p:nvPr/>
        </p:nvSpPr>
        <p:spPr>
          <a:xfrm>
            <a:off x="191954" y="892027"/>
            <a:ext cx="8782372" cy="1155755"/>
          </a:xfrm>
          <a:prstGeom prst="rect">
            <a:avLst/>
          </a:prstGeom>
          <a:noFill/>
        </p:spPr>
        <p:txBody>
          <a:bodyPr/>
          <a:lstStyle/>
          <a:p>
            <a:pPr marL="0" lvl="1">
              <a:lnSpc>
                <a:spcPts val="1720"/>
              </a:lnSpc>
              <a:spcBef>
                <a:spcPts val="600"/>
              </a:spcBef>
            </a:pPr>
            <a:r>
              <a:rPr lang="en-US" sz="1600" dirty="0">
                <a:cs typeface="Arial" pitchFamily="34" charset="0"/>
              </a:rPr>
              <a:t>The CHW workforce is relatively new to the field, with 40% having worked as a CHW in the US for up to 2 years and less than a quarter having more than 10 years of experience.</a:t>
            </a:r>
          </a:p>
          <a:p>
            <a:pPr marL="460375" lvl="2" indent="-230188">
              <a:lnSpc>
                <a:spcPts val="1720"/>
              </a:lnSpc>
              <a:spcBef>
                <a:spcPts val="600"/>
              </a:spcBef>
              <a:buClr>
                <a:schemeClr val="accent2"/>
              </a:buClr>
              <a:buFont typeface="Arial" charset="0"/>
              <a:buChar char="•"/>
            </a:pPr>
            <a:r>
              <a:rPr lang="en-US" sz="1400" dirty="0">
                <a:cs typeface="Arial" pitchFamily="34" charset="0"/>
              </a:rPr>
              <a:t>CHWs from non-clinical organizations have a relatively longer tenure in the field than those from clinical organizations.</a:t>
            </a:r>
          </a:p>
        </p:txBody>
      </p:sp>
      <p:graphicFrame>
        <p:nvGraphicFramePr>
          <p:cNvPr id="30" name="Table 29"/>
          <p:cNvGraphicFramePr>
            <a:graphicFrameLocks noGrp="1"/>
          </p:cNvGraphicFramePr>
          <p:nvPr>
            <p:extLst>
              <p:ext uri="{D42A27DB-BD31-4B8C-83A1-F6EECF244321}">
                <p14:modId xmlns:p14="http://schemas.microsoft.com/office/powerpoint/2010/main" val="2929319466"/>
              </p:ext>
            </p:extLst>
          </p:nvPr>
        </p:nvGraphicFramePr>
        <p:xfrm>
          <a:off x="2436683" y="2783290"/>
          <a:ext cx="4243517" cy="259080"/>
        </p:xfrm>
        <a:graphic>
          <a:graphicData uri="http://schemas.openxmlformats.org/drawingml/2006/table">
            <a:tbl>
              <a:tblPr firstRow="1" bandRow="1">
                <a:tableStyleId>{2D5ABB26-0587-4C30-8999-92F81FD0307C}</a:tableStyleId>
              </a:tblPr>
              <a:tblGrid>
                <a:gridCol w="1356384">
                  <a:extLst>
                    <a:ext uri="{9D8B030D-6E8A-4147-A177-3AD203B41FA5}">
                      <a16:colId xmlns:a16="http://schemas.microsoft.com/office/drawing/2014/main" val="3506810762"/>
                    </a:ext>
                  </a:extLst>
                </a:gridCol>
                <a:gridCol w="1481666">
                  <a:extLst>
                    <a:ext uri="{9D8B030D-6E8A-4147-A177-3AD203B41FA5}">
                      <a16:colId xmlns:a16="http://schemas.microsoft.com/office/drawing/2014/main" val="665948219"/>
                    </a:ext>
                  </a:extLst>
                </a:gridCol>
                <a:gridCol w="1405467">
                  <a:extLst>
                    <a:ext uri="{9D8B030D-6E8A-4147-A177-3AD203B41FA5}">
                      <a16:colId xmlns:a16="http://schemas.microsoft.com/office/drawing/2014/main" val="2692290903"/>
                    </a:ext>
                  </a:extLst>
                </a:gridCol>
              </a:tblGrid>
              <a:tr h="233335">
                <a:tc>
                  <a:txBody>
                    <a:bodyPr/>
                    <a:lstStyle/>
                    <a:p>
                      <a:pPr algn="ctr"/>
                      <a:r>
                        <a:rPr lang="en-US" sz="1100" b="1" i="1" dirty="0"/>
                        <a:t>3</a:t>
                      </a:r>
                    </a:p>
                  </a:txBody>
                  <a:tcPr>
                    <a:lnL w="6350" cap="flat" cmpd="sng" algn="ctr">
                      <a:solidFill>
                        <a:schemeClr val="bg1">
                          <a:lumMod val="6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100" b="1" i="1" dirty="0"/>
                        <a:t>3</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100" b="1" i="1" dirty="0"/>
                        <a:t>4</a:t>
                      </a:r>
                    </a:p>
                  </a:txBody>
                  <a:tcPr>
                    <a:lnL w="19050" cap="flat" cmpd="sng" algn="ctr">
                      <a:solidFill>
                        <a:schemeClr val="bg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49499382"/>
                  </a:ext>
                </a:extLst>
              </a:tr>
            </a:tbl>
          </a:graphicData>
        </a:graphic>
      </p:graphicFrame>
      <p:sp>
        <p:nvSpPr>
          <p:cNvPr id="31" name="Rectangle 30"/>
          <p:cNvSpPr/>
          <p:nvPr/>
        </p:nvSpPr>
        <p:spPr>
          <a:xfrm>
            <a:off x="414867" y="2780726"/>
            <a:ext cx="2021816" cy="261610"/>
          </a:xfrm>
          <a:prstGeom prst="rect">
            <a:avLst/>
          </a:prstGeom>
        </p:spPr>
        <p:txBody>
          <a:bodyPr wrap="square">
            <a:spAutoFit/>
          </a:bodyPr>
          <a:lstStyle/>
          <a:p>
            <a:pPr algn="r"/>
            <a:r>
              <a:rPr lang="en-US" sz="1100" b="1" i="1" dirty="0"/>
              <a:t>Median Number of Years</a:t>
            </a:r>
          </a:p>
        </p:txBody>
      </p:sp>
      <p:cxnSp>
        <p:nvCxnSpPr>
          <p:cNvPr id="33" name="Straight Connector 32"/>
          <p:cNvCxnSpPr/>
          <p:nvPr/>
        </p:nvCxnSpPr>
        <p:spPr>
          <a:xfrm>
            <a:off x="3794803" y="2654673"/>
            <a:ext cx="15197" cy="3366549"/>
          </a:xfrm>
          <a:prstGeom prst="line">
            <a:avLst/>
          </a:prstGeom>
          <a:ln w="19050">
            <a:solidFill>
              <a:srgbClr val="0066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bwMode="gray">
          <a:xfrm>
            <a:off x="635990" y="4974298"/>
            <a:ext cx="122415" cy="138993"/>
          </a:xfrm>
          <a:prstGeom prst="rect">
            <a:avLst/>
          </a:prstGeom>
          <a:solidFill>
            <a:srgbClr val="CAFAD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37" name="Rectangle 36"/>
          <p:cNvSpPr/>
          <p:nvPr/>
        </p:nvSpPr>
        <p:spPr>
          <a:xfrm rot="10800000" flipV="1">
            <a:off x="6135773" y="3451342"/>
            <a:ext cx="226875" cy="253904"/>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olidFill>
                  <a:schemeClr val="bg1"/>
                </a:solidFill>
                <a:sym typeface="Wingdings 3"/>
              </a:rPr>
              <a:t></a:t>
            </a:r>
            <a:endParaRPr lang="en-US" sz="1050" dirty="0">
              <a:solidFill>
                <a:schemeClr val="bg1"/>
              </a:solidFill>
            </a:endParaRPr>
          </a:p>
        </p:txBody>
      </p:sp>
    </p:spTree>
    <p:extLst>
      <p:ext uri="{BB962C8B-B14F-4D97-AF65-F5344CB8AC3E}">
        <p14:creationId xmlns:p14="http://schemas.microsoft.com/office/powerpoint/2010/main" val="783358709"/>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rapezoid 11"/>
          <p:cNvSpPr/>
          <p:nvPr/>
        </p:nvSpPr>
        <p:spPr bwMode="gray">
          <a:xfrm rot="17679181">
            <a:off x="956960" y="2818609"/>
            <a:ext cx="3157986" cy="2034899"/>
          </a:xfrm>
          <a:prstGeom prst="trapezoid">
            <a:avLst>
              <a:gd name="adj" fmla="val 46209"/>
            </a:avLst>
          </a:prstGeom>
          <a:gradFill flip="none" rotWithShape="1">
            <a:gsLst>
              <a:gs pos="0">
                <a:srgbClr val="339933"/>
              </a:gs>
              <a:gs pos="100000">
                <a:schemeClr val="bg1"/>
              </a:gs>
              <a:gs pos="100000">
                <a:srgbClr val="339933"/>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600" dirty="0">
              <a:solidFill>
                <a:srgbClr val="000000"/>
              </a:solidFill>
              <a:cs typeface="Arial" pitchFamily="34" charset="0"/>
            </a:endParaRPr>
          </a:p>
        </p:txBody>
      </p:sp>
      <p:graphicFrame>
        <p:nvGraphicFramePr>
          <p:cNvPr id="18" name="Chart 17"/>
          <p:cNvGraphicFramePr/>
          <p:nvPr>
            <p:extLst>
              <p:ext uri="{D42A27DB-BD31-4B8C-83A1-F6EECF244321}">
                <p14:modId xmlns:p14="http://schemas.microsoft.com/office/powerpoint/2010/main" val="4054167576"/>
              </p:ext>
            </p:extLst>
          </p:nvPr>
        </p:nvGraphicFramePr>
        <p:xfrm>
          <a:off x="-113210" y="2192996"/>
          <a:ext cx="3398514" cy="275379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228600" y="106747"/>
            <a:ext cx="7151350" cy="647402"/>
          </a:xfrm>
        </p:spPr>
        <p:txBody>
          <a:bodyPr/>
          <a:lstStyle/>
          <a:p>
            <a:r>
              <a:rPr lang="en-US" dirty="0">
                <a:solidFill>
                  <a:schemeClr val="accent2"/>
                </a:solidFill>
              </a:rPr>
              <a:t>Types of </a:t>
            </a:r>
            <a:r>
              <a:rPr lang="en-US">
                <a:solidFill>
                  <a:schemeClr val="accent2"/>
                </a:solidFill>
              </a:rPr>
              <a:t>Organizations CHWs Work At</a:t>
            </a:r>
            <a:endParaRPr lang="en-US" dirty="0">
              <a:solidFill>
                <a:schemeClr val="accent2"/>
              </a:solidFill>
            </a:endParaRPr>
          </a:p>
        </p:txBody>
      </p:sp>
      <p:sp>
        <p:nvSpPr>
          <p:cNvPr id="69" name="Text Box 3"/>
          <p:cNvSpPr txBox="1">
            <a:spLocks noChangeArrowheads="1"/>
          </p:cNvSpPr>
          <p:nvPr/>
        </p:nvSpPr>
        <p:spPr bwMode="auto">
          <a:xfrm>
            <a:off x="1730174" y="2081171"/>
            <a:ext cx="5683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Type of Organizations</a:t>
            </a:r>
          </a:p>
        </p:txBody>
      </p:sp>
      <p:sp>
        <p:nvSpPr>
          <p:cNvPr id="17" name="Text Placeholder 1"/>
          <p:cNvSpPr>
            <a:spLocks noGrp="1"/>
          </p:cNvSpPr>
          <p:nvPr>
            <p:ph type="body" sz="quarter" idx="12"/>
          </p:nvPr>
        </p:nvSpPr>
        <p:spPr>
          <a:xfrm>
            <a:off x="323850" y="6347469"/>
            <a:ext cx="8496300" cy="144462"/>
          </a:xfrm>
        </p:spPr>
        <p:txBody>
          <a:bodyPr anchor="t" anchorCtr="0"/>
          <a:lstStyle/>
          <a:p>
            <a:pPr marL="341313" indent="-341313"/>
            <a:r>
              <a:rPr lang="en-US" dirty="0"/>
              <a:t>Organization Type from sample data.</a:t>
            </a:r>
          </a:p>
          <a:p>
            <a:pPr marL="341313" indent="-341313">
              <a:spcAft>
                <a:spcPts val="300"/>
              </a:spcAft>
            </a:pPr>
            <a:r>
              <a:rPr lang="en-US" dirty="0"/>
              <a:t>CB2	Which of the following best describes the type of organization you work for as a CHW? (CHWs who work in CBOs: Total=202</a:t>
            </a:r>
            <a:r>
              <a:rPr lang="en-IN" dirty="0"/>
              <a:t>) </a:t>
            </a:r>
          </a:p>
          <a:p>
            <a:pPr marL="341313" indent="-341313">
              <a:spcAft>
                <a:spcPts val="300"/>
              </a:spcAft>
            </a:pPr>
            <a:endParaRPr lang="en-IN" dirty="0"/>
          </a:p>
        </p:txBody>
      </p:sp>
      <p:sp>
        <p:nvSpPr>
          <p:cNvPr id="19" name="Content Placeholder 1"/>
          <p:cNvSpPr txBox="1">
            <a:spLocks/>
          </p:cNvSpPr>
          <p:nvPr/>
        </p:nvSpPr>
        <p:spPr>
          <a:xfrm>
            <a:off x="198342" y="896267"/>
            <a:ext cx="8782372" cy="627074"/>
          </a:xfrm>
          <a:prstGeom prst="rect">
            <a:avLst/>
          </a:prstGeom>
          <a:noFill/>
        </p:spPr>
        <p:txBody>
          <a:bodyPr/>
          <a:lstStyle/>
          <a:p>
            <a:pPr marL="0" lvl="1">
              <a:spcBef>
                <a:spcPts val="600"/>
              </a:spcBef>
            </a:pPr>
            <a:endParaRPr lang="en-US" sz="1600" dirty="0"/>
          </a:p>
        </p:txBody>
      </p:sp>
      <p:graphicFrame>
        <p:nvGraphicFramePr>
          <p:cNvPr id="11" name="Chart 10"/>
          <p:cNvGraphicFramePr/>
          <p:nvPr>
            <p:extLst>
              <p:ext uri="{D42A27DB-BD31-4B8C-83A1-F6EECF244321}">
                <p14:modId xmlns:p14="http://schemas.microsoft.com/office/powerpoint/2010/main" val="2002330875"/>
              </p:ext>
            </p:extLst>
          </p:nvPr>
        </p:nvGraphicFramePr>
        <p:xfrm>
          <a:off x="4489028" y="2834171"/>
          <a:ext cx="4331122" cy="37391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106267635"/>
              </p:ext>
            </p:extLst>
          </p:nvPr>
        </p:nvGraphicFramePr>
        <p:xfrm>
          <a:off x="2490664" y="2929440"/>
          <a:ext cx="2076292" cy="3453540"/>
        </p:xfrm>
        <a:graphic>
          <a:graphicData uri="http://schemas.openxmlformats.org/drawingml/2006/table">
            <a:tbl>
              <a:tblPr firstRow="1" bandRow="1"/>
              <a:tblGrid>
                <a:gridCol w="2076292">
                  <a:extLst>
                    <a:ext uri="{9D8B030D-6E8A-4147-A177-3AD203B41FA5}">
                      <a16:colId xmlns:a16="http://schemas.microsoft.com/office/drawing/2014/main" val="20000"/>
                    </a:ext>
                  </a:extLst>
                </a:gridCol>
              </a:tblGrid>
              <a:tr h="30192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Elder Services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0192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Disability Services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0192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Substance Abuse Services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0192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Community Action Agency</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073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Housing Support</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073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HIV/AID Services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61677864"/>
                  </a:ext>
                </a:extLst>
              </a:tr>
              <a:tr h="28073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Domestic</a:t>
                      </a:r>
                      <a:r>
                        <a:rPr lang="en-US" sz="1100" baseline="0" dirty="0"/>
                        <a:t> Violence Services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0431921"/>
                  </a:ext>
                </a:extLst>
              </a:tr>
              <a:tr h="28073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Teen Health</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71668704"/>
                  </a:ext>
                </a:extLst>
              </a:tr>
              <a:tr h="28073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Rape Crisis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908702626"/>
                  </a:ext>
                </a:extLst>
              </a:tr>
              <a:tr h="280732">
                <a:tc>
                  <a:txBody>
                    <a:bodyPr/>
                    <a:lstStyle/>
                    <a:p>
                      <a:pPr algn="r"/>
                      <a:r>
                        <a:rPr lang="en-US" sz="1100" dirty="0"/>
                        <a:t>Refugee/Immigrant</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732">
                <a:tc>
                  <a:txBody>
                    <a:bodyPr/>
                    <a:lstStyle/>
                    <a:p>
                      <a:pPr algn="r"/>
                      <a:r>
                        <a:rPr lang="en-US" sz="1100" dirty="0"/>
                        <a:t>Legal Services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664620473"/>
                  </a:ext>
                </a:extLst>
              </a:tr>
              <a:tr h="280732">
                <a:tc>
                  <a:txBody>
                    <a:bodyPr/>
                    <a:lstStyle/>
                    <a:p>
                      <a:pPr algn="r"/>
                      <a:r>
                        <a:rPr lang="en-US" sz="1100" dirty="0"/>
                        <a:t>Other</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298520546"/>
                  </a:ext>
                </a:extLst>
              </a:tr>
            </a:tbl>
          </a:graphicData>
        </a:graphic>
      </p:graphicFrame>
      <p:sp>
        <p:nvSpPr>
          <p:cNvPr id="15" name="TextBox 14"/>
          <p:cNvSpPr txBox="1"/>
          <p:nvPr/>
        </p:nvSpPr>
        <p:spPr>
          <a:xfrm>
            <a:off x="323850" y="6123637"/>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Note: Response options less than 1% are not shown.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Box 3"/>
          <p:cNvSpPr txBox="1">
            <a:spLocks noChangeArrowheads="1"/>
          </p:cNvSpPr>
          <p:nvPr/>
        </p:nvSpPr>
        <p:spPr bwMode="auto">
          <a:xfrm>
            <a:off x="2720472" y="2373486"/>
            <a:ext cx="37030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r>
              <a:rPr lang="en-US" sz="1400" b="0" dirty="0">
                <a:solidFill>
                  <a:srgbClr val="000000"/>
                </a:solidFill>
              </a:rPr>
              <a:t>– </a:t>
            </a:r>
            <a:r>
              <a:rPr lang="en-US" sz="1400" b="0" dirty="0">
                <a:solidFill>
                  <a:schemeClr val="tx1"/>
                </a:solidFill>
              </a:rPr>
              <a:t>CBO CHWs </a:t>
            </a:r>
            <a:r>
              <a:rPr lang="en-US" sz="1400" b="0" dirty="0">
                <a:solidFill>
                  <a:srgbClr val="000000"/>
                </a:solidFill>
              </a:rPr>
              <a:t>– </a:t>
            </a:r>
            <a:endParaRPr lang="en-US" sz="1400" dirty="0">
              <a:solidFill>
                <a:schemeClr val="tx1"/>
              </a:solidFill>
            </a:endParaRPr>
          </a:p>
        </p:txBody>
      </p:sp>
      <p:sp>
        <p:nvSpPr>
          <p:cNvPr id="26" name="Text Box 3"/>
          <p:cNvSpPr txBox="1">
            <a:spLocks noChangeArrowheads="1"/>
          </p:cNvSpPr>
          <p:nvPr/>
        </p:nvSpPr>
        <p:spPr bwMode="auto">
          <a:xfrm>
            <a:off x="176643" y="2373486"/>
            <a:ext cx="27478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1" hangingPunct="1"/>
            <a:r>
              <a:rPr lang="en-US" sz="1400" b="0" dirty="0"/>
              <a:t>– Total </a:t>
            </a:r>
            <a:r>
              <a:rPr lang="en-US" sz="1400" dirty="0"/>
              <a:t>CHWs</a:t>
            </a:r>
            <a:r>
              <a:rPr lang="en-US" sz="1400" b="0" dirty="0"/>
              <a:t> – </a:t>
            </a:r>
            <a:endParaRPr lang="en-US" sz="1400" dirty="0"/>
          </a:p>
        </p:txBody>
      </p:sp>
      <p:sp>
        <p:nvSpPr>
          <p:cNvPr id="21" name="AutoShape 6"/>
          <p:cNvSpPr>
            <a:spLocks noChangeArrowheads="1"/>
          </p:cNvSpPr>
          <p:nvPr/>
        </p:nvSpPr>
        <p:spPr bwMode="auto">
          <a:xfrm>
            <a:off x="6335470" y="5124346"/>
            <a:ext cx="2088960" cy="934170"/>
          </a:xfrm>
          <a:prstGeom prst="wedgeRoundRectCallout">
            <a:avLst>
              <a:gd name="adj1" fmla="val -39288"/>
              <a:gd name="adj2" fmla="val 68899"/>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0"/>
              </a:spcBef>
              <a:spcAft>
                <a:spcPct val="0"/>
              </a:spcAft>
              <a:buClrTx/>
              <a:buSzTx/>
              <a:tabLst/>
            </a:pPr>
            <a:r>
              <a:rPr lang="en-US" sz="1000" dirty="0">
                <a:solidFill>
                  <a:srgbClr val="00B050"/>
                </a:solidFill>
                <a:latin typeface="Arial" pitchFamily="34" charset="0"/>
                <a:cs typeface="Arial" pitchFamily="34" charset="0"/>
              </a:rPr>
              <a:t>Other responses include: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rgbClr val="00B050"/>
                </a:solidFill>
                <a:latin typeface="Arial" pitchFamily="34" charset="0"/>
                <a:cs typeface="Arial" pitchFamily="34" charset="0"/>
              </a:rPr>
              <a:t>Behavioral/Mental Health</a:t>
            </a:r>
            <a:endParaRPr kumimoji="0" lang="en-US" sz="1000" b="0" i="0" u="none" strike="noStrike" cap="none" normalizeH="0" dirty="0">
              <a:ln>
                <a:noFill/>
              </a:ln>
              <a:solidFill>
                <a:srgbClr val="00B050"/>
              </a:solidFill>
              <a:effectLst/>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rgbClr val="00B050"/>
                </a:solidFill>
                <a:latin typeface="Arial" pitchFamily="34" charset="0"/>
                <a:cs typeface="Arial" pitchFamily="34" charset="0"/>
              </a:rPr>
              <a:t>Children’s Health</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rgbClr val="00B050"/>
                </a:solidFill>
                <a:latin typeface="Arial" pitchFamily="34" charset="0"/>
                <a:cs typeface="Arial" pitchFamily="34" charset="0"/>
              </a:rPr>
              <a:t>Community development organization</a:t>
            </a:r>
          </a:p>
          <a:p>
            <a:pPr marL="0" marR="0" lvl="0" indent="0" algn="l" defTabSz="1147763"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rgbClr val="008080"/>
              </a:solidFill>
              <a:effectLst/>
              <a:latin typeface="Arial" pitchFamily="34" charset="0"/>
              <a:cs typeface="Arial" pitchFamily="34" charset="0"/>
            </a:endParaRPr>
          </a:p>
        </p:txBody>
      </p:sp>
      <p:sp>
        <p:nvSpPr>
          <p:cNvPr id="20" name="Content Placeholder 1"/>
          <p:cNvSpPr txBox="1">
            <a:spLocks/>
          </p:cNvSpPr>
          <p:nvPr/>
        </p:nvSpPr>
        <p:spPr>
          <a:xfrm>
            <a:off x="191954" y="848482"/>
            <a:ext cx="8782372" cy="1155755"/>
          </a:xfrm>
          <a:prstGeom prst="rect">
            <a:avLst/>
          </a:prstGeom>
          <a:noFill/>
        </p:spPr>
        <p:txBody>
          <a:bodyPr/>
          <a:lstStyle/>
          <a:p>
            <a:pPr marL="0" lvl="1">
              <a:lnSpc>
                <a:spcPts val="1720"/>
              </a:lnSpc>
              <a:spcBef>
                <a:spcPts val="600"/>
              </a:spcBef>
            </a:pPr>
            <a:r>
              <a:rPr lang="en-US" sz="1600" dirty="0">
                <a:cs typeface="Arial" pitchFamily="34" charset="0"/>
              </a:rPr>
              <a:t>Consistent with the sample distribution, CHWs are concentrated the most in community based organizations (CBOs) and to a somewhat lesser extent in community health centers (CHCs) and hospitals.</a:t>
            </a:r>
          </a:p>
          <a:p>
            <a:pPr marL="460375" lvl="2" indent="-230188">
              <a:lnSpc>
                <a:spcPts val="1720"/>
              </a:lnSpc>
              <a:spcBef>
                <a:spcPts val="600"/>
              </a:spcBef>
              <a:buClr>
                <a:schemeClr val="accent2"/>
              </a:buClr>
              <a:buFont typeface="Arial" charset="0"/>
              <a:buChar char="•"/>
            </a:pPr>
            <a:r>
              <a:rPr lang="en-US" sz="1400" dirty="0">
                <a:cs typeface="Arial" pitchFamily="34" charset="0"/>
              </a:rPr>
              <a:t>CHWs work in a variety of CBOs, the most predominant of which are elder services, disability services, substance use/behavioral health services, community action agencies and housing support. </a:t>
            </a:r>
          </a:p>
        </p:txBody>
      </p:sp>
      <p:sp>
        <p:nvSpPr>
          <p:cNvPr id="16" name="TextBox 23"/>
          <p:cNvSpPr txBox="1"/>
          <p:nvPr/>
        </p:nvSpPr>
        <p:spPr>
          <a:xfrm>
            <a:off x="1447544" y="3353596"/>
            <a:ext cx="858254" cy="54630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dirty="0">
                <a:solidFill>
                  <a:schemeClr val="bg1"/>
                </a:solidFill>
                <a:latin typeface="Arial" pitchFamily="34" charset="0"/>
                <a:cs typeface="Arial" pitchFamily="34" charset="0"/>
              </a:rPr>
              <a:t>CB0</a:t>
            </a:r>
          </a:p>
          <a:p>
            <a:pPr algn="ctr"/>
            <a:r>
              <a:rPr lang="en-US" dirty="0">
                <a:solidFill>
                  <a:schemeClr val="bg1"/>
                </a:solidFill>
                <a:latin typeface="Arial" pitchFamily="34" charset="0"/>
                <a:cs typeface="Arial" pitchFamily="34" charset="0"/>
              </a:rPr>
              <a:t>51%</a:t>
            </a:r>
            <a:endParaRPr lang="en-US" sz="1100" dirty="0">
              <a:solidFill>
                <a:schemeClr val="bg1"/>
              </a:solidFill>
              <a:latin typeface="Arial" pitchFamily="34" charset="0"/>
              <a:cs typeface="Arial" pitchFamily="34" charset="0"/>
            </a:endParaRPr>
          </a:p>
          <a:p>
            <a:pPr>
              <a:spcBef>
                <a:spcPts val="300"/>
              </a:spcBef>
            </a:pPr>
            <a:endParaRPr lang="en-US" sz="1100" dirty="0" err="1">
              <a:solidFill>
                <a:schemeClr val="bg1"/>
              </a:solidFill>
              <a:latin typeface="Arial" pitchFamily="34" charset="0"/>
              <a:cs typeface="Arial" pitchFamily="34" charset="0"/>
            </a:endParaRPr>
          </a:p>
        </p:txBody>
      </p:sp>
      <p:sp>
        <p:nvSpPr>
          <p:cNvPr id="22" name="TextBox 23"/>
          <p:cNvSpPr txBox="1"/>
          <p:nvPr/>
        </p:nvSpPr>
        <p:spPr>
          <a:xfrm>
            <a:off x="759375" y="3297244"/>
            <a:ext cx="858254" cy="54630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chemeClr val="bg1"/>
                </a:solidFill>
                <a:latin typeface="Arial" pitchFamily="34" charset="0"/>
                <a:cs typeface="Arial" pitchFamily="34" charset="0"/>
              </a:rPr>
              <a:t>CHC</a:t>
            </a:r>
          </a:p>
          <a:p>
            <a:pPr algn="ctr"/>
            <a:r>
              <a:rPr lang="en-US" sz="1100" dirty="0">
                <a:solidFill>
                  <a:schemeClr val="bg1"/>
                </a:solidFill>
                <a:latin typeface="Arial" pitchFamily="34" charset="0"/>
                <a:cs typeface="Arial" pitchFamily="34" charset="0"/>
              </a:rPr>
              <a:t>25%</a:t>
            </a:r>
          </a:p>
          <a:p>
            <a:pPr>
              <a:spcBef>
                <a:spcPts val="300"/>
              </a:spcBef>
            </a:pPr>
            <a:endParaRPr lang="en-US" sz="1100" dirty="0" err="1">
              <a:solidFill>
                <a:schemeClr val="bg1"/>
              </a:solidFill>
              <a:latin typeface="Arial" pitchFamily="34" charset="0"/>
              <a:cs typeface="Arial" pitchFamily="34" charset="0"/>
            </a:endParaRPr>
          </a:p>
        </p:txBody>
      </p:sp>
      <p:sp>
        <p:nvSpPr>
          <p:cNvPr id="23" name="TextBox 23"/>
          <p:cNvSpPr txBox="1"/>
          <p:nvPr/>
        </p:nvSpPr>
        <p:spPr>
          <a:xfrm>
            <a:off x="1040539" y="2833948"/>
            <a:ext cx="858254" cy="54630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dirty="0">
                <a:solidFill>
                  <a:schemeClr val="bg1"/>
                </a:solidFill>
                <a:latin typeface="Arial" pitchFamily="34" charset="0"/>
                <a:cs typeface="Arial" pitchFamily="34" charset="0"/>
              </a:rPr>
              <a:t>Hospital</a:t>
            </a:r>
          </a:p>
          <a:p>
            <a:pPr algn="ctr"/>
            <a:r>
              <a:rPr lang="en-US" sz="1100" dirty="0">
                <a:solidFill>
                  <a:schemeClr val="bg1"/>
                </a:solidFill>
                <a:latin typeface="Arial" pitchFamily="34" charset="0"/>
                <a:cs typeface="Arial" pitchFamily="34" charset="0"/>
              </a:rPr>
              <a:t>22%</a:t>
            </a:r>
          </a:p>
          <a:p>
            <a:pPr>
              <a:spcBef>
                <a:spcPts val="300"/>
              </a:spcBef>
            </a:pPr>
            <a:endParaRPr lang="en-US" sz="1100" dirty="0" err="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12609344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5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p:cNvSpPr txBox="1">
            <a:spLocks/>
          </p:cNvSpPr>
          <p:nvPr/>
        </p:nvSpPr>
        <p:spPr>
          <a:xfrm>
            <a:off x="198342" y="896267"/>
            <a:ext cx="8782372" cy="627074"/>
          </a:xfrm>
          <a:prstGeom prst="rect">
            <a:avLst/>
          </a:prstGeom>
          <a:noFill/>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itle 3"/>
          <p:cNvSpPr>
            <a:spLocks noGrp="1"/>
          </p:cNvSpPr>
          <p:nvPr>
            <p:ph type="title"/>
          </p:nvPr>
        </p:nvSpPr>
        <p:spPr>
          <a:xfrm>
            <a:off x="228600" y="106747"/>
            <a:ext cx="7151350" cy="647402"/>
          </a:xfrm>
        </p:spPr>
        <p:txBody>
          <a:bodyPr/>
          <a:lstStyle/>
          <a:p>
            <a:r>
              <a:rPr lang="en-US" dirty="0">
                <a:solidFill>
                  <a:schemeClr val="accent2"/>
                </a:solidFill>
              </a:rPr>
              <a:t>Type of Employment</a:t>
            </a:r>
            <a:endParaRPr lang="en-US" i="1" dirty="0">
              <a:solidFill>
                <a:schemeClr val="accent2"/>
              </a:solidFill>
            </a:endParaRPr>
          </a:p>
        </p:txBody>
      </p:sp>
      <p:sp>
        <p:nvSpPr>
          <p:cNvPr id="69" name="Text Box 3"/>
          <p:cNvSpPr txBox="1">
            <a:spLocks noChangeArrowheads="1"/>
          </p:cNvSpPr>
          <p:nvPr/>
        </p:nvSpPr>
        <p:spPr bwMode="auto">
          <a:xfrm>
            <a:off x="712559" y="2122301"/>
            <a:ext cx="75168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lvl="0" algn="ctr" eaLnBrk="1" hangingPunct="1">
              <a:defRPr/>
            </a:pPr>
            <a:r>
              <a:rPr lang="en-US" sz="1600" dirty="0">
                <a:solidFill>
                  <a:srgbClr val="0087C8"/>
                </a:solidFill>
              </a:rPr>
              <a:t>Current Employment as a CHW</a:t>
            </a:r>
          </a:p>
          <a:p>
            <a:pPr lvl="0" algn="ctr" eaLnBrk="1" hangingPunct="1">
              <a:defRPr/>
            </a:pPr>
            <a:r>
              <a:rPr lang="en-US" sz="1400" b="0" dirty="0">
                <a:solidFill>
                  <a:srgbClr val="000000"/>
                </a:solidFill>
              </a:rPr>
              <a:t>– CHWs –</a:t>
            </a:r>
            <a:endParaRPr lang="en-US" sz="1400" dirty="0">
              <a:solidFill>
                <a:srgbClr val="0087C8"/>
              </a:solidFill>
            </a:endParaRPr>
          </a:p>
        </p:txBody>
      </p:sp>
      <p:sp>
        <p:nvSpPr>
          <p:cNvPr id="17" name="Text Placeholder 1"/>
          <p:cNvSpPr>
            <a:spLocks noGrp="1"/>
          </p:cNvSpPr>
          <p:nvPr>
            <p:ph type="body" sz="quarter" idx="12"/>
          </p:nvPr>
        </p:nvSpPr>
        <p:spPr>
          <a:xfrm>
            <a:off x="86780" y="6339161"/>
            <a:ext cx="8496300" cy="144462"/>
          </a:xfrm>
        </p:spPr>
        <p:txBody>
          <a:bodyPr anchor="t" anchorCtr="0"/>
          <a:lstStyle/>
          <a:p>
            <a:pPr marL="341313" lvl="0" indent="-341313"/>
            <a:r>
              <a:rPr lang="en-IN" dirty="0"/>
              <a:t>CB1	Which one of the following best describes your employment as a CHW at your organization? (CHWs: Total=531; Clinical=308; Non-Clinical=223)</a:t>
            </a:r>
          </a:p>
          <a:p>
            <a:pPr marL="341313" lvl="0" indent="-341313">
              <a:spcAft>
                <a:spcPts val="300"/>
              </a:spcAft>
            </a:pPr>
            <a:r>
              <a:rPr lang="en-IN" dirty="0"/>
              <a:t>CB5	How many hours per week do you work on average as a CHW at your organization? (CHWs: Total=496; Clinical=287; Non-Clinical=209)</a:t>
            </a:r>
          </a:p>
          <a:p>
            <a:pPr marL="341313" indent="-341313"/>
            <a:r>
              <a:rPr lang="en-IN" dirty="0"/>
              <a:t> </a:t>
            </a:r>
          </a:p>
        </p:txBody>
      </p:sp>
      <p:sp>
        <p:nvSpPr>
          <p:cNvPr id="13" name="Text Box 25"/>
          <p:cNvSpPr txBox="1"/>
          <p:nvPr/>
        </p:nvSpPr>
        <p:spPr>
          <a:xfrm>
            <a:off x="3239135" y="13272135"/>
            <a:ext cx="123825" cy="133350"/>
          </a:xfrm>
          <a:prstGeom prst="rect">
            <a:avLst/>
          </a:prstGeom>
          <a:solidFill>
            <a:srgbClr val="FFF2CC"/>
          </a:solidFill>
          <a:ln w="6350">
            <a:solidFill>
              <a:schemeClr val="bg1">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cxnSp>
        <p:nvCxnSpPr>
          <p:cNvPr id="14" name="Straight Arrow Connector 13"/>
          <p:cNvCxnSpPr/>
          <p:nvPr/>
        </p:nvCxnSpPr>
        <p:spPr>
          <a:xfrm flipV="1">
            <a:off x="3039110" y="13274040"/>
            <a:ext cx="2540" cy="117475"/>
          </a:xfrm>
          <a:prstGeom prst="straightConnector1">
            <a:avLst/>
          </a:prstGeom>
          <a:noFill/>
          <a:ln w="6350" cap="flat" cmpd="sng" algn="ctr">
            <a:solidFill>
              <a:sysClr val="windowText" lastClr="000000"/>
            </a:solidFill>
            <a:prstDash val="solid"/>
            <a:miter lim="800000"/>
            <a:tailEnd type="stealth"/>
          </a:ln>
          <a:effectLst/>
        </p:spPr>
      </p:cxnSp>
      <p:cxnSp>
        <p:nvCxnSpPr>
          <p:cNvPr id="15" name="Straight Connector 14"/>
          <p:cNvCxnSpPr/>
          <p:nvPr/>
        </p:nvCxnSpPr>
        <p:spPr>
          <a:xfrm flipH="1">
            <a:off x="3117850" y="13246100"/>
            <a:ext cx="82550" cy="16510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0" name="Chart 19"/>
          <p:cNvGraphicFramePr/>
          <p:nvPr>
            <p:extLst>
              <p:ext uri="{D42A27DB-BD31-4B8C-83A1-F6EECF244321}">
                <p14:modId xmlns:p14="http://schemas.microsoft.com/office/powerpoint/2010/main" val="425965097"/>
              </p:ext>
            </p:extLst>
          </p:nvPr>
        </p:nvGraphicFramePr>
        <p:xfrm>
          <a:off x="2927968" y="2737277"/>
          <a:ext cx="4810938" cy="2799520"/>
        </p:xfrm>
        <a:graphic>
          <a:graphicData uri="http://schemas.openxmlformats.org/drawingml/2006/chart">
            <c:chart xmlns:c="http://schemas.openxmlformats.org/drawingml/2006/chart" xmlns:r="http://schemas.openxmlformats.org/officeDocument/2006/relationships" r:id="rId3"/>
          </a:graphicData>
        </a:graphic>
      </p:graphicFrame>
      <p:grpSp>
        <p:nvGrpSpPr>
          <p:cNvPr id="3" name="Group 2"/>
          <p:cNvGrpSpPr/>
          <p:nvPr/>
        </p:nvGrpSpPr>
        <p:grpSpPr>
          <a:xfrm>
            <a:off x="1193968" y="3505548"/>
            <a:ext cx="1730975" cy="1245765"/>
            <a:chOff x="637756" y="3648891"/>
            <a:chExt cx="1730975" cy="1245765"/>
          </a:xfrm>
        </p:grpSpPr>
        <p:sp>
          <p:nvSpPr>
            <p:cNvPr id="26" name="TextBox 25"/>
            <p:cNvSpPr txBox="1"/>
            <p:nvPr/>
          </p:nvSpPr>
          <p:spPr>
            <a:xfrm>
              <a:off x="827314" y="3648891"/>
              <a:ext cx="1541417" cy="376755"/>
            </a:xfrm>
            <a:prstGeom prst="rect">
              <a:avLst/>
            </a:prstGeom>
            <a:noFill/>
          </p:spPr>
          <p:txBody>
            <a:bodyPr wrap="square" lIns="0" tIns="0" rIns="0" bIns="0" rtlCol="0">
              <a:noAutofit/>
            </a:bodyPr>
            <a:lstStyle/>
            <a:p>
              <a:pPr>
                <a:spcBef>
                  <a:spcPts val="1200"/>
                </a:spcBef>
              </a:pPr>
              <a:r>
                <a:rPr lang="en-US" sz="1100" dirty="0">
                  <a:latin typeface="Arial" pitchFamily="34" charset="0"/>
                  <a:cs typeface="Arial" pitchFamily="34" charset="0"/>
                </a:rPr>
                <a:t>Full-time, paid (at least 30 hours per week) </a:t>
              </a:r>
            </a:p>
          </p:txBody>
        </p:sp>
        <p:sp>
          <p:nvSpPr>
            <p:cNvPr id="27" name="Rectangle 26"/>
            <p:cNvSpPr/>
            <p:nvPr/>
          </p:nvSpPr>
          <p:spPr bwMode="gray">
            <a:xfrm>
              <a:off x="637757" y="3720206"/>
              <a:ext cx="122415" cy="138993"/>
            </a:xfrm>
            <a:prstGeom prst="rect">
              <a:avLst/>
            </a:prstGeom>
            <a:solidFill>
              <a:srgbClr val="00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28" name="Rectangle 27"/>
            <p:cNvSpPr/>
            <p:nvPr/>
          </p:nvSpPr>
          <p:spPr bwMode="gray">
            <a:xfrm>
              <a:off x="637756" y="4257368"/>
              <a:ext cx="122415" cy="138993"/>
            </a:xfrm>
            <a:prstGeom prst="rect">
              <a:avLst/>
            </a:prstGeom>
            <a:solidFill>
              <a:srgbClr val="4BB9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21" name="TextBox 20"/>
            <p:cNvSpPr txBox="1"/>
            <p:nvPr/>
          </p:nvSpPr>
          <p:spPr>
            <a:xfrm>
              <a:off x="810228" y="4162632"/>
              <a:ext cx="1508445" cy="317075"/>
            </a:xfrm>
            <a:prstGeom prst="rect">
              <a:avLst/>
            </a:prstGeom>
            <a:noFill/>
          </p:spPr>
          <p:txBody>
            <a:bodyPr wrap="square" lIns="0" tIns="0" rIns="0" bIns="0" rtlCol="0">
              <a:noAutofit/>
            </a:bodyPr>
            <a:lstStyle/>
            <a:p>
              <a:pPr>
                <a:spcBef>
                  <a:spcPts val="1200"/>
                </a:spcBef>
              </a:pPr>
              <a:r>
                <a:rPr lang="en-US" sz="1100" dirty="0">
                  <a:latin typeface="Arial" pitchFamily="34" charset="0"/>
                  <a:cs typeface="Arial" pitchFamily="34" charset="0"/>
                </a:rPr>
                <a:t>Part-time, paid (less than 30 hours per week) </a:t>
              </a:r>
            </a:p>
          </p:txBody>
        </p:sp>
        <p:sp>
          <p:nvSpPr>
            <p:cNvPr id="23" name="Rectangle 22"/>
            <p:cNvSpPr/>
            <p:nvPr/>
          </p:nvSpPr>
          <p:spPr bwMode="gray">
            <a:xfrm>
              <a:off x="645301" y="4726635"/>
              <a:ext cx="122415" cy="138993"/>
            </a:xfrm>
            <a:prstGeom prst="rect">
              <a:avLst/>
            </a:prstGeom>
            <a:solidFill>
              <a:srgbClr val="CAFAD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24" name="TextBox 23"/>
            <p:cNvSpPr txBox="1"/>
            <p:nvPr/>
          </p:nvSpPr>
          <p:spPr>
            <a:xfrm>
              <a:off x="817773" y="4708529"/>
              <a:ext cx="1508445" cy="186127"/>
            </a:xfrm>
            <a:prstGeom prst="rect">
              <a:avLst/>
            </a:prstGeom>
            <a:noFill/>
          </p:spPr>
          <p:txBody>
            <a:bodyPr wrap="square" lIns="0" tIns="0" rIns="0" bIns="0" rtlCol="0">
              <a:noAutofit/>
            </a:bodyPr>
            <a:lstStyle/>
            <a:p>
              <a:pPr>
                <a:spcBef>
                  <a:spcPts val="1200"/>
                </a:spcBef>
              </a:pPr>
              <a:r>
                <a:rPr lang="en-US" sz="1100" dirty="0">
                  <a:latin typeface="Arial" pitchFamily="34" charset="0"/>
                  <a:cs typeface="Arial" pitchFamily="34" charset="0"/>
                </a:rPr>
                <a:t>Volunteer, unpaid </a:t>
              </a:r>
            </a:p>
          </p:txBody>
        </p:sp>
      </p:grpSp>
      <p:graphicFrame>
        <p:nvGraphicFramePr>
          <p:cNvPr id="25" name="Table 24"/>
          <p:cNvGraphicFramePr>
            <a:graphicFrameLocks noGrp="1"/>
          </p:cNvGraphicFramePr>
          <p:nvPr>
            <p:extLst>
              <p:ext uri="{D42A27DB-BD31-4B8C-83A1-F6EECF244321}">
                <p14:modId xmlns:p14="http://schemas.microsoft.com/office/powerpoint/2010/main" val="3989618803"/>
              </p:ext>
            </p:extLst>
          </p:nvPr>
        </p:nvGraphicFramePr>
        <p:xfrm>
          <a:off x="2860099" y="5570844"/>
          <a:ext cx="4704406" cy="259080"/>
        </p:xfrm>
        <a:graphic>
          <a:graphicData uri="http://schemas.openxmlformats.org/drawingml/2006/table">
            <a:tbl>
              <a:tblPr firstRow="1" bandRow="1">
                <a:tableStyleId>{2D5ABB26-0587-4C30-8999-92F81FD0307C}</a:tableStyleId>
              </a:tblPr>
              <a:tblGrid>
                <a:gridCol w="1650521">
                  <a:extLst>
                    <a:ext uri="{9D8B030D-6E8A-4147-A177-3AD203B41FA5}">
                      <a16:colId xmlns:a16="http://schemas.microsoft.com/office/drawing/2014/main" val="3506810762"/>
                    </a:ext>
                  </a:extLst>
                </a:gridCol>
                <a:gridCol w="1519535">
                  <a:extLst>
                    <a:ext uri="{9D8B030D-6E8A-4147-A177-3AD203B41FA5}">
                      <a16:colId xmlns:a16="http://schemas.microsoft.com/office/drawing/2014/main" val="665948219"/>
                    </a:ext>
                  </a:extLst>
                </a:gridCol>
                <a:gridCol w="1534350">
                  <a:extLst>
                    <a:ext uri="{9D8B030D-6E8A-4147-A177-3AD203B41FA5}">
                      <a16:colId xmlns:a16="http://schemas.microsoft.com/office/drawing/2014/main" val="2692290903"/>
                    </a:ext>
                  </a:extLst>
                </a:gridCol>
              </a:tblGrid>
              <a:tr h="233335">
                <a:tc>
                  <a:txBody>
                    <a:bodyPr/>
                    <a:lstStyle/>
                    <a:p>
                      <a:pPr algn="ctr"/>
                      <a:r>
                        <a:rPr lang="en-US" sz="1100" b="1" i="1" dirty="0"/>
                        <a:t>38</a:t>
                      </a:r>
                    </a:p>
                  </a:txBody>
                  <a:tcPr>
                    <a:lnL w="6350" cap="flat" cmpd="sng" algn="ctr">
                      <a:solidFill>
                        <a:schemeClr val="bg1">
                          <a:lumMod val="6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100" b="1" i="1" dirty="0"/>
                        <a:t>38</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100" b="1" i="1" dirty="0"/>
                        <a:t>37</a:t>
                      </a:r>
                    </a:p>
                  </a:txBody>
                  <a:tcPr>
                    <a:lnL w="19050" cap="flat" cmpd="sng" algn="ctr">
                      <a:solidFill>
                        <a:schemeClr val="bg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49499382"/>
                  </a:ext>
                </a:extLst>
              </a:tr>
            </a:tbl>
          </a:graphicData>
        </a:graphic>
      </p:graphicFrame>
      <p:cxnSp>
        <p:nvCxnSpPr>
          <p:cNvPr id="29" name="Straight Connector 28"/>
          <p:cNvCxnSpPr/>
          <p:nvPr/>
        </p:nvCxnSpPr>
        <p:spPr>
          <a:xfrm flipH="1">
            <a:off x="4511040" y="2896695"/>
            <a:ext cx="1935" cy="3008343"/>
          </a:xfrm>
          <a:prstGeom prst="line">
            <a:avLst/>
          </a:prstGeom>
          <a:ln w="19050">
            <a:solidFill>
              <a:srgbClr val="0066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4808806" y="5956711"/>
            <a:ext cx="3420991" cy="255662"/>
            <a:chOff x="5023294" y="5694981"/>
            <a:chExt cx="3420991" cy="255662"/>
          </a:xfrm>
        </p:grpSpPr>
        <p:sp>
          <p:nvSpPr>
            <p:cNvPr id="31" name="Rectangle 30"/>
            <p:cNvSpPr/>
            <p:nvPr/>
          </p:nvSpPr>
          <p:spPr>
            <a:xfrm rot="10800000" flipV="1">
              <a:off x="5023294" y="5694981"/>
              <a:ext cx="278100" cy="246221"/>
            </a:xfrm>
            <a:prstGeom prst="rect">
              <a:avLst/>
            </a:prstGeom>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sym typeface="Wingdings 3"/>
                </a:rPr>
                <a:t></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32" name="TextBox 16"/>
            <p:cNvSpPr txBox="1"/>
            <p:nvPr/>
          </p:nvSpPr>
          <p:spPr>
            <a:xfrm>
              <a:off x="5228543" y="5714031"/>
              <a:ext cx="321574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rial"/>
                  <a:ea typeface="+mn-ea"/>
                  <a:cs typeface="Arial" pitchFamily="34" charset="0"/>
                </a:rPr>
                <a:t>Significantly higher than comparison group at 95% confidence level</a:t>
              </a:r>
            </a:p>
          </p:txBody>
        </p:sp>
      </p:grpSp>
      <p:sp>
        <p:nvSpPr>
          <p:cNvPr id="2" name="Rectangle 1"/>
          <p:cNvSpPr/>
          <p:nvPr/>
        </p:nvSpPr>
        <p:spPr>
          <a:xfrm>
            <a:off x="313207" y="5474151"/>
            <a:ext cx="2471367" cy="430887"/>
          </a:xfrm>
          <a:prstGeom prst="rect">
            <a:avLst/>
          </a:prstGeom>
        </p:spPr>
        <p:txBody>
          <a:bodyPr wrap="square">
            <a:spAutoFit/>
          </a:bodyPr>
          <a:lstStyle/>
          <a:p>
            <a:pPr algn="r"/>
            <a:r>
              <a:rPr lang="en-US" sz="1100" b="1" i="1" dirty="0"/>
              <a:t>Average Number of Hours </a:t>
            </a:r>
            <a:br>
              <a:rPr lang="en-US" sz="1100" b="1" i="1" dirty="0"/>
            </a:br>
            <a:r>
              <a:rPr lang="en-US" sz="1100" b="1" i="1" dirty="0"/>
              <a:t>Worked Per Week</a:t>
            </a:r>
          </a:p>
        </p:txBody>
      </p:sp>
      <p:sp>
        <p:nvSpPr>
          <p:cNvPr id="36" name="Rectangle 35"/>
          <p:cNvSpPr/>
          <p:nvPr/>
        </p:nvSpPr>
        <p:spPr>
          <a:xfrm>
            <a:off x="823773" y="3149781"/>
            <a:ext cx="2471367" cy="261610"/>
          </a:xfrm>
          <a:prstGeom prst="rect">
            <a:avLst/>
          </a:prstGeom>
        </p:spPr>
        <p:txBody>
          <a:bodyPr wrap="square">
            <a:spAutoFit/>
          </a:bodyPr>
          <a:lstStyle/>
          <a:p>
            <a:r>
              <a:rPr lang="en-US" sz="1100" b="1" dirty="0"/>
              <a:t>Type of Employment</a:t>
            </a:r>
          </a:p>
        </p:txBody>
      </p:sp>
      <p:sp>
        <p:nvSpPr>
          <p:cNvPr id="37" name="TextBox 36"/>
          <p:cNvSpPr txBox="1"/>
          <p:nvPr/>
        </p:nvSpPr>
        <p:spPr>
          <a:xfrm>
            <a:off x="2522637" y="2786915"/>
            <a:ext cx="2286169" cy="210302"/>
          </a:xfrm>
          <a:prstGeom prst="rect">
            <a:avLst/>
          </a:prstGeom>
          <a:noFill/>
        </p:spPr>
        <p:txBody>
          <a:bodyPr wrap="square" lIns="0" tIns="0" rIns="0" bIns="0" rtlCol="0">
            <a:noAutofit/>
          </a:bodyPr>
          <a:lstStyle/>
          <a:p>
            <a:pPr algn="ctr">
              <a:spcBef>
                <a:spcPts val="300"/>
              </a:spcBef>
            </a:pPr>
            <a:r>
              <a:rPr lang="en-US" sz="1200" dirty="0">
                <a:latin typeface="Arial" pitchFamily="34" charset="0"/>
                <a:cs typeface="Arial" pitchFamily="34" charset="0"/>
              </a:rPr>
              <a:t>Total</a:t>
            </a:r>
            <a:endParaRPr lang="en-US" sz="1100" dirty="0">
              <a:latin typeface="Arial" pitchFamily="34" charset="0"/>
              <a:cs typeface="Arial" pitchFamily="34" charset="0"/>
            </a:endParaRPr>
          </a:p>
        </p:txBody>
      </p:sp>
      <p:sp>
        <p:nvSpPr>
          <p:cNvPr id="38" name="TextBox 37"/>
          <p:cNvSpPr txBox="1"/>
          <p:nvPr/>
        </p:nvSpPr>
        <p:spPr>
          <a:xfrm>
            <a:off x="4092486" y="2786079"/>
            <a:ext cx="2286169" cy="210302"/>
          </a:xfrm>
          <a:prstGeom prst="rect">
            <a:avLst/>
          </a:prstGeom>
          <a:noFill/>
        </p:spPr>
        <p:txBody>
          <a:bodyPr wrap="square" lIns="0" tIns="0" rIns="0" bIns="0" rtlCol="0">
            <a:noAutofit/>
          </a:bodyPr>
          <a:lstStyle/>
          <a:p>
            <a:pPr algn="ctr">
              <a:spcBef>
                <a:spcPts val="300"/>
              </a:spcBef>
            </a:pPr>
            <a:r>
              <a:rPr lang="en-US" sz="1200" dirty="0">
                <a:latin typeface="Arial" pitchFamily="34" charset="0"/>
                <a:cs typeface="Arial" pitchFamily="34" charset="0"/>
              </a:rPr>
              <a:t>Clinical</a:t>
            </a:r>
            <a:endParaRPr lang="en-US" sz="1100" dirty="0">
              <a:latin typeface="Arial" pitchFamily="34" charset="0"/>
              <a:cs typeface="Arial" pitchFamily="34" charset="0"/>
            </a:endParaRPr>
          </a:p>
        </p:txBody>
      </p:sp>
      <p:sp>
        <p:nvSpPr>
          <p:cNvPr id="39" name="TextBox 38"/>
          <p:cNvSpPr txBox="1"/>
          <p:nvPr/>
        </p:nvSpPr>
        <p:spPr>
          <a:xfrm>
            <a:off x="5677493" y="2794589"/>
            <a:ext cx="2286169" cy="210302"/>
          </a:xfrm>
          <a:prstGeom prst="rect">
            <a:avLst/>
          </a:prstGeom>
          <a:noFill/>
        </p:spPr>
        <p:txBody>
          <a:bodyPr wrap="square" lIns="0" tIns="0" rIns="0" bIns="0" rtlCol="0">
            <a:noAutofit/>
          </a:bodyPr>
          <a:lstStyle/>
          <a:p>
            <a:pPr algn="ctr">
              <a:spcBef>
                <a:spcPts val="300"/>
              </a:spcBef>
            </a:pPr>
            <a:r>
              <a:rPr lang="en-US" sz="1200" dirty="0">
                <a:latin typeface="Arial" pitchFamily="34" charset="0"/>
                <a:cs typeface="Arial" pitchFamily="34" charset="0"/>
              </a:rPr>
              <a:t>Non-Clinical</a:t>
            </a:r>
            <a:endParaRPr lang="en-US" sz="1100" dirty="0">
              <a:latin typeface="Arial" pitchFamily="34" charset="0"/>
              <a:cs typeface="Arial" pitchFamily="34" charset="0"/>
            </a:endParaRPr>
          </a:p>
        </p:txBody>
      </p:sp>
      <p:sp>
        <p:nvSpPr>
          <p:cNvPr id="40" name="Content Placeholder 1"/>
          <p:cNvSpPr txBox="1">
            <a:spLocks/>
          </p:cNvSpPr>
          <p:nvPr/>
        </p:nvSpPr>
        <p:spPr>
          <a:xfrm>
            <a:off x="191954" y="900736"/>
            <a:ext cx="8782372" cy="1155755"/>
          </a:xfrm>
          <a:prstGeom prst="rect">
            <a:avLst/>
          </a:prstGeom>
          <a:noFill/>
        </p:spPr>
        <p:txBody>
          <a:bodyPr/>
          <a:lstStyle/>
          <a:p>
            <a:pPr marL="0" lvl="1">
              <a:lnSpc>
                <a:spcPts val="1720"/>
              </a:lnSpc>
              <a:spcBef>
                <a:spcPts val="600"/>
              </a:spcBef>
            </a:pPr>
            <a:r>
              <a:rPr lang="en-US" sz="1600" dirty="0">
                <a:cs typeface="Arial" pitchFamily="34" charset="0"/>
              </a:rPr>
              <a:t>The vast majority of CHWs (90%) report working full time as opposed to in part-time or volunteer positions.</a:t>
            </a:r>
          </a:p>
          <a:p>
            <a:pPr marL="460375" lvl="2" indent="-230188">
              <a:lnSpc>
                <a:spcPts val="1720"/>
              </a:lnSpc>
              <a:spcBef>
                <a:spcPts val="600"/>
              </a:spcBef>
              <a:buClr>
                <a:schemeClr val="accent2"/>
              </a:buClr>
              <a:buFont typeface="Arial" charset="0"/>
              <a:buChar char="•"/>
            </a:pPr>
            <a:r>
              <a:rPr lang="en-US" sz="1400" dirty="0">
                <a:cs typeface="Arial" pitchFamily="34" charset="0"/>
              </a:rPr>
              <a:t>While employers from clinical as opposed to non-clinical organizations reported having more part-time CHWs, that difference was not observed in the CHW survey.</a:t>
            </a:r>
          </a:p>
        </p:txBody>
      </p:sp>
    </p:spTree>
    <p:extLst>
      <p:ext uri="{BB962C8B-B14F-4D97-AF65-F5344CB8AC3E}">
        <p14:creationId xmlns:p14="http://schemas.microsoft.com/office/powerpoint/2010/main" val="3167452645"/>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059010730"/>
              </p:ext>
            </p:extLst>
          </p:nvPr>
        </p:nvGraphicFramePr>
        <p:xfrm>
          <a:off x="670681" y="1427078"/>
          <a:ext cx="7802638" cy="4308392"/>
        </p:xfrm>
        <a:graphic>
          <a:graphicData uri="http://schemas.openxmlformats.org/drawingml/2006/table">
            <a:tbl>
              <a:tblPr firstRow="1" bandRow="1">
                <a:tableStyleId>{2D5ABB26-0587-4C30-8999-92F81FD0307C}</a:tableStyleId>
              </a:tblPr>
              <a:tblGrid>
                <a:gridCol w="1629459">
                  <a:extLst>
                    <a:ext uri="{9D8B030D-6E8A-4147-A177-3AD203B41FA5}">
                      <a16:colId xmlns:a16="http://schemas.microsoft.com/office/drawing/2014/main" val="20000"/>
                    </a:ext>
                  </a:extLst>
                </a:gridCol>
                <a:gridCol w="6173179">
                  <a:extLst>
                    <a:ext uri="{9D8B030D-6E8A-4147-A177-3AD203B41FA5}">
                      <a16:colId xmlns:a16="http://schemas.microsoft.com/office/drawing/2014/main" val="20001"/>
                    </a:ext>
                  </a:extLst>
                </a:gridCol>
              </a:tblGrid>
              <a:tr h="1043333">
                <a:tc row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Finding</a:t>
                      </a:r>
                      <a:r>
                        <a:rPr lang="en-US" sz="1400" b="1" baseline="0" dirty="0">
                          <a:solidFill>
                            <a:schemeClr val="bg1"/>
                          </a:solidFill>
                        </a:rPr>
                        <a:t> work as a CHW</a:t>
                      </a:r>
                      <a:endParaRPr lang="en-US" sz="1400" b="1" dirty="0">
                        <a:solidFill>
                          <a:schemeClr val="bg1"/>
                        </a:solidFill>
                      </a:endParaRPr>
                    </a:p>
                  </a:txBody>
                  <a:tcPr anchor="ctr">
                    <a:lnL w="6350" cap="flat" cmpd="sng" algn="ctr">
                      <a:solidFill>
                        <a:srgbClr val="006600"/>
                      </a:solidFill>
                      <a:prstDash val="solid"/>
                      <a:round/>
                      <a:headEnd type="none" w="med" len="med"/>
                      <a:tailEnd type="none" w="med" len="med"/>
                    </a:lnL>
                    <a:lnR w="6350" cap="flat" cmpd="sng" algn="ctr">
                      <a:solidFill>
                        <a:schemeClr val="accent2"/>
                      </a:solidFill>
                      <a:prstDash val="solid"/>
                      <a:round/>
                      <a:headEnd type="none" w="med" len="med"/>
                      <a:tailEnd type="none" w="med" len="med"/>
                    </a:lnR>
                    <a:lnT w="6350" cap="flat" cmpd="sng" algn="ctr">
                      <a:solidFill>
                        <a:srgbClr val="0066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lvl="2" indent="0" algn="l" defTabSz="914400" rtl="0" eaLnBrk="1" fontAlgn="auto" latinLnBrk="0" hangingPunct="1">
                        <a:lnSpc>
                          <a:spcPct val="100000"/>
                        </a:lnSpc>
                        <a:spcBef>
                          <a:spcPts val="600"/>
                        </a:spcBef>
                        <a:spcAft>
                          <a:spcPts val="600"/>
                        </a:spcAft>
                        <a:buClrTx/>
                        <a:buSzTx/>
                        <a:buFontTx/>
                        <a:buNone/>
                        <a:tabLst/>
                        <a:defRPr/>
                      </a:pPr>
                      <a:r>
                        <a:rPr lang="en-US" sz="1400" i="1" dirty="0">
                          <a:solidFill>
                            <a:srgbClr val="006600"/>
                          </a:solidFill>
                        </a:rPr>
                        <a:t>“I was already</a:t>
                      </a:r>
                      <a:r>
                        <a:rPr lang="en-US" sz="1400" i="1" baseline="0" dirty="0">
                          <a:solidFill>
                            <a:srgbClr val="006600"/>
                          </a:solidFill>
                        </a:rPr>
                        <a:t> [working at the CHC]. Two years ago the clinic received a grant…and that is when they hired me. So that grant ended, and this grant started, and I was already here…” – CHC </a:t>
                      </a:r>
                      <a:endParaRPr lang="en-US" sz="1400" i="1" dirty="0">
                        <a:solidFill>
                          <a:srgbClr val="006600"/>
                        </a:solidFill>
                      </a:endParaRPr>
                    </a:p>
                  </a:txBody>
                  <a:tcPr anchor="ctr">
                    <a:lnL w="6350" cap="flat" cmpd="sng" algn="ctr">
                      <a:solidFill>
                        <a:schemeClr val="accent2"/>
                      </a:solidFill>
                      <a:prstDash val="solid"/>
                      <a:round/>
                      <a:headEnd type="none" w="med" len="med"/>
                      <a:tailEnd type="none" w="med" len="med"/>
                    </a:lnL>
                    <a:lnR w="6350" cap="flat" cmpd="sng" algn="ctr">
                      <a:solidFill>
                        <a:srgbClr val="006600"/>
                      </a:solidFill>
                      <a:prstDash val="solid"/>
                      <a:round/>
                      <a:headEnd type="none" w="med" len="med"/>
                      <a:tailEnd type="none" w="med" len="med"/>
                    </a:lnR>
                    <a:lnT w="6350" cap="flat" cmpd="sng" algn="ctr">
                      <a:solidFill>
                        <a:srgbClr val="006600"/>
                      </a:solidFill>
                      <a:prstDash val="solid"/>
                      <a:round/>
                      <a:headEnd type="none" w="med" len="med"/>
                      <a:tailEnd type="none" w="med" len="med"/>
                    </a:lnT>
                    <a:lnB w="63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278925">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txBody>
                  <a:tcPr anchor="ctr">
                    <a:lnL w="6350" cap="flat" cmpd="sng" algn="ctr">
                      <a:solidFill>
                        <a:srgbClr val="006600"/>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lvl="2" indent="0" algn="l" defTabSz="914400" rtl="0" eaLnBrk="1" fontAlgn="auto" latinLnBrk="0" hangingPunct="1">
                        <a:lnSpc>
                          <a:spcPct val="100000"/>
                        </a:lnSpc>
                        <a:spcBef>
                          <a:spcPts val="600"/>
                        </a:spcBef>
                        <a:spcAft>
                          <a:spcPts val="600"/>
                        </a:spcAft>
                        <a:buClrTx/>
                        <a:buSzTx/>
                        <a:buFontTx/>
                        <a:buNone/>
                        <a:tabLst/>
                        <a:defRPr/>
                      </a:pPr>
                      <a:r>
                        <a:rPr kumimoji="0" lang="en-US" sz="1400" b="0" i="1" u="none" strike="noStrike" kern="1200" cap="none" spc="0" normalizeH="0" baseline="0" noProof="0" dirty="0">
                          <a:ln>
                            <a:noFill/>
                          </a:ln>
                          <a:solidFill>
                            <a:srgbClr val="006600"/>
                          </a:solidFill>
                          <a:effectLst/>
                          <a:uLnTx/>
                          <a:uFillTx/>
                          <a:latin typeface="+mn-lt"/>
                          <a:ea typeface="+mn-ea"/>
                          <a:cs typeface="+mn-cs"/>
                        </a:rPr>
                        <a:t>“I started off as a temp and so it was pretty much a situation where I had to prove myself because I didn’t have anything in the healthcare field to back me up except a college degree but no experience.” – Hospital </a:t>
                      </a:r>
                    </a:p>
                  </a:txBody>
                  <a:tcPr anchor="ctr">
                    <a:lnL w="6350" cap="flat" cmpd="sng" algn="ctr">
                      <a:solidFill>
                        <a:schemeClr val="accent2"/>
                      </a:solidFill>
                      <a:prstDash val="solid"/>
                      <a:round/>
                      <a:headEnd type="none" w="med" len="med"/>
                      <a:tailEnd type="none" w="med" len="med"/>
                    </a:lnL>
                    <a:lnR w="6350" cap="flat" cmpd="sng" algn="ctr">
                      <a:solidFill>
                        <a:srgbClr val="006600"/>
                      </a:solidFill>
                      <a:prstDash val="solid"/>
                      <a:round/>
                      <a:headEnd type="none" w="med" len="med"/>
                      <a:tailEnd type="none" w="med" len="med"/>
                    </a:lnR>
                    <a:lnT w="6350" cap="flat" cmpd="sng" algn="ctr">
                      <a:solidFill>
                        <a:srgbClr val="006600"/>
                      </a:solidFill>
                      <a:prstDash val="solid"/>
                      <a:round/>
                      <a:headEnd type="none" w="med" len="med"/>
                      <a:tailEnd type="none" w="med" len="med"/>
                    </a:lnT>
                    <a:lnB w="63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93067">
                <a:tc row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Reasons for working as a CHW</a:t>
                      </a:r>
                    </a:p>
                  </a:txBody>
                  <a:tcPr anchor="ctr">
                    <a:lnL w="6350" cap="flat" cmpd="sng" algn="ctr">
                      <a:solidFill>
                        <a:srgbClr val="006600"/>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solidFill>
                      <a:srgbClr val="006600"/>
                    </a:solidFill>
                  </a:tcPr>
                </a:tc>
                <a:tc>
                  <a:txBody>
                    <a:bodyPr/>
                    <a:lstStyle/>
                    <a:p>
                      <a:pPr marL="0" marR="0" lvl="2" indent="0" algn="l" defTabSz="914400" rtl="0" eaLnBrk="1" fontAlgn="auto" latinLnBrk="0" hangingPunct="1">
                        <a:lnSpc>
                          <a:spcPct val="100000"/>
                        </a:lnSpc>
                        <a:spcBef>
                          <a:spcPts val="600"/>
                        </a:spcBef>
                        <a:spcAft>
                          <a:spcPts val="600"/>
                        </a:spcAft>
                        <a:buClrTx/>
                        <a:buSzTx/>
                        <a:buFontTx/>
                        <a:buNone/>
                        <a:tabLst/>
                        <a:defRPr/>
                      </a:pPr>
                      <a:r>
                        <a:rPr kumimoji="0" lang="en-US" sz="1400" b="0" i="1" u="none" strike="noStrike" kern="1200" cap="none" spc="0" normalizeH="0" baseline="0" noProof="0" dirty="0">
                          <a:ln>
                            <a:noFill/>
                          </a:ln>
                          <a:solidFill>
                            <a:srgbClr val="006600"/>
                          </a:solidFill>
                          <a:effectLst/>
                          <a:uLnTx/>
                          <a:uFillTx/>
                          <a:latin typeface="+mn-lt"/>
                          <a:ea typeface="+mn-ea"/>
                          <a:cs typeface="+mn-cs"/>
                        </a:rPr>
                        <a:t>"Being able to do social work without being a social worker…especially reaching the low-income population, the community, and also the Latinos - they don’t always have access to information [and] education so I like to be this bridge." – Local Health Authority</a:t>
                      </a:r>
                    </a:p>
                  </a:txBody>
                  <a:tcPr anchor="ctr">
                    <a:lnL w="6350" cap="flat" cmpd="sng" algn="ctr">
                      <a:solidFill>
                        <a:schemeClr val="accent2"/>
                      </a:solidFill>
                      <a:prstDash val="solid"/>
                      <a:round/>
                      <a:headEnd type="none" w="med" len="med"/>
                      <a:tailEnd type="none" w="med" len="med"/>
                    </a:lnL>
                    <a:lnR w="6350" cap="flat" cmpd="sng" algn="ctr">
                      <a:solidFill>
                        <a:srgbClr val="006600"/>
                      </a:solidFill>
                      <a:prstDash val="solid"/>
                      <a:round/>
                      <a:headEnd type="none" w="med" len="med"/>
                      <a:tailEnd type="none" w="med" len="med"/>
                    </a:lnR>
                    <a:lnT w="6350" cap="flat" cmpd="sng" algn="ctr">
                      <a:solidFill>
                        <a:srgbClr val="006600"/>
                      </a:solidFill>
                      <a:prstDash val="solid"/>
                      <a:round/>
                      <a:headEnd type="none" w="med" len="med"/>
                      <a:tailEnd type="none" w="med" len="med"/>
                    </a:lnT>
                    <a:lnB w="63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93067">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lvl="2" indent="0" algn="l" defTabSz="914400" rtl="0" eaLnBrk="1" fontAlgn="auto" latinLnBrk="0" hangingPunct="1">
                        <a:lnSpc>
                          <a:spcPct val="100000"/>
                        </a:lnSpc>
                        <a:spcBef>
                          <a:spcPts val="600"/>
                        </a:spcBef>
                        <a:spcAft>
                          <a:spcPts val="600"/>
                        </a:spcAft>
                        <a:buClrTx/>
                        <a:buSzTx/>
                        <a:buFontTx/>
                        <a:buNone/>
                        <a:tabLst/>
                        <a:defRPr/>
                      </a:pPr>
                      <a:r>
                        <a:rPr kumimoji="0" lang="en-US" sz="1400" b="0" i="1" u="none" strike="noStrike" kern="1200" cap="none" spc="0" normalizeH="0" baseline="0" noProof="0" dirty="0">
                          <a:ln>
                            <a:noFill/>
                          </a:ln>
                          <a:solidFill>
                            <a:srgbClr val="006600"/>
                          </a:solidFill>
                          <a:effectLst/>
                          <a:uLnTx/>
                          <a:uFillTx/>
                          <a:latin typeface="+mn-lt"/>
                          <a:ea typeface="+mn-ea"/>
                          <a:cs typeface="+mn-cs"/>
                        </a:rPr>
                        <a:t>“I truly enjoy the work and to see [the] success stories…I can see myself doing this job as long as this position is available.” – CHC </a:t>
                      </a:r>
                    </a:p>
                  </a:txBody>
                  <a:tcPr anchor="ctr">
                    <a:lnL w="6350" cap="flat" cmpd="sng" algn="ctr">
                      <a:solidFill>
                        <a:schemeClr val="accent2"/>
                      </a:solidFill>
                      <a:prstDash val="solid"/>
                      <a:round/>
                      <a:headEnd type="none" w="med" len="med"/>
                      <a:tailEnd type="none" w="med" len="med"/>
                    </a:lnL>
                    <a:lnR w="6350" cap="flat" cmpd="sng" algn="ctr">
                      <a:solidFill>
                        <a:srgbClr val="006600"/>
                      </a:solidFill>
                      <a:prstDash val="solid"/>
                      <a:round/>
                      <a:headEnd type="none" w="med" len="med"/>
                      <a:tailEnd type="none" w="med" len="med"/>
                    </a:lnR>
                    <a:lnT w="6350" cap="flat" cmpd="sng" algn="ctr">
                      <a:solidFill>
                        <a:srgbClr val="006600"/>
                      </a:solidFill>
                      <a:prstDash val="solid"/>
                      <a:round/>
                      <a:headEnd type="none" w="med" len="med"/>
                      <a:tailEnd type="none" w="med" len="med"/>
                    </a:lnT>
                    <a:lnB w="6350" cap="flat" cmpd="sng" algn="ctr">
                      <a:solidFill>
                        <a:srgbClr val="0066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7873830"/>
                  </a:ext>
                </a:extLst>
              </a:tr>
            </a:tbl>
          </a:graphicData>
        </a:graphic>
      </p:graphicFrame>
      <p:sp>
        <p:nvSpPr>
          <p:cNvPr id="4" name="Text Placeholder 3"/>
          <p:cNvSpPr>
            <a:spLocks noGrp="1"/>
          </p:cNvSpPr>
          <p:nvPr>
            <p:ph type="body" sz="quarter" idx="12"/>
          </p:nvPr>
        </p:nvSpPr>
        <p:spPr>
          <a:xfrm>
            <a:off x="323850" y="6452032"/>
            <a:ext cx="8496300" cy="144462"/>
          </a:xfrm>
        </p:spPr>
        <p:txBody>
          <a:bodyPr anchor="t" anchorCtr="0"/>
          <a:lstStyle/>
          <a:p>
            <a:pPr marL="341313" lvl="0" indent="-341313">
              <a:tabLst>
                <a:tab pos="457200" algn="l"/>
              </a:tabLst>
            </a:pPr>
            <a:r>
              <a:rPr lang="en-US" sz="1000" dirty="0"/>
              <a:t>Source: Qualitative in-depth interviews</a:t>
            </a:r>
          </a:p>
        </p:txBody>
      </p:sp>
      <p:sp>
        <p:nvSpPr>
          <p:cNvPr id="26" name="Rectangle 97"/>
          <p:cNvSpPr>
            <a:spLocks noChangeArrowheads="1"/>
          </p:cNvSpPr>
          <p:nvPr/>
        </p:nvSpPr>
        <p:spPr bwMode="auto">
          <a:xfrm>
            <a:off x="228600" y="1104900"/>
            <a:ext cx="8753475" cy="431800"/>
          </a:xfrm>
          <a:prstGeom prst="rect">
            <a:avLst/>
          </a:prstGeom>
          <a:noFill/>
          <a:ln w="9525">
            <a:noFill/>
            <a:miter lim="800000"/>
            <a:headEnd/>
            <a:tailEnd/>
          </a:ln>
        </p:spPr>
        <p:txBody>
          <a:bodyPr/>
          <a:lstStyle/>
          <a:p>
            <a:pPr marL="628650" marR="0" lvl="1" indent="-285750" algn="l" defTabSz="914400" rtl="0" eaLnBrk="1" fontAlgn="auto" latinLnBrk="0" hangingPunct="1">
              <a:lnSpc>
                <a:spcPct val="100000"/>
              </a:lnSpc>
              <a:spcBef>
                <a:spcPct val="20000"/>
              </a:spcBef>
              <a:spcAft>
                <a:spcPts val="0"/>
              </a:spcAft>
              <a:buClr>
                <a:srgbClr val="E95E0F"/>
              </a:buClr>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itle 3"/>
          <p:cNvSpPr>
            <a:spLocks noGrp="1"/>
          </p:cNvSpPr>
          <p:nvPr>
            <p:ph type="title"/>
          </p:nvPr>
        </p:nvSpPr>
        <p:spPr>
          <a:xfrm>
            <a:off x="228600" y="106747"/>
            <a:ext cx="7029450" cy="647402"/>
          </a:xfrm>
        </p:spPr>
        <p:txBody>
          <a:bodyPr/>
          <a:lstStyle/>
          <a:p>
            <a:r>
              <a:rPr lang="en-US" sz="2400" dirty="0">
                <a:solidFill>
                  <a:schemeClr val="accent2"/>
                </a:solidFill>
              </a:rPr>
              <a:t>Qualitative Feedback - CHWs</a:t>
            </a:r>
            <a:endParaRPr lang="en-US" sz="2400" i="1" dirty="0">
              <a:solidFill>
                <a:schemeClr val="accent2"/>
              </a:solidFill>
            </a:endParaRPr>
          </a:p>
        </p:txBody>
      </p:sp>
    </p:spTree>
    <p:extLst>
      <p:ext uri="{BB962C8B-B14F-4D97-AF65-F5344CB8AC3E}">
        <p14:creationId xmlns:p14="http://schemas.microsoft.com/office/powerpoint/2010/main" val="1286813567"/>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bwMode="gray">
          <a:xfrm>
            <a:off x="0" y="2357437"/>
            <a:ext cx="9144000" cy="2091728"/>
          </a:xfrm>
          <a:prstGeom prst="rect">
            <a:avLst/>
          </a:prstGeom>
          <a:no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solidFill>
                  <a:schemeClr val="accent2"/>
                </a:solidFill>
              </a:rPr>
              <a:t>CHW Funding and Compensation</a:t>
            </a:r>
          </a:p>
        </p:txBody>
      </p:sp>
      <p:sp>
        <p:nvSpPr>
          <p:cNvPr id="6" name="Title 4"/>
          <p:cNvSpPr txBox="1">
            <a:spLocks/>
          </p:cNvSpPr>
          <p:nvPr/>
        </p:nvSpPr>
        <p:spPr bwMode="gray">
          <a:xfrm>
            <a:off x="0" y="2209799"/>
            <a:ext cx="9144000" cy="295275"/>
          </a:xfrm>
          <a:prstGeom prst="rect">
            <a:avLst/>
          </a:prstGeom>
          <a:gradFill>
            <a:gsLst>
              <a:gs pos="2000">
                <a:schemeClr val="accent1"/>
              </a:gs>
              <a:gs pos="100000">
                <a:schemeClr val="accent2"/>
              </a:gs>
            </a:gsLst>
            <a:lin ang="0" scaled="0"/>
          </a:grad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7" name="Title 4"/>
          <p:cNvSpPr txBox="1">
            <a:spLocks/>
          </p:cNvSpPr>
          <p:nvPr/>
        </p:nvSpPr>
        <p:spPr bwMode="gray">
          <a:xfrm>
            <a:off x="0" y="4301528"/>
            <a:ext cx="9144000" cy="295275"/>
          </a:xfrm>
          <a:prstGeom prst="rect">
            <a:avLst/>
          </a:prstGeom>
          <a:gradFill>
            <a:gsLst>
              <a:gs pos="2000">
                <a:schemeClr val="accent1"/>
              </a:gs>
              <a:gs pos="100000">
                <a:schemeClr val="accent2"/>
              </a:gs>
            </a:gsLst>
            <a:lin ang="0" scaled="0"/>
          </a:grad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95042673"/>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06747"/>
            <a:ext cx="7151350" cy="647402"/>
          </a:xfrm>
        </p:spPr>
        <p:txBody>
          <a:bodyPr/>
          <a:lstStyle/>
          <a:p>
            <a:r>
              <a:rPr lang="en-US" dirty="0">
                <a:solidFill>
                  <a:schemeClr val="accent2"/>
                </a:solidFill>
              </a:rPr>
              <a:t>Sources of Funding</a:t>
            </a:r>
          </a:p>
        </p:txBody>
      </p:sp>
      <p:sp>
        <p:nvSpPr>
          <p:cNvPr id="69" name="Text Box 3"/>
          <p:cNvSpPr txBox="1">
            <a:spLocks noChangeArrowheads="1"/>
          </p:cNvSpPr>
          <p:nvPr/>
        </p:nvSpPr>
        <p:spPr bwMode="auto">
          <a:xfrm>
            <a:off x="813570" y="2509004"/>
            <a:ext cx="75168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Sources of Funding for CHW Positions</a:t>
            </a:r>
          </a:p>
          <a:p>
            <a:pPr algn="ctr" eaLnBrk="1" hangingPunct="1"/>
            <a:r>
              <a:rPr lang="en-US" sz="1400" b="0" dirty="0">
                <a:solidFill>
                  <a:srgbClr val="000000"/>
                </a:solidFill>
              </a:rPr>
              <a:t>– Employers –</a:t>
            </a:r>
            <a:endParaRPr lang="en-US" sz="1400" dirty="0">
              <a:solidFill>
                <a:schemeClr val="accent2"/>
              </a:solidFill>
            </a:endParaRPr>
          </a:p>
        </p:txBody>
      </p:sp>
      <p:sp>
        <p:nvSpPr>
          <p:cNvPr id="17" name="Text Placeholder 1"/>
          <p:cNvSpPr>
            <a:spLocks noGrp="1"/>
          </p:cNvSpPr>
          <p:nvPr>
            <p:ph type="body" sz="quarter" idx="12"/>
          </p:nvPr>
        </p:nvSpPr>
        <p:spPr>
          <a:xfrm>
            <a:off x="323850" y="6432297"/>
            <a:ext cx="8496300" cy="144462"/>
          </a:xfrm>
        </p:spPr>
        <p:txBody>
          <a:bodyPr anchor="t" anchorCtr="0"/>
          <a:lstStyle/>
          <a:p>
            <a:pPr marL="341313" lvl="0" indent="-341313">
              <a:spcAft>
                <a:spcPts val="300"/>
              </a:spcAft>
            </a:pPr>
            <a:r>
              <a:rPr lang="en-US" dirty="0"/>
              <a:t>ED1	How are CHWs at your organization funded? </a:t>
            </a:r>
            <a:r>
              <a:rPr lang="en-IN" dirty="0"/>
              <a:t>(Employers: Total=178; Clinical=111; Non-Clinical=67)</a:t>
            </a:r>
          </a:p>
          <a:p>
            <a:pPr marL="341313" indent="-341313"/>
            <a:r>
              <a:rPr lang="en-IN" dirty="0"/>
              <a:t> </a:t>
            </a:r>
          </a:p>
        </p:txBody>
      </p:sp>
      <p:sp>
        <p:nvSpPr>
          <p:cNvPr id="19" name="Content Placeholder 1"/>
          <p:cNvSpPr txBox="1">
            <a:spLocks/>
          </p:cNvSpPr>
          <p:nvPr/>
        </p:nvSpPr>
        <p:spPr>
          <a:xfrm>
            <a:off x="198342" y="896267"/>
            <a:ext cx="8782372" cy="627074"/>
          </a:xfrm>
          <a:prstGeom prst="rect">
            <a:avLst/>
          </a:prstGeom>
          <a:noFill/>
        </p:spPr>
        <p:txBody>
          <a:bodyPr/>
          <a:lstStyle/>
          <a:p>
            <a:pPr marL="0" lvl="1">
              <a:spcBef>
                <a:spcPts val="600"/>
              </a:spcBef>
            </a:pPr>
            <a:endParaRPr lang="en-US" sz="1600" dirty="0"/>
          </a:p>
        </p:txBody>
      </p:sp>
      <p:graphicFrame>
        <p:nvGraphicFramePr>
          <p:cNvPr id="8" name="Chart 7"/>
          <p:cNvGraphicFramePr/>
          <p:nvPr/>
        </p:nvGraphicFramePr>
        <p:xfrm>
          <a:off x="2594450" y="3517292"/>
          <a:ext cx="3662646" cy="23568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nvGraphicFramePr>
        <p:xfrm>
          <a:off x="728344" y="3651746"/>
          <a:ext cx="2029942" cy="1943742"/>
        </p:xfrm>
        <a:graphic>
          <a:graphicData uri="http://schemas.openxmlformats.org/drawingml/2006/table">
            <a:tbl>
              <a:tblPr firstRow="1" bandRow="1"/>
              <a:tblGrid>
                <a:gridCol w="2029942">
                  <a:extLst>
                    <a:ext uri="{9D8B030D-6E8A-4147-A177-3AD203B41FA5}">
                      <a16:colId xmlns:a16="http://schemas.microsoft.com/office/drawing/2014/main" val="20000"/>
                    </a:ext>
                  </a:extLst>
                </a:gridCol>
              </a:tblGrid>
              <a:tr h="43818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Grant funding (Net)</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2917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Organizations’ core operating funds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818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Other </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3818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Not sure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aphicFrame>
        <p:nvGraphicFramePr>
          <p:cNvPr id="2" name="Table 1"/>
          <p:cNvGraphicFramePr>
            <a:graphicFrameLocks noGrp="1"/>
          </p:cNvGraphicFramePr>
          <p:nvPr/>
        </p:nvGraphicFramePr>
        <p:xfrm>
          <a:off x="5564762" y="3248024"/>
          <a:ext cx="2584384" cy="2389122"/>
        </p:xfrm>
        <a:graphic>
          <a:graphicData uri="http://schemas.openxmlformats.org/drawingml/2006/table">
            <a:tbl>
              <a:tblPr firstRow="1" bandRow="1"/>
              <a:tblGrid>
                <a:gridCol w="25400">
                  <a:extLst>
                    <a:ext uri="{9D8B030D-6E8A-4147-A177-3AD203B41FA5}">
                      <a16:colId xmlns:a16="http://schemas.microsoft.com/office/drawing/2014/main" val="1013670830"/>
                    </a:ext>
                  </a:extLst>
                </a:gridCol>
                <a:gridCol w="1285147">
                  <a:extLst>
                    <a:ext uri="{9D8B030D-6E8A-4147-A177-3AD203B41FA5}">
                      <a16:colId xmlns:a16="http://schemas.microsoft.com/office/drawing/2014/main" val="4144753488"/>
                    </a:ext>
                  </a:extLst>
                </a:gridCol>
                <a:gridCol w="1273837">
                  <a:extLst>
                    <a:ext uri="{9D8B030D-6E8A-4147-A177-3AD203B41FA5}">
                      <a16:colId xmlns:a16="http://schemas.microsoft.com/office/drawing/2014/main" val="3214059374"/>
                    </a:ext>
                  </a:extLst>
                </a:gridCol>
              </a:tblGrid>
              <a:tr h="403938">
                <a:tc>
                  <a:txBody>
                    <a:bodyPr/>
                    <a:lstStyle/>
                    <a:p>
                      <a:pPr marL="0" marR="0" algn="ctr">
                        <a:lnSpc>
                          <a:spcPct val="107000"/>
                        </a:lnSpc>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algn="ctr">
                        <a:spcBef>
                          <a:spcPts val="0"/>
                        </a:spcBef>
                        <a:spcAft>
                          <a:spcPts val="0"/>
                        </a:spcAft>
                      </a:pPr>
                      <a:r>
                        <a:rPr lang="en-US" sz="1200" b="1" dirty="0">
                          <a:solidFill>
                            <a:schemeClr val="bg1"/>
                          </a:solidFill>
                        </a:rPr>
                        <a:t>Clinical</a:t>
                      </a:r>
                    </a:p>
                    <a:p>
                      <a:pPr algn="ctr">
                        <a:spcBef>
                          <a:spcPts val="0"/>
                        </a:spcBef>
                        <a:spcAft>
                          <a:spcPts val="0"/>
                        </a:spcAft>
                      </a:pPr>
                      <a:r>
                        <a:rPr lang="en-US" sz="900" b="1" dirty="0">
                          <a:solidFill>
                            <a:schemeClr val="bg1"/>
                          </a:solidFill>
                        </a:rPr>
                        <a:t>(%)</a:t>
                      </a:r>
                    </a:p>
                  </a:txBody>
                  <a:tcPr marL="9144" marR="9144" marT="18288" marB="18288" anchor="ctr">
                    <a:lnL w="635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a:spcBef>
                          <a:spcPts val="0"/>
                        </a:spcBef>
                        <a:spcAft>
                          <a:spcPts val="0"/>
                        </a:spcAft>
                      </a:pPr>
                      <a:r>
                        <a:rPr lang="en-US" sz="1200" b="1" dirty="0">
                          <a:solidFill>
                            <a:schemeClr val="bg1"/>
                          </a:solidFill>
                        </a:rPr>
                        <a:t>Non-Clinical*</a:t>
                      </a:r>
                    </a:p>
                    <a:p>
                      <a:pPr algn="ctr">
                        <a:spcBef>
                          <a:spcPts val="0"/>
                        </a:spcBef>
                        <a:spcAft>
                          <a:spcPts val="0"/>
                        </a:spcAft>
                      </a:pPr>
                      <a:r>
                        <a:rPr lang="en-US" sz="900" b="1" dirty="0">
                          <a:solidFill>
                            <a:schemeClr val="bg1"/>
                          </a:solidFill>
                        </a:rPr>
                        <a:t>(%)</a:t>
                      </a:r>
                    </a:p>
                  </a:txBody>
                  <a:tcPr marL="9144" marR="9144" marT="18288" marB="18288" anchor="ctr">
                    <a:lnL w="952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2406010268"/>
                  </a:ext>
                </a:extLst>
              </a:tr>
              <a:tr h="496296">
                <a:tc>
                  <a:txBody>
                    <a:bodyPr/>
                    <a:lstStyle/>
                    <a:p>
                      <a:pPr marL="0" marR="0" algn="ctr">
                        <a:lnSpc>
                          <a:spcPct val="107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60624308"/>
                  </a:ext>
                </a:extLst>
              </a:tr>
              <a:tr h="496296">
                <a:tc>
                  <a:txBody>
                    <a:bodyPr/>
                    <a:lstStyle/>
                    <a:p>
                      <a:pPr marL="0" marR="0" algn="ctr">
                        <a:lnSpc>
                          <a:spcPct val="107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135642165"/>
                  </a:ext>
                </a:extLst>
              </a:tr>
              <a:tr h="496296">
                <a:tc>
                  <a:txBody>
                    <a:bodyPr/>
                    <a:lstStyle/>
                    <a:p>
                      <a:pPr marL="0" marR="0" algn="ctr">
                        <a:lnSpc>
                          <a:spcPct val="107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54506171"/>
                  </a:ext>
                </a:extLst>
              </a:tr>
              <a:tr h="496296">
                <a:tc>
                  <a:txBody>
                    <a:bodyPr/>
                    <a:lstStyle/>
                    <a:p>
                      <a:pPr marL="0" marR="0" algn="ctr">
                        <a:lnSpc>
                          <a:spcPct val="107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97295761"/>
                  </a:ext>
                </a:extLst>
              </a:tr>
            </a:tbl>
          </a:graphicData>
        </a:graphic>
      </p:graphicFrame>
      <p:sp>
        <p:nvSpPr>
          <p:cNvPr id="11" name="TextBox 10"/>
          <p:cNvSpPr txBox="1"/>
          <p:nvPr/>
        </p:nvSpPr>
        <p:spPr>
          <a:xfrm>
            <a:off x="2758286" y="3281336"/>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Total</a:t>
            </a:r>
            <a:endParaRPr lang="en-US" sz="1100" b="1" dirty="0">
              <a:latin typeface="Arial" pitchFamily="34" charset="0"/>
              <a:cs typeface="Arial" pitchFamily="34" charset="0"/>
            </a:endParaRPr>
          </a:p>
        </p:txBody>
      </p:sp>
      <p:sp>
        <p:nvSpPr>
          <p:cNvPr id="13" name="Text Box 25"/>
          <p:cNvSpPr txBox="1"/>
          <p:nvPr/>
        </p:nvSpPr>
        <p:spPr>
          <a:xfrm>
            <a:off x="3239135" y="13272135"/>
            <a:ext cx="123825" cy="133350"/>
          </a:xfrm>
          <a:prstGeom prst="rect">
            <a:avLst/>
          </a:prstGeom>
          <a:solidFill>
            <a:srgbClr val="FFF2CC"/>
          </a:solidFill>
          <a:ln w="6350">
            <a:solidFill>
              <a:schemeClr val="bg1">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4" name="Straight Arrow Connector 13"/>
          <p:cNvCxnSpPr/>
          <p:nvPr/>
        </p:nvCxnSpPr>
        <p:spPr>
          <a:xfrm flipV="1">
            <a:off x="3039110" y="13274040"/>
            <a:ext cx="2540" cy="117475"/>
          </a:xfrm>
          <a:prstGeom prst="straightConnector1">
            <a:avLst/>
          </a:prstGeom>
          <a:noFill/>
          <a:ln w="6350" cap="flat" cmpd="sng" algn="ctr">
            <a:solidFill>
              <a:sysClr val="windowText" lastClr="000000"/>
            </a:solidFill>
            <a:prstDash val="solid"/>
            <a:miter lim="800000"/>
            <a:tailEnd type="stealth"/>
          </a:ln>
          <a:effectLst/>
        </p:spPr>
      </p:cxnSp>
      <p:cxnSp>
        <p:nvCxnSpPr>
          <p:cNvPr id="15" name="Straight Connector 14"/>
          <p:cNvCxnSpPr/>
          <p:nvPr/>
        </p:nvCxnSpPr>
        <p:spPr>
          <a:xfrm flipH="1">
            <a:off x="3117850" y="13246100"/>
            <a:ext cx="82550" cy="165100"/>
          </a:xfrm>
          <a:prstGeom prst="line">
            <a:avLst/>
          </a:prstGeom>
        </p:spPr>
        <p:style>
          <a:lnRef idx="1">
            <a:schemeClr val="dk1"/>
          </a:lnRef>
          <a:fillRef idx="0">
            <a:schemeClr val="dk1"/>
          </a:fillRef>
          <a:effectRef idx="0">
            <a:schemeClr val="dk1"/>
          </a:effectRef>
          <a:fontRef idx="minor">
            <a:schemeClr val="tx1"/>
          </a:fontRef>
        </p:style>
      </p:cxnSp>
      <p:sp>
        <p:nvSpPr>
          <p:cNvPr id="25" name="Rectangle 24"/>
          <p:cNvSpPr/>
          <p:nvPr/>
        </p:nvSpPr>
        <p:spPr>
          <a:xfrm rot="10800000" flipV="1">
            <a:off x="6258333" y="4262310"/>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26" name="Oval 25"/>
          <p:cNvSpPr/>
          <p:nvPr/>
        </p:nvSpPr>
        <p:spPr bwMode="gray">
          <a:xfrm rot="20293295">
            <a:off x="7200733" y="5243842"/>
            <a:ext cx="700015" cy="318724"/>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27" name="Rectangle 26"/>
          <p:cNvSpPr/>
          <p:nvPr/>
        </p:nvSpPr>
        <p:spPr>
          <a:xfrm rot="10800000" flipV="1">
            <a:off x="7546206" y="5247684"/>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28" name="Oval 27"/>
          <p:cNvSpPr/>
          <p:nvPr/>
        </p:nvSpPr>
        <p:spPr bwMode="gray">
          <a:xfrm rot="20293295">
            <a:off x="5913845" y="4243128"/>
            <a:ext cx="700015" cy="318724"/>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29" name="TextBox 28"/>
          <p:cNvSpPr txBox="1"/>
          <p:nvPr/>
        </p:nvSpPr>
        <p:spPr>
          <a:xfrm>
            <a:off x="323850" y="6179725"/>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0" name="Group 29"/>
          <p:cNvGrpSpPr/>
          <p:nvPr/>
        </p:nvGrpSpPr>
        <p:grpSpPr>
          <a:xfrm>
            <a:off x="5553335" y="5686300"/>
            <a:ext cx="3420991" cy="255662"/>
            <a:chOff x="5023294" y="5694981"/>
            <a:chExt cx="3420991" cy="255662"/>
          </a:xfrm>
        </p:grpSpPr>
        <p:sp>
          <p:nvSpPr>
            <p:cNvPr id="31" name="Rectangle 30"/>
            <p:cNvSpPr/>
            <p:nvPr/>
          </p:nvSpPr>
          <p:spPr>
            <a:xfrm rot="10800000" flipV="1">
              <a:off x="5023294" y="5694981"/>
              <a:ext cx="278100" cy="246221"/>
            </a:xfrm>
            <a:prstGeom prst="rect">
              <a:avLst/>
            </a:prstGeom>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sym typeface="Wingdings 3"/>
                </a:rPr>
                <a:t></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sp>
          <p:nvSpPr>
            <p:cNvPr id="32" name="TextBox 16"/>
            <p:cNvSpPr txBox="1"/>
            <p:nvPr/>
          </p:nvSpPr>
          <p:spPr>
            <a:xfrm>
              <a:off x="5228543" y="5714031"/>
              <a:ext cx="321574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rial"/>
                  <a:ea typeface="+mn-ea"/>
                  <a:cs typeface="Arial" pitchFamily="34" charset="0"/>
                </a:rPr>
                <a:t>Significantly higher than comparison group at 95% confidence level</a:t>
              </a:r>
            </a:p>
          </p:txBody>
        </p:sp>
      </p:grpSp>
      <p:sp>
        <p:nvSpPr>
          <p:cNvPr id="33" name="Content Placeholder 1"/>
          <p:cNvSpPr txBox="1">
            <a:spLocks/>
          </p:cNvSpPr>
          <p:nvPr/>
        </p:nvSpPr>
        <p:spPr>
          <a:xfrm>
            <a:off x="191954" y="848482"/>
            <a:ext cx="8782372" cy="1155755"/>
          </a:xfrm>
          <a:prstGeom prst="rect">
            <a:avLst/>
          </a:prstGeom>
          <a:noFill/>
        </p:spPr>
        <p:txBody>
          <a:bodyPr/>
          <a:lstStyle/>
          <a:p>
            <a:pPr marL="0" lvl="1">
              <a:lnSpc>
                <a:spcPts val="1720"/>
              </a:lnSpc>
              <a:spcBef>
                <a:spcPts val="600"/>
              </a:spcBef>
            </a:pPr>
            <a:r>
              <a:rPr lang="en-US" sz="1600" dirty="0">
                <a:cs typeface="Arial" pitchFamily="34" charset="0"/>
              </a:rPr>
              <a:t>Grants are the key source of funding for CHW positions, followed by the organizations’ core operating funds.</a:t>
            </a:r>
          </a:p>
          <a:p>
            <a:pPr marL="460375" lvl="2" indent="-230188">
              <a:lnSpc>
                <a:spcPts val="1720"/>
              </a:lnSpc>
              <a:spcBef>
                <a:spcPts val="600"/>
              </a:spcBef>
              <a:buClr>
                <a:schemeClr val="accent2"/>
              </a:buClr>
              <a:buFont typeface="Arial" charset="0"/>
              <a:buChar char="•"/>
            </a:pPr>
            <a:r>
              <a:rPr lang="en-US" sz="1400" dirty="0">
                <a:cs typeface="Arial" pitchFamily="34" charset="0"/>
              </a:rPr>
              <a:t>Employers from clinical organizations are significantly more likely than those from non-clinical organizations to report funding CHWs through their organization’s core operating funds.</a:t>
            </a:r>
          </a:p>
        </p:txBody>
      </p:sp>
      <p:sp>
        <p:nvSpPr>
          <p:cNvPr id="34" name="AutoShape 6"/>
          <p:cNvSpPr>
            <a:spLocks noChangeArrowheads="1"/>
          </p:cNvSpPr>
          <p:nvPr/>
        </p:nvSpPr>
        <p:spPr bwMode="auto">
          <a:xfrm>
            <a:off x="3472415" y="5469434"/>
            <a:ext cx="1986757" cy="724518"/>
          </a:xfrm>
          <a:prstGeom prst="wedgeRoundRectCallout">
            <a:avLst>
              <a:gd name="adj1" fmla="val -46347"/>
              <a:gd name="adj2" fmla="val -116277"/>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0"/>
              </a:spcBef>
              <a:spcAft>
                <a:spcPct val="0"/>
              </a:spcAft>
              <a:buClrTx/>
              <a:buSzTx/>
              <a:tabLst/>
            </a:pPr>
            <a:r>
              <a:rPr lang="en-US" sz="1000" dirty="0">
                <a:solidFill>
                  <a:schemeClr val="accent2"/>
                </a:solidFill>
                <a:latin typeface="Arial" pitchFamily="34" charset="0"/>
                <a:cs typeface="Arial" pitchFamily="34" charset="0"/>
              </a:rPr>
              <a:t>Other responses include:</a:t>
            </a:r>
          </a:p>
          <a:p>
            <a:pPr marL="171450" marR="0" lvl="0" indent="-171450" algn="l" defTabSz="1147763"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000" b="0" i="0" u="none" strike="noStrike" cap="none" normalizeH="0" baseline="0" dirty="0">
                <a:ln>
                  <a:noFill/>
                </a:ln>
                <a:solidFill>
                  <a:schemeClr val="accent2"/>
                </a:solidFill>
                <a:effectLst/>
                <a:latin typeface="Arial" pitchFamily="34" charset="0"/>
                <a:cs typeface="Arial" pitchFamily="34" charset="0"/>
              </a:rPr>
              <a:t>Insurance</a:t>
            </a:r>
            <a:r>
              <a:rPr kumimoji="0" lang="en-US" sz="1000" b="0" i="0" u="none" strike="noStrike" cap="none" normalizeH="0" dirty="0">
                <a:ln>
                  <a:noFill/>
                </a:ln>
                <a:solidFill>
                  <a:schemeClr val="accent2"/>
                </a:solidFill>
                <a:effectLst/>
                <a:latin typeface="Arial" pitchFamily="34" charset="0"/>
                <a:cs typeface="Arial" pitchFamily="34" charset="0"/>
              </a:rPr>
              <a:t> reimbursement</a:t>
            </a:r>
            <a:endParaRPr lang="en-US" sz="1000" dirty="0">
              <a:solidFill>
                <a:schemeClr val="accent2"/>
              </a:solidFill>
              <a:latin typeface="Arial" pitchFamily="34" charset="0"/>
              <a:cs typeface="Arial" pitchFamily="34" charset="0"/>
            </a:endParaRPr>
          </a:p>
          <a:p>
            <a:pPr marL="171450" marR="0" lvl="0" indent="-171450" algn="l" defTabSz="1147763"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chemeClr val="accent2"/>
                </a:solidFill>
                <a:latin typeface="Arial" pitchFamily="34" charset="0"/>
                <a:cs typeface="Arial" pitchFamily="34" charset="0"/>
              </a:rPr>
              <a:t>Third-party billing and contracts</a:t>
            </a:r>
          </a:p>
          <a:p>
            <a:pPr marL="171450" marR="0" lvl="0" indent="-171450" algn="l" defTabSz="1147763"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sz="1000" b="0" i="0" u="none" strike="noStrike" cap="none" normalizeH="0" dirty="0">
              <a:ln>
                <a:noFill/>
              </a:ln>
              <a:solidFill>
                <a:schemeClr val="accent2"/>
              </a:solidFill>
              <a:effectLst/>
              <a:latin typeface="Arial" pitchFamily="34" charset="0"/>
              <a:cs typeface="Arial" pitchFamily="34" charset="0"/>
            </a:endParaRPr>
          </a:p>
        </p:txBody>
      </p:sp>
    </p:spTree>
    <p:extLst>
      <p:ext uri="{BB962C8B-B14F-4D97-AF65-F5344CB8AC3E}">
        <p14:creationId xmlns:p14="http://schemas.microsoft.com/office/powerpoint/2010/main" val="495355355"/>
      </p:ext>
    </p:extLst>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rapezoid 19"/>
          <p:cNvSpPr/>
          <p:nvPr/>
        </p:nvSpPr>
        <p:spPr bwMode="gray">
          <a:xfrm rot="16599751">
            <a:off x="1814361" y="3110281"/>
            <a:ext cx="2596018" cy="2295267"/>
          </a:xfrm>
          <a:prstGeom prst="trapezoid">
            <a:avLst>
              <a:gd name="adj" fmla="val 46209"/>
            </a:avLst>
          </a:prstGeom>
          <a:gradFill flip="none" rotWithShape="1">
            <a:gsLst>
              <a:gs pos="0">
                <a:schemeClr val="accent1">
                  <a:lumMod val="40000"/>
                  <a:lumOff val="60000"/>
                </a:schemeClr>
              </a:gs>
              <a:gs pos="1000">
                <a:schemeClr val="accent1">
                  <a:lumMod val="40000"/>
                  <a:lumOff val="60000"/>
                </a:schemeClr>
              </a:gs>
              <a:gs pos="100000">
                <a:schemeClr val="bg1">
                  <a:shade val="100000"/>
                  <a:satMod val="115000"/>
                </a:schemeClr>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pPr>
            <a:endParaRPr lang="en-US" sz="1600" dirty="0">
              <a:solidFill>
                <a:srgbClr val="000000"/>
              </a:solidFill>
              <a:cs typeface="Arial" pitchFamily="34" charset="0"/>
            </a:endParaRPr>
          </a:p>
        </p:txBody>
      </p:sp>
      <p:sp>
        <p:nvSpPr>
          <p:cNvPr id="4" name="Title 3"/>
          <p:cNvSpPr>
            <a:spLocks noGrp="1"/>
          </p:cNvSpPr>
          <p:nvPr>
            <p:ph type="title"/>
          </p:nvPr>
        </p:nvSpPr>
        <p:spPr>
          <a:xfrm>
            <a:off x="228600" y="106747"/>
            <a:ext cx="7151350" cy="647402"/>
          </a:xfrm>
        </p:spPr>
        <p:txBody>
          <a:bodyPr/>
          <a:lstStyle/>
          <a:p>
            <a:r>
              <a:rPr lang="en-US" dirty="0">
                <a:solidFill>
                  <a:schemeClr val="accent2"/>
                </a:solidFill>
              </a:rPr>
              <a:t>Insurer/Other Payer Coverage</a:t>
            </a:r>
            <a:endParaRPr lang="en-US" i="1" dirty="0">
              <a:solidFill>
                <a:schemeClr val="accent2"/>
              </a:solidFill>
            </a:endParaRPr>
          </a:p>
        </p:txBody>
      </p:sp>
      <p:sp>
        <p:nvSpPr>
          <p:cNvPr id="69" name="Text Box 3"/>
          <p:cNvSpPr txBox="1">
            <a:spLocks noChangeArrowheads="1"/>
          </p:cNvSpPr>
          <p:nvPr/>
        </p:nvSpPr>
        <p:spPr bwMode="auto">
          <a:xfrm>
            <a:off x="813570" y="2120376"/>
            <a:ext cx="75168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Insurer/Other Payer Coverage</a:t>
            </a:r>
          </a:p>
          <a:p>
            <a:pPr algn="ctr" eaLnBrk="1" hangingPunct="1"/>
            <a:r>
              <a:rPr lang="en-US" sz="1400" b="0" dirty="0">
                <a:solidFill>
                  <a:srgbClr val="000000"/>
                </a:solidFill>
              </a:rPr>
              <a:t>– Employers –</a:t>
            </a:r>
            <a:endParaRPr lang="en-US" sz="1400" dirty="0">
              <a:solidFill>
                <a:schemeClr val="accent2"/>
              </a:solidFill>
            </a:endParaRPr>
          </a:p>
        </p:txBody>
      </p:sp>
      <p:sp>
        <p:nvSpPr>
          <p:cNvPr id="17" name="Text Placeholder 1"/>
          <p:cNvSpPr>
            <a:spLocks noGrp="1"/>
          </p:cNvSpPr>
          <p:nvPr>
            <p:ph type="body" sz="quarter" idx="12"/>
          </p:nvPr>
        </p:nvSpPr>
        <p:spPr>
          <a:xfrm>
            <a:off x="341378" y="6334430"/>
            <a:ext cx="8496300" cy="144462"/>
          </a:xfrm>
        </p:spPr>
        <p:txBody>
          <a:bodyPr anchor="t" anchorCtr="0"/>
          <a:lstStyle/>
          <a:p>
            <a:pPr marL="341313" indent="-341313"/>
            <a:r>
              <a:rPr lang="en-US" dirty="0"/>
              <a:t>ED2	Are services provided by CHWs at your organization covered by an insurer or other payer? </a:t>
            </a:r>
            <a:r>
              <a:rPr lang="en-IN" dirty="0"/>
              <a:t>(Employers: Total=174)</a:t>
            </a:r>
          </a:p>
          <a:p>
            <a:pPr marL="341313" lvl="0" indent="-341313">
              <a:spcAft>
                <a:spcPts val="300"/>
              </a:spcAft>
            </a:pPr>
            <a:r>
              <a:rPr lang="en-US" dirty="0"/>
              <a:t>ED2a	In which of the following ways are services provided by CHWs at your organization covered by an insurer or other payer? </a:t>
            </a:r>
            <a:r>
              <a:rPr lang="en-IN" dirty="0"/>
              <a:t>(Employers: Total=31)</a:t>
            </a:r>
          </a:p>
          <a:p>
            <a:pPr marL="341313" indent="-341313">
              <a:spcAft>
                <a:spcPts val="300"/>
              </a:spcAft>
            </a:pPr>
            <a:r>
              <a:rPr lang="en-IN" dirty="0"/>
              <a:t> </a:t>
            </a:r>
          </a:p>
        </p:txBody>
      </p:sp>
      <p:sp>
        <p:nvSpPr>
          <p:cNvPr id="19" name="Content Placeholder 1"/>
          <p:cNvSpPr txBox="1">
            <a:spLocks/>
          </p:cNvSpPr>
          <p:nvPr/>
        </p:nvSpPr>
        <p:spPr>
          <a:xfrm>
            <a:off x="198342" y="896267"/>
            <a:ext cx="8782372" cy="627074"/>
          </a:xfrm>
          <a:prstGeom prst="rect">
            <a:avLst/>
          </a:prstGeom>
          <a:noFill/>
        </p:spPr>
        <p:txBody>
          <a:bodyPr/>
          <a:lstStyle/>
          <a:p>
            <a:pPr marL="0" lvl="1">
              <a:spcBef>
                <a:spcPts val="600"/>
              </a:spcBef>
            </a:pPr>
            <a:endParaRPr lang="en-US" sz="1600" dirty="0"/>
          </a:p>
        </p:txBody>
      </p:sp>
      <p:graphicFrame>
        <p:nvGraphicFramePr>
          <p:cNvPr id="8" name="Chart 7"/>
          <p:cNvGraphicFramePr/>
          <p:nvPr>
            <p:extLst>
              <p:ext uri="{D42A27DB-BD31-4B8C-83A1-F6EECF244321}">
                <p14:modId xmlns:p14="http://schemas.microsoft.com/office/powerpoint/2010/main" val="520932930"/>
              </p:ext>
            </p:extLst>
          </p:nvPr>
        </p:nvGraphicFramePr>
        <p:xfrm>
          <a:off x="5630592" y="3712949"/>
          <a:ext cx="3083133" cy="16309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8925691"/>
              </p:ext>
            </p:extLst>
          </p:nvPr>
        </p:nvGraphicFramePr>
        <p:xfrm>
          <a:off x="3693552" y="3878960"/>
          <a:ext cx="2029942" cy="1308142"/>
        </p:xfrm>
        <a:graphic>
          <a:graphicData uri="http://schemas.openxmlformats.org/drawingml/2006/table">
            <a:tbl>
              <a:tblPr firstRow="1" bandRow="1"/>
              <a:tblGrid>
                <a:gridCol w="2029942">
                  <a:extLst>
                    <a:ext uri="{9D8B030D-6E8A-4147-A177-3AD203B41FA5}">
                      <a16:colId xmlns:a16="http://schemas.microsoft.com/office/drawing/2014/main" val="20000"/>
                    </a:ext>
                  </a:extLst>
                </a:gridCol>
              </a:tblGrid>
              <a:tr h="36185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Through direct billing of CHW services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1957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Through global</a:t>
                      </a:r>
                      <a:r>
                        <a:rPr lang="en-US" sz="1100" baseline="0" dirty="0"/>
                        <a:t> payments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185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Other Way </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13" name="Text Box 25"/>
          <p:cNvSpPr txBox="1"/>
          <p:nvPr/>
        </p:nvSpPr>
        <p:spPr>
          <a:xfrm>
            <a:off x="3239135" y="13272135"/>
            <a:ext cx="123825" cy="133350"/>
          </a:xfrm>
          <a:prstGeom prst="rect">
            <a:avLst/>
          </a:prstGeom>
          <a:solidFill>
            <a:srgbClr val="FFF2CC"/>
          </a:solidFill>
          <a:ln w="6350">
            <a:solidFill>
              <a:schemeClr val="bg1">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4" name="Straight Arrow Connector 13"/>
          <p:cNvCxnSpPr/>
          <p:nvPr/>
        </p:nvCxnSpPr>
        <p:spPr>
          <a:xfrm flipV="1">
            <a:off x="3039110" y="13274040"/>
            <a:ext cx="2540" cy="117475"/>
          </a:xfrm>
          <a:prstGeom prst="straightConnector1">
            <a:avLst/>
          </a:prstGeom>
          <a:noFill/>
          <a:ln w="6350" cap="flat" cmpd="sng" algn="ctr">
            <a:solidFill>
              <a:sysClr val="windowText" lastClr="000000"/>
            </a:solidFill>
            <a:prstDash val="solid"/>
            <a:miter lim="800000"/>
            <a:tailEnd type="stealth"/>
          </a:ln>
          <a:effectLst/>
        </p:spPr>
      </p:cxnSp>
      <p:cxnSp>
        <p:nvCxnSpPr>
          <p:cNvPr id="15" name="Straight Connector 14"/>
          <p:cNvCxnSpPr/>
          <p:nvPr/>
        </p:nvCxnSpPr>
        <p:spPr>
          <a:xfrm flipH="1">
            <a:off x="3117850" y="13246100"/>
            <a:ext cx="82550" cy="165100"/>
          </a:xfrm>
          <a:prstGeom prst="line">
            <a:avLst/>
          </a:prstGeom>
        </p:spPr>
        <p:style>
          <a:lnRef idx="1">
            <a:schemeClr val="dk1"/>
          </a:lnRef>
          <a:fillRef idx="0">
            <a:schemeClr val="dk1"/>
          </a:fillRef>
          <a:effectRef idx="0">
            <a:schemeClr val="dk1"/>
          </a:effectRef>
          <a:fontRef idx="minor">
            <a:schemeClr val="tx1"/>
          </a:fontRef>
        </p:style>
      </p:cxnSp>
      <p:sp>
        <p:nvSpPr>
          <p:cNvPr id="22" name="TextBox 21"/>
          <p:cNvSpPr txBox="1"/>
          <p:nvPr/>
        </p:nvSpPr>
        <p:spPr>
          <a:xfrm>
            <a:off x="451551" y="5765106"/>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p:cNvSpPr/>
          <p:nvPr/>
        </p:nvSpPr>
        <p:spPr>
          <a:xfrm>
            <a:off x="5040503" y="3049257"/>
            <a:ext cx="2537704" cy="276999"/>
          </a:xfrm>
          <a:prstGeom prst="rect">
            <a:avLst/>
          </a:prstGeom>
        </p:spPr>
        <p:txBody>
          <a:bodyPr wrap="square">
            <a:spAutoFit/>
          </a:bodyPr>
          <a:lstStyle/>
          <a:p>
            <a:pPr algn="r"/>
            <a:r>
              <a:rPr lang="en-US" sz="1200" b="1" dirty="0"/>
              <a:t>Ways Services Are Covered*</a:t>
            </a:r>
            <a:endParaRPr lang="en-US" sz="1100" dirty="0"/>
          </a:p>
        </p:txBody>
      </p:sp>
      <p:graphicFrame>
        <p:nvGraphicFramePr>
          <p:cNvPr id="30" name="Chart 29"/>
          <p:cNvGraphicFramePr/>
          <p:nvPr>
            <p:extLst>
              <p:ext uri="{D42A27DB-BD31-4B8C-83A1-F6EECF244321}">
                <p14:modId xmlns:p14="http://schemas.microsoft.com/office/powerpoint/2010/main" val="1408710871"/>
              </p:ext>
            </p:extLst>
          </p:nvPr>
        </p:nvGraphicFramePr>
        <p:xfrm>
          <a:off x="369624" y="3430659"/>
          <a:ext cx="2669486" cy="1756443"/>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p:cNvSpPr txBox="1"/>
          <p:nvPr/>
        </p:nvSpPr>
        <p:spPr>
          <a:xfrm>
            <a:off x="451550" y="5978821"/>
            <a:ext cx="5830377" cy="258921"/>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Note: Breakdown by Clinical and Non-Clinical Employers is not shown due to insufficient base sizes.</a:t>
            </a:r>
            <a:endParaRPr lang="en-US" sz="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p:cNvSpPr/>
          <p:nvPr/>
        </p:nvSpPr>
        <p:spPr>
          <a:xfrm>
            <a:off x="341378" y="3049257"/>
            <a:ext cx="2563446" cy="276999"/>
          </a:xfrm>
          <a:prstGeom prst="rect">
            <a:avLst/>
          </a:prstGeom>
        </p:spPr>
        <p:txBody>
          <a:bodyPr wrap="square">
            <a:spAutoFit/>
          </a:bodyPr>
          <a:lstStyle/>
          <a:p>
            <a:pPr algn="r"/>
            <a:r>
              <a:rPr lang="en-US" sz="1200" b="1" dirty="0"/>
              <a:t>CHW Work Covered By Insurers</a:t>
            </a:r>
            <a:endParaRPr lang="en-US" sz="1100" dirty="0"/>
          </a:p>
        </p:txBody>
      </p:sp>
      <p:sp>
        <p:nvSpPr>
          <p:cNvPr id="38" name="AutoShape 6"/>
          <p:cNvSpPr>
            <a:spLocks noChangeArrowheads="1"/>
          </p:cNvSpPr>
          <p:nvPr/>
        </p:nvSpPr>
        <p:spPr bwMode="auto">
          <a:xfrm>
            <a:off x="7109151" y="5032839"/>
            <a:ext cx="1728527" cy="736039"/>
          </a:xfrm>
          <a:prstGeom prst="wedgeRoundRectCallout">
            <a:avLst>
              <a:gd name="adj1" fmla="val -64690"/>
              <a:gd name="adj2" fmla="val -43835"/>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R="0" lvl="0" algn="l" defTabSz="914400" rtl="0" eaLnBrk="1" fontAlgn="base" latinLnBrk="0" hangingPunct="1">
              <a:lnSpc>
                <a:spcPct val="100000"/>
              </a:lnSpc>
              <a:spcBef>
                <a:spcPct val="0"/>
              </a:spcBef>
              <a:spcAft>
                <a:spcPct val="0"/>
              </a:spcAft>
              <a:buClrTx/>
              <a:buSzTx/>
              <a:tabLst/>
            </a:pPr>
            <a:r>
              <a:rPr lang="en-US" sz="1000" dirty="0">
                <a:solidFill>
                  <a:schemeClr val="accent2"/>
                </a:solidFill>
                <a:latin typeface="Arial" pitchFamily="34" charset="0"/>
                <a:cs typeface="Arial" pitchFamily="34" charset="0"/>
              </a:rPr>
              <a:t>Other responses include: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chemeClr val="accent2"/>
                </a:solidFill>
                <a:latin typeface="Arial" pitchFamily="34" charset="0"/>
                <a:cs typeface="Arial" pitchFamily="34" charset="0"/>
              </a:rPr>
              <a:t>Grant</a:t>
            </a:r>
          </a:p>
          <a:p>
            <a:pPr marL="171450" indent="-171450" fontAlgn="base">
              <a:spcBef>
                <a:spcPct val="0"/>
              </a:spcBef>
              <a:spcAft>
                <a:spcPct val="0"/>
              </a:spcAft>
              <a:buFont typeface="Arial" panose="020B0604020202020204" pitchFamily="34" charset="0"/>
              <a:buChar char="•"/>
            </a:pPr>
            <a:r>
              <a:rPr lang="en-US" sz="1000" dirty="0">
                <a:solidFill>
                  <a:schemeClr val="accent2"/>
                </a:solidFill>
                <a:latin typeface="Arial" pitchFamily="34" charset="0"/>
                <a:cs typeface="Arial" pitchFamily="34" charset="0"/>
              </a:rPr>
              <a:t>Per member/per month (PMPM) payment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sz="1000" dirty="0">
              <a:solidFill>
                <a:schemeClr val="accent2"/>
              </a:solidFill>
              <a:latin typeface="Arial" pitchFamily="34" charset="0"/>
              <a:cs typeface="Arial" pitchFamily="34" charset="0"/>
            </a:endParaRPr>
          </a:p>
        </p:txBody>
      </p:sp>
      <p:sp>
        <p:nvSpPr>
          <p:cNvPr id="31" name="Content Placeholder 1"/>
          <p:cNvSpPr txBox="1">
            <a:spLocks/>
          </p:cNvSpPr>
          <p:nvPr/>
        </p:nvSpPr>
        <p:spPr>
          <a:xfrm>
            <a:off x="191954" y="848482"/>
            <a:ext cx="8782372" cy="1155755"/>
          </a:xfrm>
          <a:prstGeom prst="rect">
            <a:avLst/>
          </a:prstGeom>
          <a:noFill/>
        </p:spPr>
        <p:txBody>
          <a:bodyPr/>
          <a:lstStyle/>
          <a:p>
            <a:pPr marL="0" lvl="1">
              <a:lnSpc>
                <a:spcPts val="1720"/>
              </a:lnSpc>
              <a:spcBef>
                <a:spcPts val="600"/>
              </a:spcBef>
            </a:pPr>
            <a:br>
              <a:rPr lang="en-US" sz="1600" dirty="0">
                <a:cs typeface="Arial" pitchFamily="34" charset="0"/>
              </a:rPr>
            </a:br>
            <a:r>
              <a:rPr lang="en-US" sz="1600" dirty="0">
                <a:cs typeface="Arial" pitchFamily="34" charset="0"/>
              </a:rPr>
              <a:t>Roughly 1-in-5 employers report that CHW work is covered by insurers, mostly through direct billing for CHW services.</a:t>
            </a:r>
          </a:p>
        </p:txBody>
      </p:sp>
    </p:spTree>
    <p:extLst>
      <p:ext uri="{BB962C8B-B14F-4D97-AF65-F5344CB8AC3E}">
        <p14:creationId xmlns:p14="http://schemas.microsoft.com/office/powerpoint/2010/main" val="2944460421"/>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 name="Chart 37"/>
          <p:cNvGraphicFramePr/>
          <p:nvPr>
            <p:extLst>
              <p:ext uri="{D42A27DB-BD31-4B8C-83A1-F6EECF244321}">
                <p14:modId xmlns:p14="http://schemas.microsoft.com/office/powerpoint/2010/main" val="2887347389"/>
              </p:ext>
            </p:extLst>
          </p:nvPr>
        </p:nvGraphicFramePr>
        <p:xfrm>
          <a:off x="2128798" y="2769510"/>
          <a:ext cx="6289233" cy="27208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1034526723"/>
              </p:ext>
            </p:extLst>
          </p:nvPr>
        </p:nvGraphicFramePr>
        <p:xfrm>
          <a:off x="2231386" y="5276992"/>
          <a:ext cx="6083898" cy="259080"/>
        </p:xfrm>
        <a:graphic>
          <a:graphicData uri="http://schemas.openxmlformats.org/drawingml/2006/table">
            <a:tbl>
              <a:tblPr firstRow="1" bandRow="1">
                <a:tableStyleId>{2D5ABB26-0587-4C30-8999-92F81FD0307C}</a:tableStyleId>
              </a:tblPr>
              <a:tblGrid>
                <a:gridCol w="1013983">
                  <a:extLst>
                    <a:ext uri="{9D8B030D-6E8A-4147-A177-3AD203B41FA5}">
                      <a16:colId xmlns:a16="http://schemas.microsoft.com/office/drawing/2014/main" val="3506810762"/>
                    </a:ext>
                  </a:extLst>
                </a:gridCol>
                <a:gridCol w="990201">
                  <a:extLst>
                    <a:ext uri="{9D8B030D-6E8A-4147-A177-3AD203B41FA5}">
                      <a16:colId xmlns:a16="http://schemas.microsoft.com/office/drawing/2014/main" val="1104589555"/>
                    </a:ext>
                  </a:extLst>
                </a:gridCol>
                <a:gridCol w="1037765">
                  <a:extLst>
                    <a:ext uri="{9D8B030D-6E8A-4147-A177-3AD203B41FA5}">
                      <a16:colId xmlns:a16="http://schemas.microsoft.com/office/drawing/2014/main" val="665948219"/>
                    </a:ext>
                  </a:extLst>
                </a:gridCol>
                <a:gridCol w="1006695">
                  <a:extLst>
                    <a:ext uri="{9D8B030D-6E8A-4147-A177-3AD203B41FA5}">
                      <a16:colId xmlns:a16="http://schemas.microsoft.com/office/drawing/2014/main" val="641949755"/>
                    </a:ext>
                  </a:extLst>
                </a:gridCol>
                <a:gridCol w="1021271">
                  <a:extLst>
                    <a:ext uri="{9D8B030D-6E8A-4147-A177-3AD203B41FA5}">
                      <a16:colId xmlns:a16="http://schemas.microsoft.com/office/drawing/2014/main" val="2692290903"/>
                    </a:ext>
                  </a:extLst>
                </a:gridCol>
                <a:gridCol w="1013983">
                  <a:extLst>
                    <a:ext uri="{9D8B030D-6E8A-4147-A177-3AD203B41FA5}">
                      <a16:colId xmlns:a16="http://schemas.microsoft.com/office/drawing/2014/main" val="2802228548"/>
                    </a:ext>
                  </a:extLst>
                </a:gridCol>
              </a:tblGrid>
              <a:tr h="259080">
                <a:tc>
                  <a:txBody>
                    <a:bodyPr/>
                    <a:lstStyle/>
                    <a:p>
                      <a:pPr algn="ctr"/>
                      <a:r>
                        <a:rPr lang="en-US" sz="1100" b="0" i="1" dirty="0"/>
                        <a:t>$34,220</a:t>
                      </a:r>
                    </a:p>
                  </a:txBody>
                  <a:tcPr>
                    <a:lnL w="6350" cap="flat" cmpd="sng" algn="ctr">
                      <a:solidFill>
                        <a:schemeClr val="bg1">
                          <a:lumMod val="6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100" b="0" i="1" dirty="0"/>
                        <a:t>$35,040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100" b="0" i="1" dirty="0"/>
                        <a:t>$36,530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100" b="0" i="1" dirty="0"/>
                        <a:t>$37,770</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100" b="0" i="1" dirty="0"/>
                        <a:t>$31,860</a:t>
                      </a:r>
                    </a:p>
                  </a:txBody>
                  <a:tcPr>
                    <a:lnL w="19050" cap="flat" cmpd="sng" algn="ctr">
                      <a:solidFill>
                        <a:schemeClr val="bg1"/>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en-US" sz="1100" b="0" i="1" dirty="0"/>
                        <a:t>$33,210</a:t>
                      </a: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49499382"/>
                  </a:ext>
                </a:extLst>
              </a:tr>
            </a:tbl>
          </a:graphicData>
        </a:graphic>
      </p:graphicFrame>
      <p:cxnSp>
        <p:nvCxnSpPr>
          <p:cNvPr id="24" name="Straight Connector 23"/>
          <p:cNvCxnSpPr/>
          <p:nvPr/>
        </p:nvCxnSpPr>
        <p:spPr>
          <a:xfrm>
            <a:off x="6268458" y="2726733"/>
            <a:ext cx="8517" cy="3041738"/>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232628" y="2718107"/>
            <a:ext cx="0" cy="3057052"/>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228600" y="106747"/>
            <a:ext cx="7151350" cy="647402"/>
          </a:xfrm>
        </p:spPr>
        <p:txBody>
          <a:bodyPr/>
          <a:lstStyle/>
          <a:p>
            <a:r>
              <a:rPr lang="en-US" dirty="0">
                <a:solidFill>
                  <a:schemeClr val="accent2"/>
                </a:solidFill>
              </a:rPr>
              <a:t>CHW Annual Salary</a:t>
            </a:r>
          </a:p>
        </p:txBody>
      </p:sp>
      <p:sp>
        <p:nvSpPr>
          <p:cNvPr id="69" name="Text Box 3"/>
          <p:cNvSpPr txBox="1">
            <a:spLocks noChangeArrowheads="1"/>
          </p:cNvSpPr>
          <p:nvPr/>
        </p:nvSpPr>
        <p:spPr bwMode="auto">
          <a:xfrm>
            <a:off x="1730174" y="1885095"/>
            <a:ext cx="5683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Annual Salary of CHWs</a:t>
            </a:r>
          </a:p>
        </p:txBody>
      </p:sp>
      <p:sp>
        <p:nvSpPr>
          <p:cNvPr id="17" name="Text Placeholder 1"/>
          <p:cNvSpPr>
            <a:spLocks noGrp="1"/>
          </p:cNvSpPr>
          <p:nvPr>
            <p:ph type="body" sz="quarter" idx="12"/>
          </p:nvPr>
        </p:nvSpPr>
        <p:spPr>
          <a:xfrm>
            <a:off x="323850" y="6347629"/>
            <a:ext cx="8496300" cy="265770"/>
          </a:xfrm>
        </p:spPr>
        <p:txBody>
          <a:bodyPr anchor="t" anchorCtr="0"/>
          <a:lstStyle/>
          <a:p>
            <a:pPr marL="341313" lvl="0" indent="-341313">
              <a:tabLst>
                <a:tab pos="631825" algn="l"/>
              </a:tabLst>
            </a:pPr>
            <a:r>
              <a:rPr lang="en-US" dirty="0"/>
              <a:t>ED3	What is the average annual salary of a CHW at your organization? </a:t>
            </a:r>
            <a:r>
              <a:rPr lang="en-IN" dirty="0"/>
              <a:t>(Employers: Total=170; Clinical=105; Non-Clinical=65)</a:t>
            </a:r>
            <a:endParaRPr lang="en-US" dirty="0"/>
          </a:p>
          <a:p>
            <a:pPr marL="341313" lvl="0" indent="-341313">
              <a:spcAft>
                <a:spcPts val="300"/>
              </a:spcAft>
              <a:tabLst>
                <a:tab pos="631825" algn="l"/>
              </a:tabLst>
            </a:pPr>
            <a:r>
              <a:rPr lang="en-US" dirty="0"/>
              <a:t>CB6N	What is your income per year as a CHW at your organization? </a:t>
            </a:r>
            <a:r>
              <a:rPr lang="en-IN" dirty="0"/>
              <a:t>(CHWs: Total=458; Clinical=256; Non-Clinical=202)</a:t>
            </a:r>
          </a:p>
          <a:p>
            <a:pPr marL="341313" indent="-341313">
              <a:spcAft>
                <a:spcPts val="300"/>
              </a:spcAft>
            </a:pPr>
            <a:r>
              <a:rPr lang="en-IN" dirty="0"/>
              <a:t> </a:t>
            </a:r>
          </a:p>
        </p:txBody>
      </p:sp>
      <p:sp>
        <p:nvSpPr>
          <p:cNvPr id="19" name="Content Placeholder 1"/>
          <p:cNvSpPr txBox="1">
            <a:spLocks/>
          </p:cNvSpPr>
          <p:nvPr/>
        </p:nvSpPr>
        <p:spPr>
          <a:xfrm>
            <a:off x="198342" y="896267"/>
            <a:ext cx="8782372" cy="627074"/>
          </a:xfrm>
          <a:prstGeom prst="rect">
            <a:avLst/>
          </a:prstGeom>
          <a:noFill/>
        </p:spPr>
        <p:txBody>
          <a:bodyPr/>
          <a:lstStyle/>
          <a:p>
            <a:pPr marL="0" lvl="1">
              <a:spcBef>
                <a:spcPts val="600"/>
              </a:spcBef>
            </a:pPr>
            <a:endParaRPr lang="en-US" sz="1600" dirty="0"/>
          </a:p>
        </p:txBody>
      </p:sp>
      <p:grpSp>
        <p:nvGrpSpPr>
          <p:cNvPr id="2" name="Group 1"/>
          <p:cNvGrpSpPr/>
          <p:nvPr/>
        </p:nvGrpSpPr>
        <p:grpSpPr>
          <a:xfrm>
            <a:off x="5273414" y="5902760"/>
            <a:ext cx="3249671" cy="255662"/>
            <a:chOff x="5651447" y="5920433"/>
            <a:chExt cx="3249671" cy="255662"/>
          </a:xfrm>
        </p:grpSpPr>
        <p:sp>
          <p:nvSpPr>
            <p:cNvPr id="43" name="Rectangle 42"/>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44"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sp>
        <p:nvSpPr>
          <p:cNvPr id="5" name="Rectangle 4"/>
          <p:cNvSpPr/>
          <p:nvPr/>
        </p:nvSpPr>
        <p:spPr>
          <a:xfrm>
            <a:off x="422883" y="3825124"/>
            <a:ext cx="2052839" cy="261610"/>
          </a:xfrm>
          <a:prstGeom prst="rect">
            <a:avLst/>
          </a:prstGeom>
        </p:spPr>
        <p:txBody>
          <a:bodyPr wrap="square">
            <a:spAutoFit/>
          </a:bodyPr>
          <a:lstStyle/>
          <a:p>
            <a:pPr lvl="0" defTabSz="1543050">
              <a:spcBef>
                <a:spcPts val="300"/>
              </a:spcBef>
            </a:pPr>
            <a:r>
              <a:rPr lang="en-US" sz="1100" dirty="0">
                <a:solidFill>
                  <a:srgbClr val="000000"/>
                </a:solidFill>
                <a:latin typeface="Arial" pitchFamily="34" charset="0"/>
                <a:cs typeface="Arial" pitchFamily="34" charset="0"/>
              </a:rPr>
              <a:t>$30,000 to less than $40,000</a:t>
            </a:r>
          </a:p>
        </p:txBody>
      </p:sp>
      <p:sp>
        <p:nvSpPr>
          <p:cNvPr id="6" name="Rectangle 5"/>
          <p:cNvSpPr/>
          <p:nvPr/>
        </p:nvSpPr>
        <p:spPr>
          <a:xfrm>
            <a:off x="434103" y="4675182"/>
            <a:ext cx="1694695" cy="261610"/>
          </a:xfrm>
          <a:prstGeom prst="rect">
            <a:avLst/>
          </a:prstGeom>
        </p:spPr>
        <p:txBody>
          <a:bodyPr wrap="none">
            <a:spAutoFit/>
          </a:bodyPr>
          <a:lstStyle/>
          <a:p>
            <a:pPr lvl="0">
              <a:spcBef>
                <a:spcPts val="300"/>
              </a:spcBef>
            </a:pPr>
            <a:r>
              <a:rPr lang="en-US" sz="1100" dirty="0">
                <a:solidFill>
                  <a:srgbClr val="000000"/>
                </a:solidFill>
                <a:latin typeface="Arial" pitchFamily="34" charset="0"/>
                <a:cs typeface="Arial" pitchFamily="34" charset="0"/>
              </a:rPr>
              <a:t>Less than $30,000 (Net)</a:t>
            </a:r>
          </a:p>
        </p:txBody>
      </p:sp>
      <p:sp>
        <p:nvSpPr>
          <p:cNvPr id="31" name="Rectangle 30"/>
          <p:cNvSpPr/>
          <p:nvPr/>
        </p:nvSpPr>
        <p:spPr>
          <a:xfrm>
            <a:off x="422884" y="3077706"/>
            <a:ext cx="2052839" cy="261610"/>
          </a:xfrm>
          <a:prstGeom prst="rect">
            <a:avLst/>
          </a:prstGeom>
        </p:spPr>
        <p:txBody>
          <a:bodyPr wrap="square">
            <a:spAutoFit/>
          </a:bodyPr>
          <a:lstStyle/>
          <a:p>
            <a:pPr lvl="0" defTabSz="1543050">
              <a:spcBef>
                <a:spcPts val="300"/>
              </a:spcBef>
            </a:pPr>
            <a:r>
              <a:rPr lang="en-US" sz="1100" dirty="0">
                <a:solidFill>
                  <a:srgbClr val="000000"/>
                </a:solidFill>
                <a:latin typeface="Arial" pitchFamily="34" charset="0"/>
                <a:cs typeface="Arial" pitchFamily="34" charset="0"/>
              </a:rPr>
              <a:t>$40,000 or higher (Net)</a:t>
            </a:r>
          </a:p>
        </p:txBody>
      </p:sp>
      <p:sp>
        <p:nvSpPr>
          <p:cNvPr id="25" name="TextBox 24"/>
          <p:cNvSpPr txBox="1"/>
          <p:nvPr/>
        </p:nvSpPr>
        <p:spPr>
          <a:xfrm>
            <a:off x="2030586" y="2241790"/>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Total</a:t>
            </a:r>
            <a:endParaRPr lang="en-US" sz="1100" b="1" dirty="0">
              <a:latin typeface="Arial" pitchFamily="34" charset="0"/>
              <a:cs typeface="Arial" pitchFamily="34" charset="0"/>
            </a:endParaRPr>
          </a:p>
        </p:txBody>
      </p:sp>
      <p:sp>
        <p:nvSpPr>
          <p:cNvPr id="26" name="TextBox 25"/>
          <p:cNvSpPr txBox="1"/>
          <p:nvPr/>
        </p:nvSpPr>
        <p:spPr>
          <a:xfrm>
            <a:off x="4105423" y="2246456"/>
            <a:ext cx="2286169" cy="235365"/>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Clinical</a:t>
            </a:r>
            <a:endParaRPr lang="en-US" sz="1100" b="1" dirty="0">
              <a:latin typeface="Arial" pitchFamily="34" charset="0"/>
              <a:cs typeface="Arial" pitchFamily="34" charset="0"/>
            </a:endParaRPr>
          </a:p>
        </p:txBody>
      </p:sp>
      <p:sp>
        <p:nvSpPr>
          <p:cNvPr id="27" name="TextBox 26"/>
          <p:cNvSpPr txBox="1"/>
          <p:nvPr/>
        </p:nvSpPr>
        <p:spPr>
          <a:xfrm>
            <a:off x="6180260" y="2245819"/>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Non-Clinical</a:t>
            </a:r>
            <a:endParaRPr lang="en-US" sz="1100" b="1" dirty="0">
              <a:latin typeface="Arial" pitchFamily="34" charset="0"/>
              <a:cs typeface="Arial" pitchFamily="34" charset="0"/>
            </a:endParaRPr>
          </a:p>
        </p:txBody>
      </p:sp>
      <p:sp>
        <p:nvSpPr>
          <p:cNvPr id="28" name="Rectangle 27"/>
          <p:cNvSpPr/>
          <p:nvPr/>
        </p:nvSpPr>
        <p:spPr>
          <a:xfrm rot="10800000" flipV="1">
            <a:off x="7824104" y="3024886"/>
            <a:ext cx="278100" cy="253916"/>
          </a:xfrm>
          <a:prstGeom prst="rect">
            <a:avLst/>
          </a:prstGeom>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Arial"/>
                <a:ea typeface="+mn-ea"/>
                <a:cs typeface="+mn-cs"/>
                <a:sym typeface="Wingdings 3"/>
              </a:rPr>
              <a:t></a:t>
            </a:r>
            <a:endParaRPr kumimoji="0" lang="en-US" sz="1050" b="0" i="0" u="none" strike="noStrike" kern="1200" cap="none" spc="0" normalizeH="0" baseline="0" noProof="0" dirty="0">
              <a:ln>
                <a:noFill/>
              </a:ln>
              <a:solidFill>
                <a:schemeClr val="bg1"/>
              </a:solidFill>
              <a:effectLst/>
              <a:uLnTx/>
              <a:uFillTx/>
              <a:latin typeface="Arial"/>
              <a:ea typeface="+mn-ea"/>
              <a:cs typeface="+mn-cs"/>
            </a:endParaRPr>
          </a:p>
        </p:txBody>
      </p:sp>
      <p:sp>
        <p:nvSpPr>
          <p:cNvPr id="29" name="Oval 28"/>
          <p:cNvSpPr/>
          <p:nvPr/>
        </p:nvSpPr>
        <p:spPr bwMode="gray">
          <a:xfrm rot="20293295">
            <a:off x="7414095" y="3007811"/>
            <a:ext cx="700015" cy="318724"/>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0" name="TextBox 29"/>
          <p:cNvSpPr txBox="1"/>
          <p:nvPr/>
        </p:nvSpPr>
        <p:spPr>
          <a:xfrm>
            <a:off x="323850" y="6063304"/>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Content Placeholder 1"/>
          <p:cNvSpPr txBox="1">
            <a:spLocks/>
          </p:cNvSpPr>
          <p:nvPr/>
        </p:nvSpPr>
        <p:spPr>
          <a:xfrm>
            <a:off x="191954" y="848482"/>
            <a:ext cx="8782372" cy="1155755"/>
          </a:xfrm>
          <a:prstGeom prst="rect">
            <a:avLst/>
          </a:prstGeom>
          <a:noFill/>
        </p:spPr>
        <p:txBody>
          <a:bodyPr/>
          <a:lstStyle/>
          <a:p>
            <a:pPr marL="0" lvl="1">
              <a:lnSpc>
                <a:spcPts val="1720"/>
              </a:lnSpc>
              <a:spcBef>
                <a:spcPts val="600"/>
              </a:spcBef>
            </a:pPr>
            <a:r>
              <a:rPr lang="en-US" sz="1600" dirty="0">
                <a:cs typeface="Arial" pitchFamily="34" charset="0"/>
              </a:rPr>
              <a:t>The majority of employers and CHWs report CHW annual salary levels of less than $40,000, with clinical organizations having higher levels of salary than non-clinical.</a:t>
            </a:r>
          </a:p>
          <a:p>
            <a:pPr marL="460375" lvl="2" indent="-230188">
              <a:lnSpc>
                <a:spcPts val="1720"/>
              </a:lnSpc>
              <a:spcBef>
                <a:spcPts val="600"/>
              </a:spcBef>
              <a:buClr>
                <a:schemeClr val="accent2"/>
              </a:buClr>
              <a:buFont typeface="Arial" charset="0"/>
              <a:buChar char="•"/>
            </a:pPr>
            <a:r>
              <a:rPr lang="en-US" sz="1400" dirty="0">
                <a:cs typeface="Arial" pitchFamily="34" charset="0"/>
              </a:rPr>
              <a:t>CHWs’ estimate of their annual salary tends to be somewhat higher than employers’ estimates of CHW salaries, particularly among non-clinical organizations.</a:t>
            </a:r>
          </a:p>
        </p:txBody>
      </p:sp>
      <p:sp>
        <p:nvSpPr>
          <p:cNvPr id="23" name="TextBox 22"/>
          <p:cNvSpPr txBox="1"/>
          <p:nvPr/>
        </p:nvSpPr>
        <p:spPr>
          <a:xfrm>
            <a:off x="2231384" y="2487961"/>
            <a:ext cx="1082439" cy="210302"/>
          </a:xfrm>
          <a:prstGeom prst="rect">
            <a:avLst/>
          </a:prstGeom>
          <a:noFill/>
        </p:spPr>
        <p:txBody>
          <a:bodyPr wrap="square" lIns="0" tIns="0" rIns="0" bIns="0" rtlCol="0">
            <a:noAutofit/>
          </a:bodyPr>
          <a:lstStyle/>
          <a:p>
            <a:pPr algn="ctr">
              <a:spcBef>
                <a:spcPts val="300"/>
              </a:spcBef>
            </a:pPr>
            <a:r>
              <a:rPr lang="en-US" sz="1200" dirty="0">
                <a:latin typeface="Arial" pitchFamily="34" charset="0"/>
                <a:cs typeface="Arial" pitchFamily="34" charset="0"/>
              </a:rPr>
              <a:t>Employers</a:t>
            </a:r>
            <a:endParaRPr lang="en-US" sz="1100" dirty="0">
              <a:latin typeface="Arial" pitchFamily="34" charset="0"/>
              <a:cs typeface="Arial" pitchFamily="34" charset="0"/>
            </a:endParaRPr>
          </a:p>
        </p:txBody>
      </p:sp>
      <p:sp>
        <p:nvSpPr>
          <p:cNvPr id="34" name="TextBox 33"/>
          <p:cNvSpPr txBox="1"/>
          <p:nvPr/>
        </p:nvSpPr>
        <p:spPr>
          <a:xfrm>
            <a:off x="3232006" y="2502155"/>
            <a:ext cx="1082439" cy="210302"/>
          </a:xfrm>
          <a:prstGeom prst="rect">
            <a:avLst/>
          </a:prstGeom>
          <a:noFill/>
        </p:spPr>
        <p:txBody>
          <a:bodyPr wrap="square" lIns="0" tIns="0" rIns="0" bIns="0" rtlCol="0">
            <a:noAutofit/>
          </a:bodyPr>
          <a:lstStyle/>
          <a:p>
            <a:pPr algn="ctr">
              <a:spcBef>
                <a:spcPts val="300"/>
              </a:spcBef>
            </a:pPr>
            <a:r>
              <a:rPr lang="en-US" sz="1200" dirty="0">
                <a:latin typeface="Arial" pitchFamily="34" charset="0"/>
                <a:cs typeface="Arial" pitchFamily="34" charset="0"/>
              </a:rPr>
              <a:t>CHWs</a:t>
            </a:r>
            <a:endParaRPr lang="en-US" sz="1100" dirty="0">
              <a:latin typeface="Arial" pitchFamily="34" charset="0"/>
              <a:cs typeface="Arial" pitchFamily="34" charset="0"/>
            </a:endParaRPr>
          </a:p>
        </p:txBody>
      </p:sp>
      <p:sp>
        <p:nvSpPr>
          <p:cNvPr id="35" name="TextBox 34"/>
          <p:cNvSpPr txBox="1"/>
          <p:nvPr/>
        </p:nvSpPr>
        <p:spPr>
          <a:xfrm>
            <a:off x="4259037" y="2491990"/>
            <a:ext cx="1082439" cy="210302"/>
          </a:xfrm>
          <a:prstGeom prst="rect">
            <a:avLst/>
          </a:prstGeom>
          <a:noFill/>
        </p:spPr>
        <p:txBody>
          <a:bodyPr wrap="square" lIns="0" tIns="0" rIns="0" bIns="0" rtlCol="0">
            <a:noAutofit/>
          </a:bodyPr>
          <a:lstStyle/>
          <a:p>
            <a:pPr algn="ctr">
              <a:spcBef>
                <a:spcPts val="300"/>
              </a:spcBef>
            </a:pPr>
            <a:r>
              <a:rPr lang="en-US" sz="1200" dirty="0">
                <a:latin typeface="Arial" pitchFamily="34" charset="0"/>
                <a:cs typeface="Arial" pitchFamily="34" charset="0"/>
              </a:rPr>
              <a:t>Employers</a:t>
            </a:r>
            <a:endParaRPr lang="en-US" sz="1100" dirty="0">
              <a:latin typeface="Arial" pitchFamily="34" charset="0"/>
              <a:cs typeface="Arial" pitchFamily="34" charset="0"/>
            </a:endParaRPr>
          </a:p>
        </p:txBody>
      </p:sp>
      <p:sp>
        <p:nvSpPr>
          <p:cNvPr id="36" name="TextBox 35"/>
          <p:cNvSpPr txBox="1"/>
          <p:nvPr/>
        </p:nvSpPr>
        <p:spPr>
          <a:xfrm>
            <a:off x="5259659" y="2506184"/>
            <a:ext cx="1082439" cy="210302"/>
          </a:xfrm>
          <a:prstGeom prst="rect">
            <a:avLst/>
          </a:prstGeom>
          <a:noFill/>
        </p:spPr>
        <p:txBody>
          <a:bodyPr wrap="square" lIns="0" tIns="0" rIns="0" bIns="0" rtlCol="0">
            <a:noAutofit/>
          </a:bodyPr>
          <a:lstStyle/>
          <a:p>
            <a:pPr algn="ctr">
              <a:spcBef>
                <a:spcPts val="300"/>
              </a:spcBef>
            </a:pPr>
            <a:r>
              <a:rPr lang="en-US" sz="1200" dirty="0">
                <a:latin typeface="Arial" pitchFamily="34" charset="0"/>
                <a:cs typeface="Arial" pitchFamily="34" charset="0"/>
              </a:rPr>
              <a:t>CHWs</a:t>
            </a:r>
            <a:endParaRPr lang="en-US" sz="1100" dirty="0">
              <a:latin typeface="Arial" pitchFamily="34" charset="0"/>
              <a:cs typeface="Arial" pitchFamily="34" charset="0"/>
            </a:endParaRPr>
          </a:p>
        </p:txBody>
      </p:sp>
      <p:sp>
        <p:nvSpPr>
          <p:cNvPr id="37" name="TextBox 36"/>
          <p:cNvSpPr txBox="1"/>
          <p:nvPr/>
        </p:nvSpPr>
        <p:spPr>
          <a:xfrm>
            <a:off x="6258099" y="2477796"/>
            <a:ext cx="1082439" cy="210302"/>
          </a:xfrm>
          <a:prstGeom prst="rect">
            <a:avLst/>
          </a:prstGeom>
          <a:noFill/>
        </p:spPr>
        <p:txBody>
          <a:bodyPr wrap="square" lIns="0" tIns="0" rIns="0" bIns="0" rtlCol="0">
            <a:noAutofit/>
          </a:bodyPr>
          <a:lstStyle/>
          <a:p>
            <a:pPr algn="ctr">
              <a:spcBef>
                <a:spcPts val="300"/>
              </a:spcBef>
            </a:pPr>
            <a:r>
              <a:rPr lang="en-US" sz="1200" dirty="0">
                <a:latin typeface="Arial" pitchFamily="34" charset="0"/>
                <a:cs typeface="Arial" pitchFamily="34" charset="0"/>
              </a:rPr>
              <a:t>Employers*</a:t>
            </a:r>
            <a:endParaRPr lang="en-US" sz="1100" dirty="0">
              <a:latin typeface="Arial" pitchFamily="34" charset="0"/>
              <a:cs typeface="Arial" pitchFamily="34" charset="0"/>
            </a:endParaRPr>
          </a:p>
        </p:txBody>
      </p:sp>
      <p:sp>
        <p:nvSpPr>
          <p:cNvPr id="39" name="TextBox 38"/>
          <p:cNvSpPr txBox="1"/>
          <p:nvPr/>
        </p:nvSpPr>
        <p:spPr>
          <a:xfrm>
            <a:off x="7258721" y="2491990"/>
            <a:ext cx="1082439" cy="210302"/>
          </a:xfrm>
          <a:prstGeom prst="rect">
            <a:avLst/>
          </a:prstGeom>
          <a:noFill/>
        </p:spPr>
        <p:txBody>
          <a:bodyPr wrap="square" lIns="0" tIns="0" rIns="0" bIns="0" rtlCol="0">
            <a:noAutofit/>
          </a:bodyPr>
          <a:lstStyle/>
          <a:p>
            <a:pPr algn="ctr">
              <a:spcBef>
                <a:spcPts val="300"/>
              </a:spcBef>
            </a:pPr>
            <a:r>
              <a:rPr lang="en-US" sz="1200" dirty="0">
                <a:latin typeface="Arial" pitchFamily="34" charset="0"/>
                <a:cs typeface="Arial" pitchFamily="34" charset="0"/>
              </a:rPr>
              <a:t>CHWs</a:t>
            </a:r>
            <a:endParaRPr lang="en-US" sz="1100" dirty="0">
              <a:latin typeface="Arial" pitchFamily="34" charset="0"/>
              <a:cs typeface="Arial" pitchFamily="34" charset="0"/>
            </a:endParaRPr>
          </a:p>
        </p:txBody>
      </p:sp>
      <p:sp>
        <p:nvSpPr>
          <p:cNvPr id="41" name="Rectangle 40"/>
          <p:cNvSpPr/>
          <p:nvPr/>
        </p:nvSpPr>
        <p:spPr>
          <a:xfrm>
            <a:off x="-265859" y="5271496"/>
            <a:ext cx="2471367" cy="261610"/>
          </a:xfrm>
          <a:prstGeom prst="rect">
            <a:avLst/>
          </a:prstGeom>
        </p:spPr>
        <p:txBody>
          <a:bodyPr wrap="square">
            <a:spAutoFit/>
          </a:bodyPr>
          <a:lstStyle/>
          <a:p>
            <a:pPr algn="r"/>
            <a:r>
              <a:rPr lang="en-US" sz="1100" b="1" i="1" dirty="0"/>
              <a:t>Median Salary</a:t>
            </a:r>
          </a:p>
        </p:txBody>
      </p:sp>
    </p:spTree>
    <p:extLst>
      <p:ext uri="{BB962C8B-B14F-4D97-AF65-F5344CB8AC3E}">
        <p14:creationId xmlns:p14="http://schemas.microsoft.com/office/powerpoint/2010/main" val="554601305"/>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06747"/>
            <a:ext cx="7151350" cy="647402"/>
          </a:xfrm>
        </p:spPr>
        <p:txBody>
          <a:bodyPr/>
          <a:lstStyle/>
          <a:p>
            <a:r>
              <a:rPr lang="en-US" dirty="0">
                <a:solidFill>
                  <a:schemeClr val="accent2"/>
                </a:solidFill>
              </a:rPr>
              <a:t>Change in CHW Annual Salary</a:t>
            </a:r>
          </a:p>
        </p:txBody>
      </p:sp>
      <p:sp>
        <p:nvSpPr>
          <p:cNvPr id="69" name="Text Box 3"/>
          <p:cNvSpPr txBox="1">
            <a:spLocks noChangeArrowheads="1"/>
          </p:cNvSpPr>
          <p:nvPr/>
        </p:nvSpPr>
        <p:spPr bwMode="auto">
          <a:xfrm>
            <a:off x="1730174" y="2388179"/>
            <a:ext cx="5683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Changes in CHW Salary in the Past 12 Months</a:t>
            </a:r>
          </a:p>
        </p:txBody>
      </p:sp>
      <p:sp>
        <p:nvSpPr>
          <p:cNvPr id="17" name="Text Placeholder 1"/>
          <p:cNvSpPr>
            <a:spLocks noGrp="1"/>
          </p:cNvSpPr>
          <p:nvPr>
            <p:ph type="body" sz="quarter" idx="12"/>
          </p:nvPr>
        </p:nvSpPr>
        <p:spPr>
          <a:xfrm>
            <a:off x="323850" y="6203700"/>
            <a:ext cx="8496300" cy="382107"/>
          </a:xfrm>
        </p:spPr>
        <p:txBody>
          <a:bodyPr anchor="t" anchorCtr="0"/>
          <a:lstStyle/>
          <a:p>
            <a:pPr marL="341313" lvl="0" indent="-341313">
              <a:tabLst>
                <a:tab pos="631825" algn="l"/>
              </a:tabLst>
            </a:pPr>
            <a:r>
              <a:rPr lang="en-US" dirty="0"/>
              <a:t>ED4	Over the past 12 months, has the average annual salary of a CHW at your organization increased, decreased, or stayed the same? </a:t>
            </a:r>
            <a:r>
              <a:rPr lang="en-IN" dirty="0"/>
              <a:t>(Employers: Total=173; Clinical=109; Non-Clinical=64)</a:t>
            </a:r>
            <a:endParaRPr lang="en-US" dirty="0"/>
          </a:p>
          <a:p>
            <a:pPr marL="341313" lvl="0" indent="-341313">
              <a:spcAft>
                <a:spcPts val="300"/>
              </a:spcAft>
              <a:tabLst>
                <a:tab pos="631825" algn="l"/>
              </a:tabLst>
            </a:pPr>
            <a:r>
              <a:rPr lang="en-US" dirty="0"/>
              <a:t>CB7	Over the past 12 months, has your income as a CHW at your organization increased, decreased, or stayed the same? </a:t>
            </a:r>
            <a:r>
              <a:rPr lang="en-IN" dirty="0"/>
              <a:t>(CHWs: Total=526; Clinical=303; Non-Clinical=223)</a:t>
            </a:r>
          </a:p>
          <a:p>
            <a:pPr marL="341313" indent="-341313">
              <a:spcAft>
                <a:spcPts val="300"/>
              </a:spcAft>
            </a:pPr>
            <a:r>
              <a:rPr lang="en-IN" dirty="0"/>
              <a:t> </a:t>
            </a:r>
          </a:p>
        </p:txBody>
      </p:sp>
      <p:sp>
        <p:nvSpPr>
          <p:cNvPr id="19" name="Content Placeholder 1"/>
          <p:cNvSpPr txBox="1">
            <a:spLocks/>
          </p:cNvSpPr>
          <p:nvPr/>
        </p:nvSpPr>
        <p:spPr>
          <a:xfrm>
            <a:off x="198342" y="896267"/>
            <a:ext cx="8782372" cy="627074"/>
          </a:xfrm>
          <a:prstGeom prst="rect">
            <a:avLst/>
          </a:prstGeom>
          <a:noFill/>
        </p:spPr>
        <p:txBody>
          <a:bodyPr/>
          <a:lstStyle/>
          <a:p>
            <a:pPr marL="0" lvl="1">
              <a:spcBef>
                <a:spcPts val="600"/>
              </a:spcBef>
            </a:pPr>
            <a:endParaRPr lang="en-US" sz="1600" dirty="0"/>
          </a:p>
        </p:txBody>
      </p:sp>
      <p:grpSp>
        <p:nvGrpSpPr>
          <p:cNvPr id="2" name="Group 1"/>
          <p:cNvGrpSpPr/>
          <p:nvPr/>
        </p:nvGrpSpPr>
        <p:grpSpPr>
          <a:xfrm>
            <a:off x="5254540" y="5743665"/>
            <a:ext cx="3249671" cy="255662"/>
            <a:chOff x="5651447" y="5920433"/>
            <a:chExt cx="3249671" cy="255662"/>
          </a:xfrm>
        </p:grpSpPr>
        <p:sp>
          <p:nvSpPr>
            <p:cNvPr id="43" name="Rectangle 42"/>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44"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graphicFrame>
        <p:nvGraphicFramePr>
          <p:cNvPr id="38" name="Chart 37"/>
          <p:cNvGraphicFramePr/>
          <p:nvPr>
            <p:extLst>
              <p:ext uri="{D42A27DB-BD31-4B8C-83A1-F6EECF244321}">
                <p14:modId xmlns:p14="http://schemas.microsoft.com/office/powerpoint/2010/main" val="935664432"/>
              </p:ext>
            </p:extLst>
          </p:nvPr>
        </p:nvGraphicFramePr>
        <p:xfrm>
          <a:off x="1919019" y="2723504"/>
          <a:ext cx="6585192" cy="2720819"/>
        </p:xfrm>
        <a:graphic>
          <a:graphicData uri="http://schemas.openxmlformats.org/drawingml/2006/chart">
            <c:chart xmlns:c="http://schemas.openxmlformats.org/drawingml/2006/chart" xmlns:r="http://schemas.openxmlformats.org/officeDocument/2006/relationships" r:id="rId3"/>
          </a:graphicData>
        </a:graphic>
      </p:graphicFrame>
      <p:cxnSp>
        <p:nvCxnSpPr>
          <p:cNvPr id="58" name="Straight Connector 57"/>
          <p:cNvCxnSpPr/>
          <p:nvPr/>
        </p:nvCxnSpPr>
        <p:spPr>
          <a:xfrm>
            <a:off x="4091990" y="2801467"/>
            <a:ext cx="0" cy="2828995"/>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925803" y="4343133"/>
            <a:ext cx="2052839" cy="261610"/>
          </a:xfrm>
          <a:prstGeom prst="rect">
            <a:avLst/>
          </a:prstGeom>
        </p:spPr>
        <p:txBody>
          <a:bodyPr wrap="square">
            <a:spAutoFit/>
          </a:bodyPr>
          <a:lstStyle/>
          <a:p>
            <a:pPr lvl="0" defTabSz="1543050">
              <a:spcBef>
                <a:spcPts val="300"/>
              </a:spcBef>
            </a:pPr>
            <a:r>
              <a:rPr lang="en-US" sz="1100" dirty="0">
                <a:solidFill>
                  <a:srgbClr val="000000"/>
                </a:solidFill>
                <a:latin typeface="Arial" pitchFamily="34" charset="0"/>
                <a:cs typeface="Arial" pitchFamily="34" charset="0"/>
              </a:rPr>
              <a:t>Stayed the Same</a:t>
            </a:r>
          </a:p>
        </p:txBody>
      </p:sp>
      <p:sp>
        <p:nvSpPr>
          <p:cNvPr id="6" name="Rectangle 5"/>
          <p:cNvSpPr/>
          <p:nvPr/>
        </p:nvSpPr>
        <p:spPr>
          <a:xfrm>
            <a:off x="955902" y="4907512"/>
            <a:ext cx="867545" cy="261610"/>
          </a:xfrm>
          <a:prstGeom prst="rect">
            <a:avLst/>
          </a:prstGeom>
        </p:spPr>
        <p:txBody>
          <a:bodyPr wrap="none">
            <a:spAutoFit/>
          </a:bodyPr>
          <a:lstStyle/>
          <a:p>
            <a:pPr lvl="0">
              <a:spcBef>
                <a:spcPts val="300"/>
              </a:spcBef>
            </a:pPr>
            <a:r>
              <a:rPr lang="en-US" sz="1100" dirty="0">
                <a:solidFill>
                  <a:srgbClr val="000000"/>
                </a:solidFill>
                <a:latin typeface="Arial" pitchFamily="34" charset="0"/>
                <a:cs typeface="Arial" pitchFamily="34" charset="0"/>
              </a:rPr>
              <a:t>Decreased</a:t>
            </a:r>
          </a:p>
        </p:txBody>
      </p:sp>
      <p:sp>
        <p:nvSpPr>
          <p:cNvPr id="31" name="Rectangle 30"/>
          <p:cNvSpPr/>
          <p:nvPr/>
        </p:nvSpPr>
        <p:spPr>
          <a:xfrm>
            <a:off x="932935" y="3257961"/>
            <a:ext cx="2052839" cy="261610"/>
          </a:xfrm>
          <a:prstGeom prst="rect">
            <a:avLst/>
          </a:prstGeom>
        </p:spPr>
        <p:txBody>
          <a:bodyPr wrap="square">
            <a:spAutoFit/>
          </a:bodyPr>
          <a:lstStyle/>
          <a:p>
            <a:pPr lvl="0" defTabSz="1543050">
              <a:spcBef>
                <a:spcPts val="300"/>
              </a:spcBef>
            </a:pPr>
            <a:r>
              <a:rPr lang="en-US" sz="1100" dirty="0">
                <a:solidFill>
                  <a:srgbClr val="000000"/>
                </a:solidFill>
                <a:latin typeface="Arial" pitchFamily="34" charset="0"/>
                <a:cs typeface="Arial" pitchFamily="34" charset="0"/>
              </a:rPr>
              <a:t>Increased</a:t>
            </a:r>
          </a:p>
        </p:txBody>
      </p:sp>
      <p:cxnSp>
        <p:nvCxnSpPr>
          <p:cNvPr id="24" name="Straight Connector 23"/>
          <p:cNvCxnSpPr/>
          <p:nvPr/>
        </p:nvCxnSpPr>
        <p:spPr>
          <a:xfrm>
            <a:off x="6210475" y="2801467"/>
            <a:ext cx="0" cy="2828995"/>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919019" y="5498208"/>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Total</a:t>
            </a:r>
            <a:endParaRPr lang="en-US" sz="1100" b="1" dirty="0">
              <a:latin typeface="Arial" pitchFamily="34" charset="0"/>
              <a:cs typeface="Arial" pitchFamily="34" charset="0"/>
            </a:endParaRPr>
          </a:p>
        </p:txBody>
      </p:sp>
      <p:sp>
        <p:nvSpPr>
          <p:cNvPr id="26" name="TextBox 25"/>
          <p:cNvSpPr txBox="1"/>
          <p:nvPr/>
        </p:nvSpPr>
        <p:spPr>
          <a:xfrm>
            <a:off x="4056858" y="5512779"/>
            <a:ext cx="2286169" cy="235365"/>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Clinical</a:t>
            </a:r>
            <a:endParaRPr lang="en-US" sz="1100" b="1" dirty="0">
              <a:latin typeface="Arial" pitchFamily="34" charset="0"/>
              <a:cs typeface="Arial" pitchFamily="34" charset="0"/>
            </a:endParaRPr>
          </a:p>
        </p:txBody>
      </p:sp>
      <p:sp>
        <p:nvSpPr>
          <p:cNvPr id="27" name="TextBox 26"/>
          <p:cNvSpPr txBox="1"/>
          <p:nvPr/>
        </p:nvSpPr>
        <p:spPr>
          <a:xfrm>
            <a:off x="6150764" y="5512143"/>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Non-Clinical</a:t>
            </a:r>
            <a:endParaRPr lang="en-US" sz="1100" b="1" dirty="0">
              <a:latin typeface="Arial" pitchFamily="34" charset="0"/>
              <a:cs typeface="Arial" pitchFamily="34" charset="0"/>
            </a:endParaRPr>
          </a:p>
        </p:txBody>
      </p:sp>
      <p:sp>
        <p:nvSpPr>
          <p:cNvPr id="28" name="Rectangle 27"/>
          <p:cNvSpPr/>
          <p:nvPr/>
        </p:nvSpPr>
        <p:spPr>
          <a:xfrm rot="10800000" flipV="1">
            <a:off x="2536737" y="3363848"/>
            <a:ext cx="278100" cy="253916"/>
          </a:xfrm>
          <a:prstGeom prst="rect">
            <a:avLst/>
          </a:prstGeom>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Arial"/>
                <a:ea typeface="+mn-ea"/>
                <a:cs typeface="+mn-cs"/>
                <a:sym typeface="Wingdings 3"/>
              </a:rPr>
              <a:t></a:t>
            </a:r>
            <a:endParaRPr kumimoji="0" lang="en-US" sz="1050" b="0" i="0" u="none" strike="noStrike" kern="1200" cap="none" spc="0" normalizeH="0" baseline="0" noProof="0" dirty="0">
              <a:ln>
                <a:noFill/>
              </a:ln>
              <a:solidFill>
                <a:schemeClr val="bg1"/>
              </a:solidFill>
              <a:effectLst/>
              <a:uLnTx/>
              <a:uFillTx/>
              <a:latin typeface="Arial"/>
              <a:ea typeface="+mn-ea"/>
              <a:cs typeface="+mn-cs"/>
            </a:endParaRPr>
          </a:p>
        </p:txBody>
      </p:sp>
      <p:sp>
        <p:nvSpPr>
          <p:cNvPr id="30" name="TextBox 29"/>
          <p:cNvSpPr txBox="1"/>
          <p:nvPr/>
        </p:nvSpPr>
        <p:spPr>
          <a:xfrm>
            <a:off x="323850" y="5908208"/>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32"/>
          <p:cNvSpPr/>
          <p:nvPr/>
        </p:nvSpPr>
        <p:spPr>
          <a:xfrm rot="10800000" flipV="1">
            <a:off x="3611317" y="4261347"/>
            <a:ext cx="278100" cy="253916"/>
          </a:xfrm>
          <a:prstGeom prst="rect">
            <a:avLst/>
          </a:prstGeom>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effectLst/>
                <a:uLnTx/>
                <a:uFillTx/>
                <a:latin typeface="Arial"/>
                <a:ea typeface="+mn-ea"/>
                <a:cs typeface="+mn-cs"/>
                <a:sym typeface="Wingdings 3"/>
              </a:rPr>
              <a:t></a:t>
            </a:r>
            <a:endParaRPr kumimoji="0" lang="en-US" sz="1050" b="0" i="0" u="none" strike="noStrike" kern="1200" cap="none" spc="0" normalizeH="0" baseline="0" noProof="0" dirty="0">
              <a:ln>
                <a:noFill/>
              </a:ln>
              <a:effectLst/>
              <a:uLnTx/>
              <a:uFillTx/>
              <a:latin typeface="Arial"/>
              <a:ea typeface="+mn-ea"/>
              <a:cs typeface="+mn-cs"/>
            </a:endParaRPr>
          </a:p>
        </p:txBody>
      </p:sp>
      <p:sp>
        <p:nvSpPr>
          <p:cNvPr id="34" name="Rectangle 33"/>
          <p:cNvSpPr/>
          <p:nvPr/>
        </p:nvSpPr>
        <p:spPr>
          <a:xfrm rot="10800000" flipV="1">
            <a:off x="6843631" y="3383592"/>
            <a:ext cx="278100" cy="253916"/>
          </a:xfrm>
          <a:prstGeom prst="rect">
            <a:avLst/>
          </a:prstGeom>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chemeClr val="bg1"/>
                </a:solidFill>
                <a:effectLst/>
                <a:uLnTx/>
                <a:uFillTx/>
                <a:latin typeface="Arial"/>
                <a:ea typeface="+mn-ea"/>
                <a:cs typeface="+mn-cs"/>
                <a:sym typeface="Wingdings 3"/>
              </a:rPr>
              <a:t></a:t>
            </a:r>
            <a:endParaRPr kumimoji="0" lang="en-US" sz="1050" b="0" i="0" u="none" strike="noStrike" kern="1200" cap="none" spc="0" normalizeH="0" baseline="0" noProof="0" dirty="0">
              <a:ln>
                <a:noFill/>
              </a:ln>
              <a:solidFill>
                <a:schemeClr val="bg1"/>
              </a:solidFill>
              <a:effectLst/>
              <a:uLnTx/>
              <a:uFillTx/>
              <a:latin typeface="Arial"/>
              <a:ea typeface="+mn-ea"/>
              <a:cs typeface="+mn-cs"/>
            </a:endParaRPr>
          </a:p>
        </p:txBody>
      </p:sp>
      <p:sp>
        <p:nvSpPr>
          <p:cNvPr id="35" name="Rectangle 34"/>
          <p:cNvSpPr/>
          <p:nvPr/>
        </p:nvSpPr>
        <p:spPr>
          <a:xfrm rot="10800000" flipV="1">
            <a:off x="7873967" y="4290843"/>
            <a:ext cx="278100" cy="253916"/>
          </a:xfrm>
          <a:prstGeom prst="rect">
            <a:avLst/>
          </a:prstGeom>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effectLst/>
                <a:uLnTx/>
                <a:uFillTx/>
                <a:latin typeface="Arial"/>
                <a:ea typeface="+mn-ea"/>
                <a:cs typeface="+mn-cs"/>
                <a:sym typeface="Wingdings 3"/>
              </a:rPr>
              <a:t></a:t>
            </a:r>
            <a:endParaRPr kumimoji="0" lang="en-US" sz="1050" b="0" i="0" u="none" strike="noStrike" kern="1200" cap="none" spc="0" normalizeH="0" baseline="0" noProof="0" dirty="0">
              <a:ln>
                <a:noFill/>
              </a:ln>
              <a:effectLst/>
              <a:uLnTx/>
              <a:uFillTx/>
              <a:latin typeface="Arial"/>
              <a:ea typeface="+mn-ea"/>
              <a:cs typeface="+mn-cs"/>
            </a:endParaRPr>
          </a:p>
        </p:txBody>
      </p:sp>
      <p:sp>
        <p:nvSpPr>
          <p:cNvPr id="36" name="Oval 35"/>
          <p:cNvSpPr/>
          <p:nvPr/>
        </p:nvSpPr>
        <p:spPr bwMode="gray">
          <a:xfrm rot="20293295">
            <a:off x="2160847" y="3327955"/>
            <a:ext cx="700015" cy="318724"/>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7" name="Oval 36"/>
          <p:cNvSpPr/>
          <p:nvPr/>
        </p:nvSpPr>
        <p:spPr bwMode="gray">
          <a:xfrm rot="20293295">
            <a:off x="3228204" y="4247898"/>
            <a:ext cx="700015" cy="318724"/>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9" name="Oval 38"/>
          <p:cNvSpPr/>
          <p:nvPr/>
        </p:nvSpPr>
        <p:spPr bwMode="gray">
          <a:xfrm rot="20293295">
            <a:off x="6439983" y="3372108"/>
            <a:ext cx="700015" cy="318724"/>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40" name="Oval 39"/>
          <p:cNvSpPr/>
          <p:nvPr/>
        </p:nvSpPr>
        <p:spPr bwMode="gray">
          <a:xfrm rot="20293295">
            <a:off x="7473153" y="4270021"/>
            <a:ext cx="700015" cy="318724"/>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29" name="Content Placeholder 1"/>
          <p:cNvSpPr txBox="1">
            <a:spLocks/>
          </p:cNvSpPr>
          <p:nvPr/>
        </p:nvSpPr>
        <p:spPr>
          <a:xfrm>
            <a:off x="191954" y="848482"/>
            <a:ext cx="8782372" cy="1467523"/>
          </a:xfrm>
          <a:prstGeom prst="rect">
            <a:avLst/>
          </a:prstGeom>
          <a:noFill/>
        </p:spPr>
        <p:txBody>
          <a:bodyPr/>
          <a:lstStyle/>
          <a:p>
            <a:pPr marL="0" lvl="1">
              <a:lnSpc>
                <a:spcPts val="1720"/>
              </a:lnSpc>
              <a:spcBef>
                <a:spcPts val="600"/>
              </a:spcBef>
            </a:pPr>
            <a:r>
              <a:rPr lang="en-US" sz="1600" dirty="0">
                <a:cs typeface="Arial" pitchFamily="34" charset="0"/>
              </a:rPr>
              <a:t>While just shy of 40% CHWs report that their salary increased in the past 12 months, over 50% employers report increases in CHW salaries.</a:t>
            </a:r>
          </a:p>
          <a:p>
            <a:pPr marL="460375" lvl="2" indent="-230188">
              <a:lnSpc>
                <a:spcPts val="1720"/>
              </a:lnSpc>
              <a:spcBef>
                <a:spcPts val="400"/>
              </a:spcBef>
              <a:buClr>
                <a:schemeClr val="accent2"/>
              </a:buClr>
              <a:buFont typeface="Arial" charset="0"/>
              <a:buChar char="•"/>
            </a:pPr>
            <a:r>
              <a:rPr lang="en-US" sz="1400" dirty="0">
                <a:cs typeface="Arial" pitchFamily="34" charset="0"/>
              </a:rPr>
              <a:t>The difference between employers and CHWs in their reports of CHW salary increases is particularly pronounced among non-clinical organizations.</a:t>
            </a:r>
          </a:p>
          <a:p>
            <a:pPr marL="460375" lvl="2" indent="-230188">
              <a:lnSpc>
                <a:spcPts val="1720"/>
              </a:lnSpc>
              <a:spcBef>
                <a:spcPts val="400"/>
              </a:spcBef>
              <a:buClr>
                <a:schemeClr val="accent2"/>
              </a:buClr>
              <a:buFont typeface="Arial" charset="0"/>
              <a:buChar char="•"/>
            </a:pPr>
            <a:r>
              <a:rPr lang="en-US" sz="1400" dirty="0">
                <a:cs typeface="Arial" pitchFamily="34" charset="0"/>
              </a:rPr>
              <a:t>Overall, non-clinical organizations are more likely to have had CHW salary increases than clinical organizations.</a:t>
            </a:r>
          </a:p>
        </p:txBody>
      </p:sp>
    </p:spTree>
    <p:extLst>
      <p:ext uri="{BB962C8B-B14F-4D97-AF65-F5344CB8AC3E}">
        <p14:creationId xmlns:p14="http://schemas.microsoft.com/office/powerpoint/2010/main" val="3525936315"/>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2905125" y="2713545"/>
          <a:ext cx="2850294" cy="31964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 13"/>
          <p:cNvGraphicFramePr>
            <a:graphicFrameLocks noGrp="1"/>
          </p:cNvGraphicFramePr>
          <p:nvPr/>
        </p:nvGraphicFramePr>
        <p:xfrm>
          <a:off x="299649" y="2556703"/>
          <a:ext cx="2662888" cy="3352615"/>
        </p:xfrm>
        <a:graphic>
          <a:graphicData uri="http://schemas.openxmlformats.org/drawingml/2006/table">
            <a:tbl>
              <a:tblPr firstRow="1" bandRow="1"/>
              <a:tblGrid>
                <a:gridCol w="2662888">
                  <a:extLst>
                    <a:ext uri="{9D8B030D-6E8A-4147-A177-3AD203B41FA5}">
                      <a16:colId xmlns:a16="http://schemas.microsoft.com/office/drawing/2014/main" val="20000"/>
                    </a:ext>
                  </a:extLst>
                </a:gridCol>
              </a:tblGrid>
              <a:tr h="50185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Paid time</a:t>
                      </a:r>
                      <a:r>
                        <a:rPr lang="en-US" sz="1100" baseline="0" dirty="0"/>
                        <a:t> off (vacation, sick time, personal time, etc.)</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229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Health/dental insurance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229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Training Benefits</a:t>
                      </a:r>
                      <a:r>
                        <a:rPr lang="en-US" sz="1100" baseline="0" dirty="0"/>
                        <a:t> (Net)</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229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Mileage/parking reimbursement</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0897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Pension or retirement</a:t>
                      </a:r>
                      <a:r>
                        <a:rPr lang="en-US" sz="1100" baseline="0" dirty="0"/>
                        <a:t> plan</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0897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Wages/salary increase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61677864"/>
                  </a:ext>
                </a:extLst>
              </a:tr>
              <a:tr h="30897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Commuter</a:t>
                      </a:r>
                      <a:r>
                        <a:rPr lang="en-US" sz="1100" baseline="0" dirty="0"/>
                        <a:t> subsidy</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0431921"/>
                  </a:ext>
                </a:extLst>
              </a:tr>
              <a:tr h="30897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Child care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71668704"/>
                  </a:ext>
                </a:extLst>
              </a:tr>
              <a:tr h="30897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Other Benefit</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908702626"/>
                  </a:ext>
                </a:extLst>
              </a:tr>
              <a:tr h="308978">
                <a:tc>
                  <a:txBody>
                    <a:bodyPr/>
                    <a:lstStyle/>
                    <a:p>
                      <a:pPr algn="r"/>
                      <a:r>
                        <a:rPr lang="en-US" sz="1100" b="1" dirty="0"/>
                        <a:t>None of the above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4" name="Title 3"/>
          <p:cNvSpPr>
            <a:spLocks noGrp="1"/>
          </p:cNvSpPr>
          <p:nvPr>
            <p:ph type="title"/>
          </p:nvPr>
        </p:nvSpPr>
        <p:spPr>
          <a:xfrm>
            <a:off x="228600" y="106747"/>
            <a:ext cx="7151350" cy="647402"/>
          </a:xfrm>
        </p:spPr>
        <p:txBody>
          <a:bodyPr/>
          <a:lstStyle/>
          <a:p>
            <a:r>
              <a:rPr lang="en-US" dirty="0">
                <a:solidFill>
                  <a:schemeClr val="accent2"/>
                </a:solidFill>
              </a:rPr>
              <a:t>CHW Benefits</a:t>
            </a:r>
            <a:endParaRPr lang="en-US" i="1" dirty="0">
              <a:solidFill>
                <a:schemeClr val="accent2"/>
              </a:solidFill>
            </a:endParaRPr>
          </a:p>
        </p:txBody>
      </p:sp>
      <p:sp>
        <p:nvSpPr>
          <p:cNvPr id="69" name="Text Box 3"/>
          <p:cNvSpPr txBox="1">
            <a:spLocks noChangeArrowheads="1"/>
          </p:cNvSpPr>
          <p:nvPr/>
        </p:nvSpPr>
        <p:spPr bwMode="auto">
          <a:xfrm>
            <a:off x="1940485" y="1887947"/>
            <a:ext cx="5683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Benefits Offered to CHWs </a:t>
            </a:r>
          </a:p>
        </p:txBody>
      </p:sp>
      <p:sp>
        <p:nvSpPr>
          <p:cNvPr id="17" name="Text Placeholder 1"/>
          <p:cNvSpPr>
            <a:spLocks noGrp="1"/>
          </p:cNvSpPr>
          <p:nvPr>
            <p:ph type="body" sz="quarter" idx="12"/>
          </p:nvPr>
        </p:nvSpPr>
        <p:spPr>
          <a:xfrm>
            <a:off x="323850" y="6339164"/>
            <a:ext cx="8496300" cy="289046"/>
          </a:xfrm>
        </p:spPr>
        <p:txBody>
          <a:bodyPr anchor="t" anchorCtr="0"/>
          <a:lstStyle/>
          <a:p>
            <a:pPr marL="341313" lvl="0" indent="-341313">
              <a:tabLst>
                <a:tab pos="631825" algn="l"/>
              </a:tabLst>
            </a:pPr>
            <a:r>
              <a:rPr lang="en-US" dirty="0"/>
              <a:t>ED5	Does your organization provide any of the following to CHWs? </a:t>
            </a:r>
            <a:r>
              <a:rPr lang="en-IN" dirty="0"/>
              <a:t>(Employers: Total=177)</a:t>
            </a:r>
            <a:endParaRPr lang="en-US" dirty="0"/>
          </a:p>
          <a:p>
            <a:pPr marL="341313" lvl="0" indent="-341313">
              <a:spcAft>
                <a:spcPts val="300"/>
              </a:spcAft>
              <a:tabLst>
                <a:tab pos="631825" algn="l"/>
              </a:tabLst>
            </a:pPr>
            <a:r>
              <a:rPr lang="en-US" dirty="0"/>
              <a:t>CB8	Do you receive any of the following from your organization? </a:t>
            </a:r>
            <a:r>
              <a:rPr lang="en-IN" dirty="0"/>
              <a:t>(CHWs: Total=528)</a:t>
            </a:r>
          </a:p>
          <a:p>
            <a:pPr marL="341313" indent="-341313">
              <a:spcAft>
                <a:spcPts val="300"/>
              </a:spcAft>
            </a:pPr>
            <a:r>
              <a:rPr lang="en-IN" dirty="0"/>
              <a:t> </a:t>
            </a:r>
          </a:p>
        </p:txBody>
      </p:sp>
      <p:sp>
        <p:nvSpPr>
          <p:cNvPr id="19" name="Content Placeholder 1"/>
          <p:cNvSpPr txBox="1">
            <a:spLocks/>
          </p:cNvSpPr>
          <p:nvPr/>
        </p:nvSpPr>
        <p:spPr>
          <a:xfrm>
            <a:off x="198342" y="896267"/>
            <a:ext cx="8782372" cy="627074"/>
          </a:xfrm>
          <a:prstGeom prst="rect">
            <a:avLst/>
          </a:prstGeom>
          <a:noFill/>
        </p:spPr>
        <p:txBody>
          <a:bodyPr/>
          <a:lstStyle/>
          <a:p>
            <a:pPr marL="0" lvl="1">
              <a:spcBef>
                <a:spcPts val="600"/>
              </a:spcBef>
            </a:pPr>
            <a:endParaRPr lang="en-US" sz="1600" dirty="0"/>
          </a:p>
        </p:txBody>
      </p:sp>
      <p:graphicFrame>
        <p:nvGraphicFramePr>
          <p:cNvPr id="21" name="Chart 20"/>
          <p:cNvGraphicFramePr/>
          <p:nvPr/>
        </p:nvGraphicFramePr>
        <p:xfrm>
          <a:off x="5755419" y="2713545"/>
          <a:ext cx="2874605" cy="3168978"/>
        </p:xfrm>
        <a:graphic>
          <a:graphicData uri="http://schemas.openxmlformats.org/drawingml/2006/chart">
            <c:chart xmlns:c="http://schemas.openxmlformats.org/drawingml/2006/chart" xmlns:r="http://schemas.openxmlformats.org/officeDocument/2006/relationships" r:id="rId4"/>
          </a:graphicData>
        </a:graphic>
      </p:graphicFrame>
      <p:grpSp>
        <p:nvGrpSpPr>
          <p:cNvPr id="27" name="Group 26"/>
          <p:cNvGrpSpPr/>
          <p:nvPr/>
        </p:nvGrpSpPr>
        <p:grpSpPr>
          <a:xfrm>
            <a:off x="5380355" y="5946781"/>
            <a:ext cx="3249671" cy="255662"/>
            <a:chOff x="5651447" y="5920433"/>
            <a:chExt cx="3249671" cy="255662"/>
          </a:xfrm>
        </p:grpSpPr>
        <p:sp>
          <p:nvSpPr>
            <p:cNvPr id="28" name="Rectangle 27"/>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29"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cxnSp>
        <p:nvCxnSpPr>
          <p:cNvPr id="30" name="Straight Arrow Connector 29"/>
          <p:cNvCxnSpPr/>
          <p:nvPr/>
        </p:nvCxnSpPr>
        <p:spPr>
          <a:xfrm flipV="1">
            <a:off x="5400080" y="2815506"/>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32" name="Straight Arrow Connector 31"/>
          <p:cNvCxnSpPr/>
          <p:nvPr/>
        </p:nvCxnSpPr>
        <p:spPr>
          <a:xfrm flipV="1">
            <a:off x="5250880" y="3140874"/>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33" name="Straight Arrow Connector 32"/>
          <p:cNvCxnSpPr/>
          <p:nvPr/>
        </p:nvCxnSpPr>
        <p:spPr>
          <a:xfrm flipV="1">
            <a:off x="5138802" y="3454469"/>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34" name="Straight Arrow Connector 33"/>
          <p:cNvCxnSpPr/>
          <p:nvPr/>
        </p:nvCxnSpPr>
        <p:spPr>
          <a:xfrm flipV="1">
            <a:off x="5032827" y="3766399"/>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35" name="Straight Arrow Connector 34"/>
          <p:cNvCxnSpPr/>
          <p:nvPr/>
        </p:nvCxnSpPr>
        <p:spPr>
          <a:xfrm flipV="1">
            <a:off x="4783147" y="4100655"/>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36" name="Straight Arrow Connector 35"/>
          <p:cNvCxnSpPr/>
          <p:nvPr/>
        </p:nvCxnSpPr>
        <p:spPr>
          <a:xfrm flipV="1">
            <a:off x="4612943" y="4407382"/>
            <a:ext cx="2540" cy="117475"/>
          </a:xfrm>
          <a:prstGeom prst="straightConnector1">
            <a:avLst/>
          </a:prstGeom>
          <a:noFill/>
          <a:ln w="6350" cap="flat" cmpd="sng" algn="ctr">
            <a:solidFill>
              <a:sysClr val="windowText" lastClr="000000"/>
            </a:solidFill>
            <a:prstDash val="solid"/>
            <a:miter lim="800000"/>
            <a:tailEnd type="arrow" w="sm" len="sm"/>
          </a:ln>
          <a:effectLst/>
        </p:spPr>
      </p:cxnSp>
      <p:sp>
        <p:nvSpPr>
          <p:cNvPr id="23" name="TextBox 22"/>
          <p:cNvSpPr txBox="1"/>
          <p:nvPr/>
        </p:nvSpPr>
        <p:spPr>
          <a:xfrm>
            <a:off x="3094186" y="2346401"/>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Total Employers</a:t>
            </a:r>
            <a:endParaRPr lang="en-US" sz="1100" b="1" dirty="0">
              <a:latin typeface="Arial" pitchFamily="34" charset="0"/>
              <a:cs typeface="Arial" pitchFamily="34" charset="0"/>
            </a:endParaRPr>
          </a:p>
        </p:txBody>
      </p:sp>
      <p:sp>
        <p:nvSpPr>
          <p:cNvPr id="24" name="TextBox 23"/>
          <p:cNvSpPr txBox="1"/>
          <p:nvPr/>
        </p:nvSpPr>
        <p:spPr>
          <a:xfrm>
            <a:off x="5856696" y="2338658"/>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Total CHWs</a:t>
            </a:r>
            <a:endParaRPr lang="en-US" sz="1100" b="1" dirty="0">
              <a:latin typeface="Arial" pitchFamily="34" charset="0"/>
              <a:cs typeface="Arial" pitchFamily="34" charset="0"/>
            </a:endParaRPr>
          </a:p>
        </p:txBody>
      </p:sp>
      <p:sp>
        <p:nvSpPr>
          <p:cNvPr id="22" name="Content Placeholder 1"/>
          <p:cNvSpPr txBox="1">
            <a:spLocks/>
          </p:cNvSpPr>
          <p:nvPr/>
        </p:nvSpPr>
        <p:spPr>
          <a:xfrm>
            <a:off x="191954" y="848482"/>
            <a:ext cx="8782372" cy="1155755"/>
          </a:xfrm>
          <a:prstGeom prst="rect">
            <a:avLst/>
          </a:prstGeom>
          <a:noFill/>
        </p:spPr>
        <p:txBody>
          <a:bodyPr/>
          <a:lstStyle/>
          <a:p>
            <a:pPr marL="0" lvl="1">
              <a:lnSpc>
                <a:spcPts val="1720"/>
              </a:lnSpc>
              <a:spcBef>
                <a:spcPts val="600"/>
              </a:spcBef>
            </a:pPr>
            <a:r>
              <a:rPr lang="en-US" sz="1600" dirty="0">
                <a:cs typeface="Arial" pitchFamily="34" charset="0"/>
              </a:rPr>
              <a:t>The vast majority of employers and CHWs report that CHWs receive paid time off.</a:t>
            </a:r>
          </a:p>
          <a:p>
            <a:pPr marL="460375" lvl="2" indent="-230188">
              <a:lnSpc>
                <a:spcPts val="1720"/>
              </a:lnSpc>
              <a:spcBef>
                <a:spcPts val="600"/>
              </a:spcBef>
              <a:buClr>
                <a:schemeClr val="accent2"/>
              </a:buClr>
              <a:buFont typeface="Arial" charset="0"/>
              <a:buChar char="•"/>
            </a:pPr>
            <a:r>
              <a:rPr lang="en-US" sz="1400" dirty="0">
                <a:cs typeface="Arial" pitchFamily="34" charset="0"/>
              </a:rPr>
              <a:t>Most CHW benefits are more likely to be reported by employers than by CHWs.</a:t>
            </a:r>
          </a:p>
          <a:p>
            <a:pPr marL="460375" lvl="2" indent="-230188">
              <a:lnSpc>
                <a:spcPts val="1720"/>
              </a:lnSpc>
              <a:spcBef>
                <a:spcPts val="600"/>
              </a:spcBef>
              <a:buClr>
                <a:schemeClr val="accent2"/>
              </a:buClr>
              <a:buFont typeface="Arial" charset="0"/>
              <a:buChar char="•"/>
            </a:pPr>
            <a:r>
              <a:rPr lang="en-US" sz="1400" dirty="0">
                <a:cs typeface="Arial" pitchFamily="34" charset="0"/>
              </a:rPr>
              <a:t>In addition to paid time off, the most commonly reported benefits among CHWs are insurance and mileage/parking reimbursement.</a:t>
            </a:r>
          </a:p>
        </p:txBody>
      </p:sp>
      <p:sp>
        <p:nvSpPr>
          <p:cNvPr id="26" name="Oval 25"/>
          <p:cNvSpPr/>
          <p:nvPr/>
        </p:nvSpPr>
        <p:spPr bwMode="gray">
          <a:xfrm rot="17792197">
            <a:off x="3574635" y="3428354"/>
            <a:ext cx="2541984" cy="674683"/>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Tree>
    <p:extLst>
      <p:ext uri="{BB962C8B-B14F-4D97-AF65-F5344CB8AC3E}">
        <p14:creationId xmlns:p14="http://schemas.microsoft.com/office/powerpoint/2010/main" val="1146563177"/>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gray">
          <a:xfrm>
            <a:off x="2947939" y="4124428"/>
            <a:ext cx="5933662" cy="1470992"/>
          </a:xfrm>
          <a:prstGeom prst="rect">
            <a:avLst/>
          </a:prstGeom>
          <a:solidFill>
            <a:srgbClr val="B4D8F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err="1">
              <a:solidFill>
                <a:schemeClr val="tx1"/>
              </a:solidFill>
              <a:latin typeface="Arial" pitchFamily="34" charset="0"/>
              <a:cs typeface="Arial" pitchFamily="34" charset="0"/>
            </a:endParaRPr>
          </a:p>
        </p:txBody>
      </p:sp>
      <p:sp>
        <p:nvSpPr>
          <p:cNvPr id="1041" name="Rectangle 125"/>
          <p:cNvSpPr>
            <a:spLocks noGrp="1" noChangeArrowheads="1"/>
          </p:cNvSpPr>
          <p:nvPr>
            <p:ph type="title"/>
          </p:nvPr>
        </p:nvSpPr>
        <p:spPr>
          <a:xfrm>
            <a:off x="295274" y="391065"/>
            <a:ext cx="8289925" cy="381000"/>
          </a:xfrm>
        </p:spPr>
        <p:txBody>
          <a:bodyPr/>
          <a:lstStyle/>
          <a:p>
            <a:pPr eaLnBrk="1" hangingPunct="1"/>
            <a:r>
              <a:rPr lang="en-US" sz="2000" dirty="0">
                <a:solidFill>
                  <a:schemeClr val="accent2"/>
                </a:solidFill>
              </a:rPr>
              <a:t>Background and Objectives</a:t>
            </a:r>
          </a:p>
        </p:txBody>
      </p:sp>
      <p:graphicFrame>
        <p:nvGraphicFramePr>
          <p:cNvPr id="3" name="Diagram 2"/>
          <p:cNvGraphicFramePr/>
          <p:nvPr/>
        </p:nvGraphicFramePr>
        <p:xfrm>
          <a:off x="-1942111" y="920271"/>
          <a:ext cx="6924261" cy="4884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2947939" y="1528733"/>
            <a:ext cx="5933662" cy="1014261"/>
          </a:xfrm>
          <a:prstGeom prst="rect">
            <a:avLst/>
          </a:prstGeom>
          <a:noFill/>
          <a:ln>
            <a:noFill/>
          </a:ln>
        </p:spPr>
        <p:txBody>
          <a:bodyPr vert="horz" wrap="square" lIns="182880" tIns="0" rIns="0" bIns="0" rtlCol="0" anchor="t" anchorCtr="0">
            <a:noAutofit/>
          </a:bodyPr>
          <a:lstStyle/>
          <a:p>
            <a:pPr>
              <a:spcBef>
                <a:spcPts val="600"/>
              </a:spcBef>
            </a:pPr>
            <a:r>
              <a:rPr lang="en-US" sz="1600" dirty="0">
                <a:latin typeface="Arial" charset="0"/>
                <a:cs typeface="Arial" charset="0"/>
              </a:rPr>
              <a:t>The Massachusetts CHW Board of Certification was created in 2012 to develop and implement regulations based on core competencies for CHWs</a:t>
            </a:r>
            <a:endParaRPr lang="en-US" sz="1600" dirty="0">
              <a:latin typeface="Tahoma" charset="0"/>
              <a:ea typeface="Tahoma" charset="0"/>
              <a:cs typeface="Tahoma" charset="0"/>
            </a:endParaRPr>
          </a:p>
        </p:txBody>
      </p:sp>
      <p:sp>
        <p:nvSpPr>
          <p:cNvPr id="11" name="TextBox 10"/>
          <p:cNvSpPr txBox="1"/>
          <p:nvPr/>
        </p:nvSpPr>
        <p:spPr>
          <a:xfrm>
            <a:off x="2947939" y="2855405"/>
            <a:ext cx="5933662" cy="1014261"/>
          </a:xfrm>
          <a:prstGeom prst="rect">
            <a:avLst/>
          </a:prstGeom>
          <a:noFill/>
          <a:ln>
            <a:noFill/>
          </a:ln>
        </p:spPr>
        <p:txBody>
          <a:bodyPr vert="horz" wrap="square" lIns="182880" tIns="0" rIns="0" bIns="0" rtlCol="0" anchor="t" anchorCtr="0">
            <a:noAutofit/>
          </a:bodyPr>
          <a:lstStyle/>
          <a:p>
            <a:pPr>
              <a:spcBef>
                <a:spcPts val="600"/>
              </a:spcBef>
            </a:pPr>
            <a:r>
              <a:rPr lang="en-US" sz="1600" dirty="0">
                <a:latin typeface="Arial" charset="0"/>
                <a:cs typeface="Arial" charset="0"/>
              </a:rPr>
              <a:t>The Massachusetts Department of Public Health (MDPH) developed a multi-year evaluation plan to evaluate the impact of CHW certification on the CHW workforce, CHW training centers, and CHW employers</a:t>
            </a:r>
            <a:endParaRPr lang="en-US" sz="1600" dirty="0">
              <a:latin typeface="Tahoma" charset="0"/>
              <a:ea typeface="Tahoma" charset="0"/>
              <a:cs typeface="Tahoma" charset="0"/>
            </a:endParaRPr>
          </a:p>
        </p:txBody>
      </p:sp>
      <p:sp>
        <p:nvSpPr>
          <p:cNvPr id="12" name="TextBox 11"/>
          <p:cNvSpPr txBox="1"/>
          <p:nvPr/>
        </p:nvSpPr>
        <p:spPr>
          <a:xfrm>
            <a:off x="2947939" y="4230446"/>
            <a:ext cx="5933662" cy="1364974"/>
          </a:xfrm>
          <a:prstGeom prst="rect">
            <a:avLst/>
          </a:prstGeom>
          <a:noFill/>
          <a:ln>
            <a:noFill/>
          </a:ln>
        </p:spPr>
        <p:txBody>
          <a:bodyPr vert="horz" wrap="square" lIns="182880" tIns="0" rIns="0" bIns="0" rtlCol="0" anchor="t" anchorCtr="0">
            <a:noAutofit/>
          </a:bodyPr>
          <a:lstStyle/>
          <a:p>
            <a:pPr>
              <a:spcBef>
                <a:spcPts val="600"/>
              </a:spcBef>
            </a:pPr>
            <a:r>
              <a:rPr lang="en-US" sz="1600" dirty="0">
                <a:latin typeface="Arial" charset="0"/>
                <a:cs typeface="Arial" charset="0"/>
              </a:rPr>
              <a:t>The statewide CHW Workforce Surveillance Survey is a key component of the evaluation plan, with the primary objective of tracking the impact of the certification on the CHW workforce and CHW employers across clinical and non-clinical systems from different types of organizations </a:t>
            </a:r>
          </a:p>
          <a:p>
            <a:pPr>
              <a:spcBef>
                <a:spcPts val="600"/>
              </a:spcBef>
            </a:pPr>
            <a:endParaRPr lang="en-US" sz="1600" dirty="0">
              <a:latin typeface="Tahoma" charset="0"/>
              <a:ea typeface="Tahoma" charset="0"/>
              <a:cs typeface="Tahoma" charset="0"/>
            </a:endParaRPr>
          </a:p>
        </p:txBody>
      </p:sp>
    </p:spTree>
    <p:extLst>
      <p:ext uri="{BB962C8B-B14F-4D97-AF65-F5344CB8AC3E}">
        <p14:creationId xmlns:p14="http://schemas.microsoft.com/office/powerpoint/2010/main" val="162293625"/>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06747"/>
            <a:ext cx="7151350" cy="647402"/>
          </a:xfrm>
        </p:spPr>
        <p:txBody>
          <a:bodyPr/>
          <a:lstStyle/>
          <a:p>
            <a:r>
              <a:rPr lang="en-US" dirty="0">
                <a:solidFill>
                  <a:schemeClr val="accent2"/>
                </a:solidFill>
              </a:rPr>
              <a:t>CHW Benefits </a:t>
            </a:r>
            <a:r>
              <a:rPr lang="en-US" i="1" dirty="0">
                <a:solidFill>
                  <a:srgbClr val="0087C8"/>
                </a:solidFill>
              </a:rPr>
              <a:t>(Cont.)</a:t>
            </a:r>
            <a:endParaRPr lang="en-US" dirty="0">
              <a:solidFill>
                <a:schemeClr val="accent2"/>
              </a:solidFill>
            </a:endParaRPr>
          </a:p>
        </p:txBody>
      </p:sp>
      <p:sp>
        <p:nvSpPr>
          <p:cNvPr id="69" name="Text Box 3"/>
          <p:cNvSpPr txBox="1">
            <a:spLocks noChangeArrowheads="1"/>
          </p:cNvSpPr>
          <p:nvPr/>
        </p:nvSpPr>
        <p:spPr bwMode="auto">
          <a:xfrm>
            <a:off x="1617629" y="1683016"/>
            <a:ext cx="65268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Benefits by Clinical vs. Non-Clinical Organizations</a:t>
            </a:r>
          </a:p>
        </p:txBody>
      </p:sp>
      <p:sp>
        <p:nvSpPr>
          <p:cNvPr id="17" name="Text Placeholder 1"/>
          <p:cNvSpPr>
            <a:spLocks noGrp="1"/>
          </p:cNvSpPr>
          <p:nvPr>
            <p:ph type="body" sz="quarter" idx="12"/>
          </p:nvPr>
        </p:nvSpPr>
        <p:spPr>
          <a:xfrm>
            <a:off x="323850" y="6356097"/>
            <a:ext cx="8496300" cy="264988"/>
          </a:xfrm>
        </p:spPr>
        <p:txBody>
          <a:bodyPr anchor="t" anchorCtr="0"/>
          <a:lstStyle/>
          <a:p>
            <a:pPr marL="341313" lvl="0" indent="-341313">
              <a:tabLst>
                <a:tab pos="631825" algn="l"/>
              </a:tabLst>
            </a:pPr>
            <a:r>
              <a:rPr lang="en-US" dirty="0"/>
              <a:t>ED5	Does your organization provide any of the following to CHWs? </a:t>
            </a:r>
            <a:r>
              <a:rPr lang="en-IN" dirty="0"/>
              <a:t>(Employers: Clinical=111; Non-Clinical=66)</a:t>
            </a:r>
            <a:endParaRPr lang="en-US" dirty="0"/>
          </a:p>
          <a:p>
            <a:pPr marL="341313" lvl="0" indent="-341313">
              <a:spcAft>
                <a:spcPts val="300"/>
              </a:spcAft>
              <a:tabLst>
                <a:tab pos="631825" algn="l"/>
              </a:tabLst>
            </a:pPr>
            <a:r>
              <a:rPr lang="en-US" dirty="0"/>
              <a:t>CB8	Do you receive any of the following from your organization? </a:t>
            </a:r>
            <a:r>
              <a:rPr lang="en-IN" dirty="0"/>
              <a:t>(CHWs: Clinical=306; Non-Clinical=222)</a:t>
            </a:r>
          </a:p>
          <a:p>
            <a:pPr marL="341313" indent="-341313"/>
            <a:r>
              <a:rPr lang="en-IN" dirty="0"/>
              <a:t> </a:t>
            </a:r>
          </a:p>
        </p:txBody>
      </p:sp>
      <p:sp>
        <p:nvSpPr>
          <p:cNvPr id="19" name="Content Placeholder 1"/>
          <p:cNvSpPr txBox="1">
            <a:spLocks/>
          </p:cNvSpPr>
          <p:nvPr/>
        </p:nvSpPr>
        <p:spPr>
          <a:xfrm>
            <a:off x="198342" y="896267"/>
            <a:ext cx="8782372" cy="627074"/>
          </a:xfrm>
          <a:prstGeom prst="rect">
            <a:avLst/>
          </a:prstGeom>
          <a:noFill/>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31" name="Table 30"/>
          <p:cNvGraphicFramePr>
            <a:graphicFrameLocks noGrp="1"/>
          </p:cNvGraphicFramePr>
          <p:nvPr>
            <p:extLst>
              <p:ext uri="{D42A27DB-BD31-4B8C-83A1-F6EECF244321}">
                <p14:modId xmlns:p14="http://schemas.microsoft.com/office/powerpoint/2010/main" val="2013593203"/>
              </p:ext>
            </p:extLst>
          </p:nvPr>
        </p:nvGraphicFramePr>
        <p:xfrm>
          <a:off x="2803616" y="2100044"/>
          <a:ext cx="2140852" cy="3770748"/>
        </p:xfrm>
        <a:graphic>
          <a:graphicData uri="http://schemas.openxmlformats.org/drawingml/2006/table">
            <a:tbl>
              <a:tblPr firstRow="1" bandRow="1">
                <a:tableStyleId>{5C22544A-7EE6-4342-B048-85BDC9FD1C3A}</a:tableStyleId>
              </a:tblPr>
              <a:tblGrid>
                <a:gridCol w="1070426">
                  <a:extLst>
                    <a:ext uri="{9D8B030D-6E8A-4147-A177-3AD203B41FA5}">
                      <a16:colId xmlns:a16="http://schemas.microsoft.com/office/drawing/2014/main" val="3737881452"/>
                    </a:ext>
                  </a:extLst>
                </a:gridCol>
                <a:gridCol w="1070426">
                  <a:extLst>
                    <a:ext uri="{9D8B030D-6E8A-4147-A177-3AD203B41FA5}">
                      <a16:colId xmlns:a16="http://schemas.microsoft.com/office/drawing/2014/main" val="3193343410"/>
                    </a:ext>
                  </a:extLst>
                </a:gridCol>
              </a:tblGrid>
              <a:tr h="20495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Clinical</a:t>
                      </a: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mn-lt"/>
                        <a:ea typeface="+mn-ea"/>
                        <a:cs typeface="+mn-cs"/>
                      </a:endParaRP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70C0"/>
                    </a:solidFill>
                  </a:tcPr>
                </a:tc>
                <a:extLst>
                  <a:ext uri="{0D108BD9-81ED-4DB2-BD59-A6C34878D82A}">
                    <a16:rowId xmlns:a16="http://schemas.microsoft.com/office/drawing/2014/main" val="1869289451"/>
                  </a:ext>
                </a:extLst>
              </a:tr>
              <a:tr h="347809">
                <a:tc>
                  <a:txBody>
                    <a:bodyPr/>
                    <a:lstStyle/>
                    <a:p>
                      <a:pPr algn="ctr">
                        <a:spcBef>
                          <a:spcPts val="0"/>
                        </a:spcBef>
                        <a:spcAft>
                          <a:spcPts val="0"/>
                        </a:spcAft>
                      </a:pPr>
                      <a:r>
                        <a:rPr lang="en-US" sz="1100" b="1" dirty="0">
                          <a:solidFill>
                            <a:schemeClr val="tx1"/>
                          </a:solidFill>
                        </a:rPr>
                        <a:t>Employers</a:t>
                      </a:r>
                    </a:p>
                    <a:p>
                      <a:pPr algn="ctr">
                        <a:spcBef>
                          <a:spcPts val="0"/>
                        </a:spcBef>
                        <a:spcAft>
                          <a:spcPts val="0"/>
                        </a:spcAft>
                      </a:pPr>
                      <a:r>
                        <a:rPr lang="en-US" sz="900" b="1" dirty="0">
                          <a:solidFill>
                            <a:schemeClr val="tx1"/>
                          </a:solidFill>
                        </a:rPr>
                        <a:t>(%)</a:t>
                      </a:r>
                    </a:p>
                  </a:txBody>
                  <a:tcPr marL="9144" marR="9144" marT="18288" marB="18288" anchor="ctr">
                    <a:lnL w="635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0"/>
                        </a:spcBef>
                        <a:spcAft>
                          <a:spcPts val="0"/>
                        </a:spcAft>
                      </a:pPr>
                      <a:r>
                        <a:rPr lang="en-US" sz="1100" b="1" dirty="0">
                          <a:solidFill>
                            <a:schemeClr val="tx1"/>
                          </a:solidFill>
                        </a:rPr>
                        <a:t>C</a:t>
                      </a:r>
                      <a:r>
                        <a:rPr lang="en-US" sz="1100" b="1" baseline="0" dirty="0">
                          <a:solidFill>
                            <a:schemeClr val="tx1"/>
                          </a:solidFill>
                        </a:rPr>
                        <a:t>HWs</a:t>
                      </a:r>
                    </a:p>
                    <a:p>
                      <a:pPr algn="ctr">
                        <a:spcBef>
                          <a:spcPts val="0"/>
                        </a:spcBef>
                        <a:spcAft>
                          <a:spcPts val="0"/>
                        </a:spcAft>
                      </a:pPr>
                      <a:r>
                        <a:rPr lang="en-US" sz="900" b="1" baseline="0" dirty="0">
                          <a:solidFill>
                            <a:schemeClr val="tx1"/>
                          </a:solidFill>
                        </a:rPr>
                        <a:t>(%)</a:t>
                      </a:r>
                      <a:endParaRPr lang="en-US" sz="900" b="1" dirty="0">
                        <a:solidFill>
                          <a:schemeClr val="tx1"/>
                        </a:solidFill>
                      </a:endParaRPr>
                    </a:p>
                  </a:txBody>
                  <a:tcPr marL="9144" marR="9144" marT="18288" marB="18288" anchor="ctr">
                    <a:lnL w="952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DDCA6"/>
                    </a:solidFill>
                  </a:tcPr>
                </a:tc>
                <a:extLst>
                  <a:ext uri="{0D108BD9-81ED-4DB2-BD59-A6C34878D82A}">
                    <a16:rowId xmlns:a16="http://schemas.microsoft.com/office/drawing/2014/main" val="1197703213"/>
                  </a:ext>
                </a:extLst>
              </a:tr>
              <a:tr h="321798">
                <a:tc>
                  <a:txBody>
                    <a:bodyPr/>
                    <a:lstStyle/>
                    <a:p>
                      <a:pPr algn="ctr" fontAlgn="t"/>
                      <a:r>
                        <a:rPr lang="en-US" sz="1100" b="0" i="0" u="none" strike="noStrike" dirty="0">
                          <a:solidFill>
                            <a:srgbClr val="000000"/>
                          </a:solidFill>
                          <a:effectLst/>
                          <a:latin typeface="Arial" panose="020B0604020202020204" pitchFamily="34" charset="0"/>
                        </a:rPr>
                        <a:t>95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85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63184413"/>
                  </a:ext>
                </a:extLst>
              </a:tr>
              <a:tr h="321798">
                <a:tc>
                  <a:txBody>
                    <a:bodyPr/>
                    <a:lstStyle/>
                    <a:p>
                      <a:pPr algn="ctr" fontAlgn="t"/>
                      <a:r>
                        <a:rPr lang="en-US" sz="1100" b="0" i="0" u="none" strike="noStrike" dirty="0">
                          <a:solidFill>
                            <a:srgbClr val="000000"/>
                          </a:solidFill>
                          <a:effectLst/>
                          <a:latin typeface="Arial" panose="020B0604020202020204" pitchFamily="34" charset="0"/>
                        </a:rPr>
                        <a:t>90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73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15770120"/>
                  </a:ext>
                </a:extLst>
              </a:tr>
              <a:tr h="321798">
                <a:tc>
                  <a:txBody>
                    <a:bodyPr/>
                    <a:lstStyle/>
                    <a:p>
                      <a:pPr algn="ctr" fontAlgn="t"/>
                      <a:r>
                        <a:rPr lang="en-US" sz="1100" b="0" i="0" u="none" strike="noStrike" dirty="0">
                          <a:solidFill>
                            <a:srgbClr val="000000"/>
                          </a:solidFill>
                          <a:effectLst/>
                          <a:latin typeface="Arial" panose="020B0604020202020204" pitchFamily="34" charset="0"/>
                        </a:rPr>
                        <a:t>85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64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69992791"/>
                  </a:ext>
                </a:extLst>
              </a:tr>
              <a:tr h="321798">
                <a:tc>
                  <a:txBody>
                    <a:bodyPr/>
                    <a:lstStyle/>
                    <a:p>
                      <a:pPr algn="ctr" fontAlgn="t"/>
                      <a:r>
                        <a:rPr lang="en-US" sz="1100" b="0" i="0" u="none" strike="noStrike" dirty="0">
                          <a:solidFill>
                            <a:srgbClr val="000000"/>
                          </a:solidFill>
                          <a:effectLst/>
                          <a:latin typeface="Arial" panose="020B0604020202020204" pitchFamily="34" charset="0"/>
                        </a:rPr>
                        <a:t>75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52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45144920"/>
                  </a:ext>
                </a:extLst>
              </a:tr>
              <a:tr h="321798">
                <a:tc>
                  <a:txBody>
                    <a:bodyPr/>
                    <a:lstStyle/>
                    <a:p>
                      <a:pPr algn="ctr" fontAlgn="t"/>
                      <a:r>
                        <a:rPr lang="en-US" sz="1100" b="0" i="0" u="none" strike="noStrike" dirty="0">
                          <a:solidFill>
                            <a:srgbClr val="000000"/>
                          </a:solidFill>
                          <a:effectLst/>
                          <a:latin typeface="Arial" panose="020B0604020202020204" pitchFamily="34" charset="0"/>
                        </a:rPr>
                        <a:t>77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46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39814986"/>
                  </a:ext>
                </a:extLst>
              </a:tr>
              <a:tr h="321798">
                <a:tc>
                  <a:txBody>
                    <a:bodyPr/>
                    <a:lstStyle/>
                    <a:p>
                      <a:pPr algn="ctr" fontAlgn="t"/>
                      <a:r>
                        <a:rPr lang="en-US" sz="1100" b="0" i="0" u="none" strike="noStrike" dirty="0">
                          <a:solidFill>
                            <a:srgbClr val="000000"/>
                          </a:solidFill>
                          <a:effectLst/>
                          <a:latin typeface="Arial" panose="020B0604020202020204" pitchFamily="34" charset="0"/>
                        </a:rPr>
                        <a:t>70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31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58935123"/>
                  </a:ext>
                </a:extLst>
              </a:tr>
              <a:tr h="321798">
                <a:tc>
                  <a:txBody>
                    <a:bodyPr/>
                    <a:lstStyle/>
                    <a:p>
                      <a:pPr algn="ctr" fontAlgn="t"/>
                      <a:r>
                        <a:rPr lang="en-US" sz="1100" b="0" i="0" u="none" strike="noStrike" dirty="0">
                          <a:solidFill>
                            <a:srgbClr val="000000"/>
                          </a:solidFill>
                          <a:effectLst/>
                          <a:latin typeface="Arial" panose="020B0604020202020204" pitchFamily="34" charset="0"/>
                        </a:rPr>
                        <a:t>19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20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41194657"/>
                  </a:ext>
                </a:extLst>
              </a:tr>
              <a:tr h="321798">
                <a:tc>
                  <a:txBody>
                    <a:bodyPr/>
                    <a:lstStyle/>
                    <a:p>
                      <a:pPr algn="ctr" fontAlgn="t"/>
                      <a:r>
                        <a:rPr lang="en-US" sz="1100" b="0" i="0" u="none" strike="noStrike" dirty="0">
                          <a:solidFill>
                            <a:srgbClr val="000000"/>
                          </a:solidFill>
                          <a:effectLst/>
                          <a:latin typeface="Arial" panose="020B0604020202020204" pitchFamily="34" charset="0"/>
                        </a:rPr>
                        <a:t>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4662511"/>
                  </a:ext>
                </a:extLst>
              </a:tr>
              <a:tr h="321798">
                <a:tc>
                  <a:txBody>
                    <a:bodyPr/>
                    <a:lstStyle/>
                    <a:p>
                      <a:pPr algn="ctr" fontAlgn="t"/>
                      <a:r>
                        <a:rPr lang="en-US" sz="1100" b="0" i="0" u="none" strike="noStrike" dirty="0">
                          <a:solidFill>
                            <a:srgbClr val="000000"/>
                          </a:solidFill>
                          <a:effectLst/>
                          <a:latin typeface="Arial" panose="020B0604020202020204" pitchFamily="34" charset="0"/>
                        </a:rPr>
                        <a:t>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53152"/>
                  </a:ext>
                </a:extLst>
              </a:tr>
              <a:tr h="321798">
                <a:tc>
                  <a:txBody>
                    <a:bodyPr/>
                    <a:lstStyle/>
                    <a:p>
                      <a:pPr algn="ctr" fontAlgn="t"/>
                      <a:r>
                        <a:rPr lang="en-US" sz="1100" b="0" i="0" u="none" strike="noStrike" dirty="0">
                          <a:solidFill>
                            <a:srgbClr val="000000"/>
                          </a:solidFill>
                          <a:effectLst/>
                          <a:latin typeface="Arial" panose="020B0604020202020204" pitchFamily="34" charset="0"/>
                        </a:rPr>
                        <a:t>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65844492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66169748"/>
              </p:ext>
            </p:extLst>
          </p:nvPr>
        </p:nvGraphicFramePr>
        <p:xfrm>
          <a:off x="447675" y="2586270"/>
          <a:ext cx="2355941" cy="3256803"/>
        </p:xfrm>
        <a:graphic>
          <a:graphicData uri="http://schemas.openxmlformats.org/drawingml/2006/table">
            <a:tbl>
              <a:tblPr firstRow="1" bandRow="1">
                <a:tableStyleId>{5C22544A-7EE6-4342-B048-85BDC9FD1C3A}</a:tableStyleId>
              </a:tblPr>
              <a:tblGrid>
                <a:gridCol w="2355941">
                  <a:extLst>
                    <a:ext uri="{9D8B030D-6E8A-4147-A177-3AD203B41FA5}">
                      <a16:colId xmlns:a16="http://schemas.microsoft.com/office/drawing/2014/main" val="1504735822"/>
                    </a:ext>
                  </a:extLst>
                </a:gridCol>
              </a:tblGrid>
              <a:tr h="43852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Paid time off (vacation, sick time, personal time, etc.)</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9273278"/>
                  </a:ext>
                </a:extLst>
              </a:tr>
              <a:tr h="330774">
                <a:tc>
                  <a:txBody>
                    <a:bodyPr/>
                    <a:lstStyle/>
                    <a:p>
                      <a:pPr algn="r" defTabSz="1543050">
                        <a:spcBef>
                          <a:spcPts val="300"/>
                        </a:spcBef>
                      </a:pPr>
                      <a:r>
                        <a:rPr lang="en-US" sz="1100" dirty="0">
                          <a:latin typeface="+mn-lt"/>
                          <a:cs typeface="Arial" pitchFamily="34" charset="0"/>
                        </a:rPr>
                        <a:t>Health/dental</a:t>
                      </a:r>
                      <a:r>
                        <a:rPr lang="en-US" sz="1100" baseline="0" dirty="0">
                          <a:latin typeface="+mn-lt"/>
                          <a:cs typeface="Arial" pitchFamily="34" charset="0"/>
                        </a:rPr>
                        <a:t> insurance</a:t>
                      </a:r>
                      <a:endParaRPr lang="en-US" sz="1100" dirty="0">
                        <a:latin typeface="+mn-lt"/>
                        <a:cs typeface="Arial" pitchFamily="34"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30996"/>
                  </a:ext>
                </a:extLst>
              </a:tr>
              <a:tr h="31841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Training benefits (Net)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7580067"/>
                  </a:ext>
                </a:extLst>
              </a:tr>
              <a:tr h="30480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Mileage/parking reimbursement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725463"/>
                  </a:ext>
                </a:extLst>
              </a:tr>
              <a:tr h="32272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Pension or retirement plan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6645682"/>
                  </a:ext>
                </a:extLst>
              </a:tr>
              <a:tr h="29861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Wage/salary increase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688974"/>
                  </a:ext>
                </a:extLst>
              </a:tr>
              <a:tr h="33245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Commuter subsidy</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699132"/>
                  </a:ext>
                </a:extLst>
              </a:tr>
              <a:tr h="29934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Child care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8286966"/>
                  </a:ext>
                </a:extLst>
              </a:tr>
              <a:tr h="31252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Other benefit</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544572"/>
                  </a:ext>
                </a:extLst>
              </a:tr>
              <a:tr h="29861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rPr>
                        <a:t>None of the above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7556523"/>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06517935"/>
              </p:ext>
            </p:extLst>
          </p:nvPr>
        </p:nvGraphicFramePr>
        <p:xfrm>
          <a:off x="5032648" y="2100041"/>
          <a:ext cx="2140852" cy="3764717"/>
        </p:xfrm>
        <a:graphic>
          <a:graphicData uri="http://schemas.openxmlformats.org/drawingml/2006/table">
            <a:tbl>
              <a:tblPr firstRow="1" bandRow="1">
                <a:tableStyleId>{5C22544A-7EE6-4342-B048-85BDC9FD1C3A}</a:tableStyleId>
              </a:tblPr>
              <a:tblGrid>
                <a:gridCol w="1070426">
                  <a:extLst>
                    <a:ext uri="{9D8B030D-6E8A-4147-A177-3AD203B41FA5}">
                      <a16:colId xmlns:a16="http://schemas.microsoft.com/office/drawing/2014/main" val="3737881452"/>
                    </a:ext>
                  </a:extLst>
                </a:gridCol>
                <a:gridCol w="1070426">
                  <a:extLst>
                    <a:ext uri="{9D8B030D-6E8A-4147-A177-3AD203B41FA5}">
                      <a16:colId xmlns:a16="http://schemas.microsoft.com/office/drawing/2014/main" val="3193343410"/>
                    </a:ext>
                  </a:extLst>
                </a:gridCol>
              </a:tblGrid>
              <a:tr h="20441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Non-Clinical</a:t>
                      </a: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mn-lt"/>
                        <a:ea typeface="+mn-ea"/>
                        <a:cs typeface="+mn-cs"/>
                      </a:endParaRP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70C0"/>
                    </a:solidFill>
                  </a:tcPr>
                </a:tc>
                <a:extLst>
                  <a:ext uri="{0D108BD9-81ED-4DB2-BD59-A6C34878D82A}">
                    <a16:rowId xmlns:a16="http://schemas.microsoft.com/office/drawing/2014/main" val="1869289451"/>
                  </a:ext>
                </a:extLst>
              </a:tr>
              <a:tr h="350883">
                <a:tc>
                  <a:txBody>
                    <a:bodyPr/>
                    <a:lstStyle/>
                    <a:p>
                      <a:pPr algn="ctr">
                        <a:spcBef>
                          <a:spcPts val="0"/>
                        </a:spcBef>
                        <a:spcAft>
                          <a:spcPts val="0"/>
                        </a:spcAft>
                      </a:pPr>
                      <a:r>
                        <a:rPr lang="en-US" sz="1100" b="1" dirty="0">
                          <a:solidFill>
                            <a:schemeClr val="tx1"/>
                          </a:solidFill>
                        </a:rPr>
                        <a:t>Employers*</a:t>
                      </a:r>
                    </a:p>
                    <a:p>
                      <a:pPr algn="ctr">
                        <a:spcBef>
                          <a:spcPts val="0"/>
                        </a:spcBef>
                        <a:spcAft>
                          <a:spcPts val="0"/>
                        </a:spcAft>
                      </a:pPr>
                      <a:r>
                        <a:rPr lang="en-US" sz="900" b="1" dirty="0">
                          <a:solidFill>
                            <a:schemeClr val="tx1"/>
                          </a:solidFill>
                        </a:rPr>
                        <a:t>(%)</a:t>
                      </a:r>
                    </a:p>
                  </a:txBody>
                  <a:tcPr marL="9144" marR="9144" marT="18288" marB="18288" anchor="ctr">
                    <a:lnL w="635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0"/>
                        </a:spcBef>
                        <a:spcAft>
                          <a:spcPts val="0"/>
                        </a:spcAft>
                      </a:pPr>
                      <a:r>
                        <a:rPr lang="en-US" sz="1100" b="1" dirty="0">
                          <a:solidFill>
                            <a:schemeClr val="tx1"/>
                          </a:solidFill>
                        </a:rPr>
                        <a:t>C</a:t>
                      </a:r>
                      <a:r>
                        <a:rPr lang="en-US" sz="1100" b="1" baseline="0" dirty="0">
                          <a:solidFill>
                            <a:schemeClr val="tx1"/>
                          </a:solidFill>
                        </a:rPr>
                        <a:t>HWs</a:t>
                      </a:r>
                    </a:p>
                    <a:p>
                      <a:pPr algn="ctr">
                        <a:spcBef>
                          <a:spcPts val="0"/>
                        </a:spcBef>
                        <a:spcAft>
                          <a:spcPts val="0"/>
                        </a:spcAft>
                      </a:pPr>
                      <a:r>
                        <a:rPr lang="en-US" sz="900" b="1" baseline="0" dirty="0">
                          <a:solidFill>
                            <a:schemeClr val="tx1"/>
                          </a:solidFill>
                        </a:rPr>
                        <a:t>(%)</a:t>
                      </a:r>
                      <a:endParaRPr lang="en-US" sz="900" b="1" dirty="0">
                        <a:solidFill>
                          <a:schemeClr val="tx1"/>
                        </a:solidFill>
                      </a:endParaRPr>
                    </a:p>
                  </a:txBody>
                  <a:tcPr marL="9144" marR="9144" marT="18288" marB="18288" anchor="ctr">
                    <a:lnL w="952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DDCA6"/>
                    </a:solidFill>
                  </a:tcPr>
                </a:tc>
                <a:extLst>
                  <a:ext uri="{0D108BD9-81ED-4DB2-BD59-A6C34878D82A}">
                    <a16:rowId xmlns:a16="http://schemas.microsoft.com/office/drawing/2014/main" val="1197703213"/>
                  </a:ext>
                </a:extLst>
              </a:tr>
              <a:tr h="320942">
                <a:tc>
                  <a:txBody>
                    <a:bodyPr/>
                    <a:lstStyle/>
                    <a:p>
                      <a:pPr algn="ctr" fontAlgn="t"/>
                      <a:r>
                        <a:rPr lang="en-US" sz="1100" b="0" i="0" u="none" strike="noStrike" dirty="0">
                          <a:solidFill>
                            <a:srgbClr val="000000"/>
                          </a:solidFill>
                          <a:effectLst/>
                          <a:latin typeface="Arial" panose="020B0604020202020204" pitchFamily="34" charset="0"/>
                        </a:rPr>
                        <a:t>89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87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63184413"/>
                  </a:ext>
                </a:extLst>
              </a:tr>
              <a:tr h="320942">
                <a:tc>
                  <a:txBody>
                    <a:bodyPr/>
                    <a:lstStyle/>
                    <a:p>
                      <a:pPr algn="ctr" fontAlgn="t"/>
                      <a:r>
                        <a:rPr lang="en-US" sz="1100" b="0" i="0" u="none" strike="noStrike" dirty="0">
                          <a:solidFill>
                            <a:srgbClr val="000000"/>
                          </a:solidFill>
                          <a:effectLst/>
                          <a:latin typeface="Arial" panose="020B0604020202020204" pitchFamily="34" charset="0"/>
                        </a:rPr>
                        <a:t>86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66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15770120"/>
                  </a:ext>
                </a:extLst>
              </a:tr>
              <a:tr h="320942">
                <a:tc>
                  <a:txBody>
                    <a:bodyPr/>
                    <a:lstStyle/>
                    <a:p>
                      <a:pPr algn="ctr" fontAlgn="t"/>
                      <a:r>
                        <a:rPr lang="en-US" sz="1100" b="0" i="0" u="none" strike="noStrike" dirty="0">
                          <a:solidFill>
                            <a:srgbClr val="000000"/>
                          </a:solidFill>
                          <a:effectLst/>
                          <a:latin typeface="Arial" panose="020B0604020202020204" pitchFamily="34" charset="0"/>
                        </a:rPr>
                        <a:t>82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46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69992791"/>
                  </a:ext>
                </a:extLst>
              </a:tr>
              <a:tr h="320942">
                <a:tc>
                  <a:txBody>
                    <a:bodyPr/>
                    <a:lstStyle/>
                    <a:p>
                      <a:pPr algn="ctr" fontAlgn="t"/>
                      <a:r>
                        <a:rPr lang="en-US" sz="1100" b="0" i="0" u="none" strike="noStrike" dirty="0">
                          <a:solidFill>
                            <a:srgbClr val="000000"/>
                          </a:solidFill>
                          <a:effectLst/>
                          <a:latin typeface="Arial" panose="020B0604020202020204" pitchFamily="34" charset="0"/>
                        </a:rPr>
                        <a:t>88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75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45144920"/>
                  </a:ext>
                </a:extLst>
              </a:tr>
              <a:tr h="320942">
                <a:tc>
                  <a:txBody>
                    <a:bodyPr/>
                    <a:lstStyle/>
                    <a:p>
                      <a:pPr algn="ctr" fontAlgn="t"/>
                      <a:r>
                        <a:rPr lang="en-US" sz="1100" b="0" i="0" u="none" strike="noStrike" dirty="0">
                          <a:solidFill>
                            <a:srgbClr val="000000"/>
                          </a:solidFill>
                          <a:effectLst/>
                          <a:latin typeface="Arial" panose="020B0604020202020204" pitchFamily="34" charset="0"/>
                        </a:rPr>
                        <a:t>63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38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39814986"/>
                  </a:ext>
                </a:extLst>
              </a:tr>
              <a:tr h="320942">
                <a:tc>
                  <a:txBody>
                    <a:bodyPr/>
                    <a:lstStyle/>
                    <a:p>
                      <a:pPr algn="ctr" fontAlgn="t"/>
                      <a:r>
                        <a:rPr lang="en-US" sz="1100" b="0" i="0" u="none" strike="noStrike" dirty="0">
                          <a:solidFill>
                            <a:srgbClr val="000000"/>
                          </a:solidFill>
                          <a:effectLst/>
                          <a:latin typeface="Arial" panose="020B0604020202020204" pitchFamily="34" charset="0"/>
                        </a:rPr>
                        <a:t>58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38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58935123"/>
                  </a:ext>
                </a:extLst>
              </a:tr>
              <a:tr h="320942">
                <a:tc>
                  <a:txBody>
                    <a:bodyPr/>
                    <a:lstStyle/>
                    <a:p>
                      <a:pPr algn="ctr" fontAlgn="t"/>
                      <a:r>
                        <a:rPr lang="en-US" sz="1100" b="0" i="0" u="none" strike="noStrike" dirty="0">
                          <a:solidFill>
                            <a:srgbClr val="000000"/>
                          </a:solidFill>
                          <a:effectLst/>
                          <a:latin typeface="Arial" panose="020B0604020202020204" pitchFamily="34" charset="0"/>
                        </a:rPr>
                        <a:t>11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41194657"/>
                  </a:ext>
                </a:extLst>
              </a:tr>
              <a:tr h="3209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4662511"/>
                  </a:ext>
                </a:extLst>
              </a:tr>
              <a:tr h="320942">
                <a:tc>
                  <a:txBody>
                    <a:bodyPr/>
                    <a:lstStyle/>
                    <a:p>
                      <a:pPr algn="ctr" fontAlgn="t"/>
                      <a:r>
                        <a:rPr lang="en-US" sz="1100" b="0" i="0" u="none" strike="noStrike" dirty="0">
                          <a:solidFill>
                            <a:srgbClr val="000000"/>
                          </a:solidFill>
                          <a:effectLst/>
                          <a:latin typeface="Arial" panose="020B0604020202020204" pitchFamily="34" charset="0"/>
                        </a:rPr>
                        <a:t>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53152"/>
                  </a:ext>
                </a:extLst>
              </a:tr>
              <a:tr h="320942">
                <a:tc>
                  <a:txBody>
                    <a:bodyPr/>
                    <a:lstStyle/>
                    <a:p>
                      <a:pPr algn="ctr" fontAlgn="t"/>
                      <a:r>
                        <a:rPr lang="en-US" sz="1100" b="0" i="0" u="none" strike="noStrike" dirty="0">
                          <a:solidFill>
                            <a:srgbClr val="000000"/>
                          </a:solidFill>
                          <a:effectLst/>
                          <a:latin typeface="Arial" panose="020B0604020202020204" pitchFamily="34" charset="0"/>
                        </a:rPr>
                        <a:t>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658444922"/>
                  </a:ext>
                </a:extLst>
              </a:tr>
            </a:tbl>
          </a:graphicData>
        </a:graphic>
      </p:graphicFrame>
      <p:sp>
        <p:nvSpPr>
          <p:cNvPr id="15" name="TextBox 14"/>
          <p:cNvSpPr txBox="1"/>
          <p:nvPr/>
        </p:nvSpPr>
        <p:spPr>
          <a:xfrm>
            <a:off x="323850" y="5957237"/>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rot="10800000" flipV="1">
            <a:off x="3375210" y="2673667"/>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18" name="Oval 17"/>
          <p:cNvSpPr/>
          <p:nvPr/>
        </p:nvSpPr>
        <p:spPr bwMode="gray">
          <a:xfrm rot="20293295">
            <a:off x="3036990" y="2667357"/>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20" name="Rectangle 19"/>
          <p:cNvSpPr/>
          <p:nvPr/>
        </p:nvSpPr>
        <p:spPr>
          <a:xfrm rot="10800000" flipV="1">
            <a:off x="3371153" y="2999202"/>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22" name="Rectangle 21"/>
          <p:cNvSpPr/>
          <p:nvPr/>
        </p:nvSpPr>
        <p:spPr>
          <a:xfrm rot="10800000" flipV="1">
            <a:off x="3371153" y="3317106"/>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26" name="Rectangle 25"/>
          <p:cNvSpPr/>
          <p:nvPr/>
        </p:nvSpPr>
        <p:spPr>
          <a:xfrm rot="10800000" flipV="1">
            <a:off x="3372837" y="3631463"/>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27" name="Rectangle 26"/>
          <p:cNvSpPr/>
          <p:nvPr/>
        </p:nvSpPr>
        <p:spPr>
          <a:xfrm rot="10800000" flipV="1">
            <a:off x="3371153" y="3958859"/>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28" name="Rectangle 27"/>
          <p:cNvSpPr/>
          <p:nvPr/>
        </p:nvSpPr>
        <p:spPr>
          <a:xfrm rot="10800000" flipV="1">
            <a:off x="3369286" y="4275615"/>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29" name="Oval 28"/>
          <p:cNvSpPr/>
          <p:nvPr/>
        </p:nvSpPr>
        <p:spPr bwMode="gray">
          <a:xfrm rot="20293295">
            <a:off x="3031609" y="3010189"/>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0" name="Oval 29"/>
          <p:cNvSpPr/>
          <p:nvPr/>
        </p:nvSpPr>
        <p:spPr bwMode="gray">
          <a:xfrm rot="20293295">
            <a:off x="3036990" y="3325483"/>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2" name="Oval 31"/>
          <p:cNvSpPr/>
          <p:nvPr/>
        </p:nvSpPr>
        <p:spPr bwMode="gray">
          <a:xfrm rot="20293295">
            <a:off x="3031607" y="3660821"/>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3" name="Oval 32"/>
          <p:cNvSpPr/>
          <p:nvPr/>
        </p:nvSpPr>
        <p:spPr bwMode="gray">
          <a:xfrm rot="20293295">
            <a:off x="3036989" y="3979784"/>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4" name="Oval 33"/>
          <p:cNvSpPr/>
          <p:nvPr/>
        </p:nvSpPr>
        <p:spPr bwMode="gray">
          <a:xfrm rot="20293295">
            <a:off x="3042373" y="4300447"/>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5" name="Rectangle 34"/>
          <p:cNvSpPr/>
          <p:nvPr/>
        </p:nvSpPr>
        <p:spPr>
          <a:xfrm rot="10800000" flipV="1">
            <a:off x="5602929" y="2994883"/>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36" name="Oval 35"/>
          <p:cNvSpPr/>
          <p:nvPr/>
        </p:nvSpPr>
        <p:spPr bwMode="gray">
          <a:xfrm rot="20293295">
            <a:off x="5264796" y="3010190"/>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7" name="Rectangle 36"/>
          <p:cNvSpPr/>
          <p:nvPr/>
        </p:nvSpPr>
        <p:spPr>
          <a:xfrm rot="10800000" flipV="1">
            <a:off x="5602928" y="3317326"/>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38" name="Oval 37"/>
          <p:cNvSpPr/>
          <p:nvPr/>
        </p:nvSpPr>
        <p:spPr bwMode="gray">
          <a:xfrm rot="20293295">
            <a:off x="5286231" y="3293981"/>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9" name="Rectangle 38"/>
          <p:cNvSpPr/>
          <p:nvPr/>
        </p:nvSpPr>
        <p:spPr>
          <a:xfrm rot="10800000" flipV="1">
            <a:off x="5596797" y="3640694"/>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40" name="Oval 39"/>
          <p:cNvSpPr/>
          <p:nvPr/>
        </p:nvSpPr>
        <p:spPr bwMode="gray">
          <a:xfrm rot="20293295">
            <a:off x="5280100" y="3622959"/>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41" name="Rectangle 40"/>
          <p:cNvSpPr/>
          <p:nvPr/>
        </p:nvSpPr>
        <p:spPr>
          <a:xfrm rot="10800000" flipV="1">
            <a:off x="5596798" y="3964752"/>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42" name="Oval 41"/>
          <p:cNvSpPr/>
          <p:nvPr/>
        </p:nvSpPr>
        <p:spPr bwMode="gray">
          <a:xfrm rot="20293295">
            <a:off x="5280101" y="3975067"/>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43" name="Rectangle 42"/>
          <p:cNvSpPr/>
          <p:nvPr/>
        </p:nvSpPr>
        <p:spPr>
          <a:xfrm rot="10800000" flipV="1">
            <a:off x="5596797" y="4278854"/>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44" name="Oval 43"/>
          <p:cNvSpPr/>
          <p:nvPr/>
        </p:nvSpPr>
        <p:spPr bwMode="gray">
          <a:xfrm rot="20293295">
            <a:off x="5280100" y="4272339"/>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45" name="Rectangle 44"/>
          <p:cNvSpPr/>
          <p:nvPr/>
        </p:nvSpPr>
        <p:spPr>
          <a:xfrm rot="10800000" flipV="1">
            <a:off x="5596796" y="4596112"/>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46" name="Oval 45"/>
          <p:cNvSpPr/>
          <p:nvPr/>
        </p:nvSpPr>
        <p:spPr bwMode="gray">
          <a:xfrm rot="20293295">
            <a:off x="5264796" y="4601148"/>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grpSp>
        <p:nvGrpSpPr>
          <p:cNvPr id="47" name="Group 46"/>
          <p:cNvGrpSpPr/>
          <p:nvPr/>
        </p:nvGrpSpPr>
        <p:grpSpPr>
          <a:xfrm>
            <a:off x="4757665" y="5884856"/>
            <a:ext cx="3249671" cy="255662"/>
            <a:chOff x="5651447" y="5920433"/>
            <a:chExt cx="3249671" cy="255662"/>
          </a:xfrm>
        </p:grpSpPr>
        <p:sp>
          <p:nvSpPr>
            <p:cNvPr id="48" name="Rectangle 47"/>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49"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sp>
        <p:nvSpPr>
          <p:cNvPr id="50" name="Content Placeholder 1"/>
          <p:cNvSpPr txBox="1">
            <a:spLocks/>
          </p:cNvSpPr>
          <p:nvPr/>
        </p:nvSpPr>
        <p:spPr>
          <a:xfrm>
            <a:off x="191954" y="885058"/>
            <a:ext cx="8782372" cy="1155755"/>
          </a:xfrm>
          <a:prstGeom prst="rect">
            <a:avLst/>
          </a:prstGeom>
          <a:noFill/>
        </p:spPr>
        <p:txBody>
          <a:bodyPr/>
          <a:lstStyle/>
          <a:p>
            <a:pPr marL="0" lvl="1">
              <a:lnSpc>
                <a:spcPts val="1720"/>
              </a:lnSpc>
              <a:spcBef>
                <a:spcPts val="600"/>
              </a:spcBef>
            </a:pPr>
            <a:r>
              <a:rPr lang="en-US" sz="1600" dirty="0">
                <a:cs typeface="Arial" pitchFamily="34" charset="0"/>
              </a:rPr>
              <a:t>Most CHW benefits are more likely to be reported by employers than by CHWs among both clinical and non-clinical organizations.</a:t>
            </a:r>
          </a:p>
        </p:txBody>
      </p:sp>
    </p:spTree>
    <p:extLst>
      <p:ext uri="{BB962C8B-B14F-4D97-AF65-F5344CB8AC3E}">
        <p14:creationId xmlns:p14="http://schemas.microsoft.com/office/powerpoint/2010/main" val="165868166"/>
      </p:ext>
    </p:extLst>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352409747"/>
              </p:ext>
            </p:extLst>
          </p:nvPr>
        </p:nvGraphicFramePr>
        <p:xfrm>
          <a:off x="670681" y="1181978"/>
          <a:ext cx="7802638" cy="4849917"/>
        </p:xfrm>
        <a:graphic>
          <a:graphicData uri="http://schemas.openxmlformats.org/drawingml/2006/table">
            <a:tbl>
              <a:tblPr firstRow="1" bandRow="1">
                <a:tableStyleId>{2D5ABB26-0587-4C30-8999-92F81FD0307C}</a:tableStyleId>
              </a:tblPr>
              <a:tblGrid>
                <a:gridCol w="1799142">
                  <a:extLst>
                    <a:ext uri="{9D8B030D-6E8A-4147-A177-3AD203B41FA5}">
                      <a16:colId xmlns:a16="http://schemas.microsoft.com/office/drawing/2014/main" val="20000"/>
                    </a:ext>
                  </a:extLst>
                </a:gridCol>
                <a:gridCol w="6003496">
                  <a:extLst>
                    <a:ext uri="{9D8B030D-6E8A-4147-A177-3AD203B41FA5}">
                      <a16:colId xmlns:a16="http://schemas.microsoft.com/office/drawing/2014/main" val="20001"/>
                    </a:ext>
                  </a:extLst>
                </a:gridCol>
              </a:tblGrid>
              <a:tr h="1086937">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CHWs</a:t>
                      </a:r>
                      <a:r>
                        <a:rPr lang="en-US" sz="1400" b="1" baseline="0" dirty="0">
                          <a:solidFill>
                            <a:schemeClr val="bg1"/>
                          </a:solidFill>
                        </a:rPr>
                        <a:t> receive the same benefits as other employees</a:t>
                      </a:r>
                      <a:endParaRPr lang="en-US" sz="14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lvl="2" indent="0" algn="l" defTabSz="914400" rtl="0" eaLnBrk="1" fontAlgn="auto" latinLnBrk="0" hangingPunct="1">
                        <a:lnSpc>
                          <a:spcPct val="100000"/>
                        </a:lnSpc>
                        <a:spcBef>
                          <a:spcPts val="600"/>
                        </a:spcBef>
                        <a:spcAft>
                          <a:spcPts val="600"/>
                        </a:spcAft>
                        <a:buClrTx/>
                        <a:buSzTx/>
                        <a:buFontTx/>
                        <a:buNone/>
                        <a:tabLst/>
                        <a:defRPr/>
                      </a:pPr>
                      <a:r>
                        <a:rPr lang="en-US" sz="1400" i="1" dirty="0">
                          <a:solidFill>
                            <a:schemeClr val="accent1"/>
                          </a:solidFill>
                        </a:rPr>
                        <a:t>“[CHWs]</a:t>
                      </a:r>
                      <a:r>
                        <a:rPr lang="en-US" sz="1400" i="1" baseline="0" dirty="0">
                          <a:solidFill>
                            <a:schemeClr val="accent1"/>
                          </a:solidFill>
                        </a:rPr>
                        <a:t> have all the [same] benefits like a full-time employee would receive.” – Employer, Hospital</a:t>
                      </a:r>
                      <a:endParaRPr lang="en-US" sz="1400" i="1" dirty="0">
                        <a:solidFill>
                          <a:schemeClr val="accent1"/>
                        </a:solidFill>
                      </a:endParaRPr>
                    </a:p>
                  </a:txBody>
                  <a:tcPr anchor="ctr">
                    <a:lnL w="12700" cap="flat" cmpd="sng" algn="ctr">
                      <a:noFill/>
                      <a:prstDash val="solid"/>
                      <a:round/>
                      <a:headEnd type="none" w="med" len="med"/>
                      <a:tailEnd type="none" w="med" len="med"/>
                    </a:lnL>
                    <a:lnR w="6350"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6023265"/>
                  </a:ext>
                </a:extLst>
              </a:tr>
              <a:tr h="1086937">
                <a:tc row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Job stability</a:t>
                      </a:r>
                      <a:r>
                        <a:rPr lang="en-US" sz="1400" b="1" baseline="0" dirty="0">
                          <a:solidFill>
                            <a:schemeClr val="bg1"/>
                          </a:solidFill>
                        </a:rPr>
                        <a:t> is an issue</a:t>
                      </a:r>
                      <a:endParaRPr lang="en-US" sz="14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lvl="2" indent="0" algn="l" defTabSz="914400" rtl="0" eaLnBrk="1" fontAlgn="auto" latinLnBrk="0" hangingPunct="1">
                        <a:lnSpc>
                          <a:spcPct val="100000"/>
                        </a:lnSpc>
                        <a:spcBef>
                          <a:spcPts val="600"/>
                        </a:spcBef>
                        <a:spcAft>
                          <a:spcPts val="600"/>
                        </a:spcAft>
                        <a:buClrTx/>
                        <a:buSzTx/>
                        <a:buFontTx/>
                        <a:buNone/>
                        <a:tabLst/>
                        <a:defRPr/>
                      </a:pPr>
                      <a:r>
                        <a:rPr lang="en-US" sz="1400" i="1" dirty="0">
                          <a:solidFill>
                            <a:schemeClr val="accent1"/>
                          </a:solidFill>
                        </a:rPr>
                        <a:t>“Most of us survive on</a:t>
                      </a:r>
                      <a:r>
                        <a:rPr lang="en-US" sz="1400" i="1" baseline="0" dirty="0">
                          <a:solidFill>
                            <a:schemeClr val="accent1"/>
                          </a:solidFill>
                        </a:rPr>
                        <a:t> grant funding but then grant funding ends and you’re looking for the next funding opportunity…I feel like part of the goal of the CHW certification and having [CHWs] be more [part] of the health care world on a reimbursement level</a:t>
                      </a:r>
                      <a:r>
                        <a:rPr lang="is-IS" sz="1400" i="1" baseline="0" dirty="0">
                          <a:solidFill>
                            <a:schemeClr val="accent1"/>
                          </a:solidFill>
                        </a:rPr>
                        <a:t>…</a:t>
                      </a:r>
                      <a:r>
                        <a:rPr lang="en-US" sz="1400" i="1" baseline="0" dirty="0">
                          <a:solidFill>
                            <a:schemeClr val="accent1"/>
                          </a:solidFill>
                        </a:rPr>
                        <a:t>would help [with funding].” – Employer, CBO</a:t>
                      </a:r>
                      <a:endParaRPr lang="en-US" sz="1400" i="1" dirty="0">
                        <a:solidFill>
                          <a:schemeClr val="accent1"/>
                        </a:solidFill>
                      </a:endParaRPr>
                    </a:p>
                  </a:txBody>
                  <a:tcPr anchor="ctr">
                    <a:lnL w="12700" cap="flat" cmpd="sng" algn="ctr">
                      <a:noFill/>
                      <a:prstDash val="solid"/>
                      <a:round/>
                      <a:headEnd type="none" w="med" len="med"/>
                      <a:tailEnd type="none" w="med" len="med"/>
                    </a:lnL>
                    <a:lnR w="6350"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50839">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lvl="2" indent="0" algn="l" defTabSz="914400" rtl="0" eaLnBrk="1" fontAlgn="auto" latinLnBrk="0" hangingPunct="1">
                        <a:lnSpc>
                          <a:spcPct val="100000"/>
                        </a:lnSpc>
                        <a:spcBef>
                          <a:spcPts val="600"/>
                        </a:spcBef>
                        <a:spcAft>
                          <a:spcPts val="600"/>
                        </a:spcAft>
                        <a:buClrTx/>
                        <a:buSzTx/>
                        <a:buFontTx/>
                        <a:buNone/>
                        <a:tabLst/>
                        <a:defRPr/>
                      </a:pPr>
                      <a:r>
                        <a:rPr lang="en-US" sz="1400" i="1" dirty="0">
                          <a:solidFill>
                            <a:srgbClr val="006600"/>
                          </a:solidFill>
                        </a:rPr>
                        <a:t>“</a:t>
                      </a:r>
                      <a:r>
                        <a:rPr lang="en-US" sz="1400" i="1" baseline="0" dirty="0">
                          <a:solidFill>
                            <a:srgbClr val="006600"/>
                          </a:solidFill>
                        </a:rPr>
                        <a:t>I was informed that the grant is for only about 2 years…so there is a possibility that there won’t be employment here for me anymore.” – CHW, CHC</a:t>
                      </a:r>
                      <a:endParaRPr lang="en-US" sz="1400" i="1" dirty="0">
                        <a:solidFill>
                          <a:srgbClr val="006600"/>
                        </a:solidFill>
                      </a:endParaRPr>
                    </a:p>
                  </a:txBody>
                  <a:tcPr anchor="ctr">
                    <a:lnL w="12700" cap="flat" cmpd="sng" algn="ctr">
                      <a:noFill/>
                      <a:prstDash val="solid"/>
                      <a:round/>
                      <a:headEnd type="none" w="med" len="med"/>
                      <a:tailEnd type="none" w="med" len="med"/>
                    </a:lnL>
                    <a:lnR w="6350"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2832628"/>
                  </a:ext>
                </a:extLst>
              </a:tr>
              <a:tr h="1553901">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Job advancement as a CHW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r>
                        <a:rPr lang="en-US" sz="1400" i="1" dirty="0">
                          <a:solidFill>
                            <a:schemeClr val="accent1"/>
                          </a:solidFill>
                        </a:rPr>
                        <a:t>“So</a:t>
                      </a:r>
                      <a:r>
                        <a:rPr lang="en-US" sz="1400" i="1" baseline="0" dirty="0">
                          <a:solidFill>
                            <a:schemeClr val="accent1"/>
                          </a:solidFill>
                        </a:rPr>
                        <a:t> we have the CHWs and then my position, which is supervisor, and they could possibly move up within the community programs…I would say not a lot of room to grow upwards [as a CHW].” – Employer, CHC</a:t>
                      </a:r>
                    </a:p>
                  </a:txBody>
                  <a:tcPr anchor="ctr">
                    <a:lnL w="12700" cap="flat" cmpd="sng" algn="ctr">
                      <a:noFill/>
                      <a:prstDash val="solid"/>
                      <a:round/>
                      <a:headEnd type="none" w="med" len="med"/>
                      <a:tailEnd type="none" w="med" len="med"/>
                    </a:lnL>
                    <a:lnR w="6350"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1841969"/>
                  </a:ext>
                </a:extLst>
              </a:tr>
            </a:tbl>
          </a:graphicData>
        </a:graphic>
      </p:graphicFrame>
      <p:sp>
        <p:nvSpPr>
          <p:cNvPr id="4" name="Text Placeholder 3"/>
          <p:cNvSpPr>
            <a:spLocks noGrp="1"/>
          </p:cNvSpPr>
          <p:nvPr>
            <p:ph type="body" sz="quarter" idx="12"/>
          </p:nvPr>
        </p:nvSpPr>
        <p:spPr>
          <a:xfrm>
            <a:off x="323850" y="6452032"/>
            <a:ext cx="8496300" cy="144462"/>
          </a:xfrm>
        </p:spPr>
        <p:txBody>
          <a:bodyPr anchor="t" anchorCtr="0"/>
          <a:lstStyle/>
          <a:p>
            <a:pPr marL="341313" lvl="0" indent="-341313">
              <a:tabLst>
                <a:tab pos="457200" algn="l"/>
              </a:tabLst>
            </a:pPr>
            <a:r>
              <a:rPr lang="en-US" sz="1000" dirty="0"/>
              <a:t>Source: Qualitative in-depth interviews</a:t>
            </a:r>
          </a:p>
        </p:txBody>
      </p:sp>
      <p:sp>
        <p:nvSpPr>
          <p:cNvPr id="26" name="Rectangle 97"/>
          <p:cNvSpPr>
            <a:spLocks noChangeArrowheads="1"/>
          </p:cNvSpPr>
          <p:nvPr/>
        </p:nvSpPr>
        <p:spPr bwMode="auto">
          <a:xfrm>
            <a:off x="228600" y="1104900"/>
            <a:ext cx="8753475" cy="431800"/>
          </a:xfrm>
          <a:prstGeom prst="rect">
            <a:avLst/>
          </a:prstGeom>
          <a:noFill/>
          <a:ln w="9525">
            <a:noFill/>
            <a:miter lim="800000"/>
            <a:headEnd/>
            <a:tailEnd/>
          </a:ln>
        </p:spPr>
        <p:txBody>
          <a:bodyPr/>
          <a:lstStyle/>
          <a:p>
            <a:pPr marL="628650" marR="0" lvl="1" indent="-285750" algn="l" defTabSz="914400" rtl="0" eaLnBrk="1" fontAlgn="auto" latinLnBrk="0" hangingPunct="1">
              <a:lnSpc>
                <a:spcPct val="100000"/>
              </a:lnSpc>
              <a:spcBef>
                <a:spcPct val="20000"/>
              </a:spcBef>
              <a:spcAft>
                <a:spcPts val="0"/>
              </a:spcAft>
              <a:buClr>
                <a:srgbClr val="E95E0F"/>
              </a:buClr>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itle 3"/>
          <p:cNvSpPr>
            <a:spLocks noGrp="1"/>
          </p:cNvSpPr>
          <p:nvPr>
            <p:ph type="title"/>
          </p:nvPr>
        </p:nvSpPr>
        <p:spPr>
          <a:xfrm>
            <a:off x="228600" y="106747"/>
            <a:ext cx="7029450" cy="647402"/>
          </a:xfrm>
        </p:spPr>
        <p:txBody>
          <a:bodyPr/>
          <a:lstStyle/>
          <a:p>
            <a:r>
              <a:rPr lang="en-US" sz="2400" dirty="0">
                <a:solidFill>
                  <a:schemeClr val="accent2"/>
                </a:solidFill>
              </a:rPr>
              <a:t>Qualitative Feedback</a:t>
            </a:r>
            <a:endParaRPr lang="en-US" sz="2400" i="1" dirty="0">
              <a:solidFill>
                <a:schemeClr val="accent2"/>
              </a:solidFill>
            </a:endParaRPr>
          </a:p>
        </p:txBody>
      </p:sp>
    </p:spTree>
    <p:extLst>
      <p:ext uri="{BB962C8B-B14F-4D97-AF65-F5344CB8AC3E}">
        <p14:creationId xmlns:p14="http://schemas.microsoft.com/office/powerpoint/2010/main" val="75686854"/>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bwMode="gray">
          <a:xfrm>
            <a:off x="0" y="2357437"/>
            <a:ext cx="9144000" cy="2091728"/>
          </a:xfrm>
          <a:prstGeom prst="rect">
            <a:avLst/>
          </a:prstGeom>
          <a:no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solidFill>
                  <a:schemeClr val="accent2"/>
                </a:solidFill>
              </a:rPr>
              <a:t>CHW Roles and Activities</a:t>
            </a:r>
          </a:p>
        </p:txBody>
      </p:sp>
      <p:sp>
        <p:nvSpPr>
          <p:cNvPr id="6" name="Title 4"/>
          <p:cNvSpPr txBox="1">
            <a:spLocks/>
          </p:cNvSpPr>
          <p:nvPr/>
        </p:nvSpPr>
        <p:spPr bwMode="gray">
          <a:xfrm>
            <a:off x="0" y="2209799"/>
            <a:ext cx="9144000" cy="295275"/>
          </a:xfrm>
          <a:prstGeom prst="rect">
            <a:avLst/>
          </a:prstGeom>
          <a:gradFill>
            <a:gsLst>
              <a:gs pos="2000">
                <a:schemeClr val="accent1"/>
              </a:gs>
              <a:gs pos="100000">
                <a:schemeClr val="accent2"/>
              </a:gs>
            </a:gsLst>
            <a:lin ang="0" scaled="0"/>
          </a:grad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7" name="Title 4"/>
          <p:cNvSpPr txBox="1">
            <a:spLocks/>
          </p:cNvSpPr>
          <p:nvPr/>
        </p:nvSpPr>
        <p:spPr bwMode="gray">
          <a:xfrm>
            <a:off x="0" y="4301528"/>
            <a:ext cx="9144000" cy="295275"/>
          </a:xfrm>
          <a:prstGeom prst="rect">
            <a:avLst/>
          </a:prstGeom>
          <a:gradFill>
            <a:gsLst>
              <a:gs pos="2000">
                <a:schemeClr val="accent1"/>
              </a:gs>
              <a:gs pos="100000">
                <a:schemeClr val="accent2"/>
              </a:gs>
            </a:gsLst>
            <a:lin ang="0" scaled="0"/>
          </a:grad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3743823727"/>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p:cNvSpPr txBox="1">
            <a:spLocks/>
          </p:cNvSpPr>
          <p:nvPr/>
        </p:nvSpPr>
        <p:spPr>
          <a:xfrm>
            <a:off x="198342" y="896267"/>
            <a:ext cx="8782372" cy="627074"/>
          </a:xfrm>
          <a:prstGeom prst="rect">
            <a:avLst/>
          </a:prstGeom>
          <a:noFill/>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itle 3"/>
          <p:cNvSpPr>
            <a:spLocks noGrp="1"/>
          </p:cNvSpPr>
          <p:nvPr>
            <p:ph type="title"/>
          </p:nvPr>
        </p:nvSpPr>
        <p:spPr>
          <a:xfrm>
            <a:off x="228600" y="106747"/>
            <a:ext cx="7151350" cy="647402"/>
          </a:xfrm>
        </p:spPr>
        <p:txBody>
          <a:bodyPr/>
          <a:lstStyle/>
          <a:p>
            <a:r>
              <a:rPr lang="en-US" dirty="0">
                <a:solidFill>
                  <a:schemeClr val="accent2"/>
                </a:solidFill>
              </a:rPr>
              <a:t>CHW Job Titles</a:t>
            </a:r>
          </a:p>
        </p:txBody>
      </p:sp>
      <p:sp>
        <p:nvSpPr>
          <p:cNvPr id="69" name="Text Box 3"/>
          <p:cNvSpPr txBox="1">
            <a:spLocks noChangeArrowheads="1"/>
          </p:cNvSpPr>
          <p:nvPr/>
        </p:nvSpPr>
        <p:spPr bwMode="auto">
          <a:xfrm>
            <a:off x="813570" y="2055106"/>
            <a:ext cx="75168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87C8"/>
                </a:solidFill>
                <a:effectLst/>
                <a:uLnTx/>
                <a:uFillTx/>
                <a:latin typeface="Arial" charset="0"/>
                <a:ea typeface="+mn-ea"/>
                <a:cs typeface="Arial" charset="0"/>
              </a:rPr>
              <a:t>Job Titles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a:t>
            </a:r>
            <a:r>
              <a:rPr kumimoji="0" lang="en-US" sz="1400" b="0" i="0" u="none" strike="noStrike" kern="1200" cap="none" spc="0" normalizeH="0" noProof="0" dirty="0">
                <a:ln>
                  <a:noFill/>
                </a:ln>
                <a:solidFill>
                  <a:srgbClr val="000000"/>
                </a:solidFill>
                <a:effectLst/>
                <a:uLnTx/>
                <a:uFillTx/>
                <a:latin typeface="Arial" charset="0"/>
                <a:ea typeface="+mn-ea"/>
                <a:cs typeface="Arial" charset="0"/>
              </a:rPr>
              <a:t> </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CHWs –</a:t>
            </a:r>
            <a:endParaRPr kumimoji="0" lang="en-US" sz="1400" b="1" i="0" u="none" strike="noStrike" kern="1200" cap="none" spc="0" normalizeH="0" baseline="0" noProof="0" dirty="0">
              <a:ln>
                <a:noFill/>
              </a:ln>
              <a:solidFill>
                <a:srgbClr val="0087C8"/>
              </a:solidFill>
              <a:effectLst/>
              <a:uLnTx/>
              <a:uFillTx/>
              <a:latin typeface="Arial" charset="0"/>
              <a:ea typeface="+mn-ea"/>
              <a:cs typeface="Arial" charset="0"/>
            </a:endParaRPr>
          </a:p>
        </p:txBody>
      </p:sp>
      <p:sp>
        <p:nvSpPr>
          <p:cNvPr id="17" name="Text Placeholder 1"/>
          <p:cNvSpPr>
            <a:spLocks noGrp="1"/>
          </p:cNvSpPr>
          <p:nvPr>
            <p:ph type="body" sz="quarter" idx="12"/>
          </p:nvPr>
        </p:nvSpPr>
        <p:spPr>
          <a:xfrm>
            <a:off x="323850" y="6443136"/>
            <a:ext cx="8496300" cy="144462"/>
          </a:xfrm>
        </p:spPr>
        <p:txBody>
          <a:bodyPr anchor="t" anchorCtr="0"/>
          <a:lstStyle/>
          <a:p>
            <a:pPr marL="341313" lvl="0" indent="-341313">
              <a:spcAft>
                <a:spcPts val="300"/>
              </a:spcAft>
            </a:pPr>
            <a:r>
              <a:rPr lang="en-US" dirty="0"/>
              <a:t>CB3	Which of the following is closest to your job title? </a:t>
            </a:r>
            <a:r>
              <a:rPr lang="en-IN" dirty="0"/>
              <a:t>(CHWs: Total=529; Clinical=307; Non-Clinical=222)</a:t>
            </a:r>
          </a:p>
          <a:p>
            <a:pPr marL="341313" indent="-341313"/>
            <a:r>
              <a:rPr lang="en-IN" dirty="0"/>
              <a:t> </a:t>
            </a:r>
          </a:p>
        </p:txBody>
      </p:sp>
      <p:graphicFrame>
        <p:nvGraphicFramePr>
          <p:cNvPr id="8" name="Chart 7"/>
          <p:cNvGraphicFramePr/>
          <p:nvPr>
            <p:extLst>
              <p:ext uri="{D42A27DB-BD31-4B8C-83A1-F6EECF244321}">
                <p14:modId xmlns:p14="http://schemas.microsoft.com/office/powerpoint/2010/main" val="3999090218"/>
              </p:ext>
            </p:extLst>
          </p:nvPr>
        </p:nvGraphicFramePr>
        <p:xfrm>
          <a:off x="3025490" y="2793338"/>
          <a:ext cx="5458265" cy="3349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20021450"/>
              </p:ext>
            </p:extLst>
          </p:nvPr>
        </p:nvGraphicFramePr>
        <p:xfrm>
          <a:off x="924635" y="2900032"/>
          <a:ext cx="2194938" cy="3288279"/>
        </p:xfrm>
        <a:graphic>
          <a:graphicData uri="http://schemas.openxmlformats.org/drawingml/2006/table">
            <a:tbl>
              <a:tblPr firstRow="1" bandRow="1"/>
              <a:tblGrid>
                <a:gridCol w="2194938">
                  <a:extLst>
                    <a:ext uri="{9D8B030D-6E8A-4147-A177-3AD203B41FA5}">
                      <a16:colId xmlns:a16="http://schemas.microsoft.com/office/drawing/2014/main" val="20000"/>
                    </a:ext>
                  </a:extLst>
                </a:gridCol>
              </a:tblGrid>
              <a:tr h="323761">
                <a:tc>
                  <a:txBody>
                    <a:bodyPr/>
                    <a:lstStyle/>
                    <a:p>
                      <a:pPr algn="r" rtl="0" fontAlgn="ctr"/>
                      <a:r>
                        <a:rPr lang="en-US" sz="1100" b="0" i="0" u="none" strike="noStrike" dirty="0">
                          <a:solidFill>
                            <a:srgbClr val="000000"/>
                          </a:solidFill>
                          <a:effectLst/>
                          <a:latin typeface="Arial" panose="020B0604020202020204" pitchFamily="34" charset="0"/>
                        </a:rPr>
                        <a:t>Case Manager</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3761">
                <a:tc>
                  <a:txBody>
                    <a:bodyPr/>
                    <a:lstStyle/>
                    <a:p>
                      <a:pPr algn="r" rtl="0" fontAlgn="ctr"/>
                      <a:r>
                        <a:rPr lang="en-US" sz="1100" b="0" i="0" u="none" strike="noStrike" dirty="0">
                          <a:solidFill>
                            <a:srgbClr val="000000"/>
                          </a:solidFill>
                          <a:effectLst/>
                          <a:latin typeface="Arial" panose="020B0604020202020204" pitchFamily="34" charset="0"/>
                        </a:rPr>
                        <a:t>Community Health Worker</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699886528"/>
                  </a:ext>
                </a:extLst>
              </a:tr>
              <a:tr h="316773">
                <a:tc>
                  <a:txBody>
                    <a:bodyPr/>
                    <a:lstStyle/>
                    <a:p>
                      <a:pPr algn="r" rtl="0" fontAlgn="ctr"/>
                      <a:r>
                        <a:rPr lang="en-US" sz="1100" b="0" i="0" u="none" strike="noStrike" dirty="0">
                          <a:solidFill>
                            <a:srgbClr val="000000"/>
                          </a:solidFill>
                          <a:effectLst/>
                          <a:latin typeface="Arial" panose="020B0604020202020204" pitchFamily="34" charset="0"/>
                        </a:rPr>
                        <a:t>Care Coordinator</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3761">
                <a:tc>
                  <a:txBody>
                    <a:bodyPr/>
                    <a:lstStyle/>
                    <a:p>
                      <a:pPr algn="r" rtl="0" fontAlgn="ctr"/>
                      <a:r>
                        <a:rPr lang="en-US" sz="1100" b="0" i="0" u="none" strike="noStrike" dirty="0">
                          <a:solidFill>
                            <a:srgbClr val="000000"/>
                          </a:solidFill>
                          <a:effectLst/>
                          <a:latin typeface="Arial" panose="020B0604020202020204" pitchFamily="34" charset="0"/>
                        </a:rPr>
                        <a:t>Outreach Worker</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42980">
                <a:tc>
                  <a:txBody>
                    <a:bodyPr/>
                    <a:lstStyle/>
                    <a:p>
                      <a:pPr algn="r" rtl="0" fontAlgn="ctr"/>
                      <a:r>
                        <a:rPr lang="en-US" sz="1100" b="0" i="0" u="none" strike="noStrike" dirty="0">
                          <a:solidFill>
                            <a:srgbClr val="000000"/>
                          </a:solidFill>
                          <a:effectLst/>
                          <a:latin typeface="Arial" panose="020B0604020202020204" pitchFamily="34" charset="0"/>
                        </a:rPr>
                        <a:t>Outreach Counselor</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2980">
                <a:tc>
                  <a:txBody>
                    <a:bodyPr/>
                    <a:lstStyle/>
                    <a:p>
                      <a:pPr algn="r" rtl="0" fontAlgn="ctr"/>
                      <a:r>
                        <a:rPr lang="en-US" sz="1100" b="0" i="0" u="none" strike="noStrike" dirty="0">
                          <a:solidFill>
                            <a:srgbClr val="000000"/>
                          </a:solidFill>
                          <a:effectLst/>
                          <a:latin typeface="Arial" panose="020B0604020202020204" pitchFamily="34" charset="0"/>
                        </a:rPr>
                        <a:t>Patient Navigator</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55275672"/>
                  </a:ext>
                </a:extLst>
              </a:tr>
              <a:tr h="342980">
                <a:tc>
                  <a:txBody>
                    <a:bodyPr/>
                    <a:lstStyle/>
                    <a:p>
                      <a:pPr algn="r" rtl="0" fontAlgn="ctr"/>
                      <a:r>
                        <a:rPr lang="en-US" sz="1100" b="0" i="0" u="none" strike="noStrike" dirty="0">
                          <a:solidFill>
                            <a:srgbClr val="000000"/>
                          </a:solidFill>
                          <a:effectLst/>
                          <a:latin typeface="Arial" panose="020B0604020202020204" pitchFamily="34" charset="0"/>
                        </a:rPr>
                        <a:t>Home Visitor/Support</a:t>
                      </a:r>
                      <a:r>
                        <a:rPr lang="en-US" sz="1100" b="0" i="0" u="none" strike="noStrike" baseline="0" dirty="0">
                          <a:solidFill>
                            <a:srgbClr val="000000"/>
                          </a:solidFill>
                          <a:effectLst/>
                          <a:latin typeface="Arial" panose="020B0604020202020204" pitchFamily="34" charset="0"/>
                        </a:rPr>
                        <a:t> Worker</a:t>
                      </a:r>
                      <a:endParaRPr lang="en-US" sz="1100" b="0" i="0" u="none" strike="noStrike" dirty="0">
                        <a:solidFill>
                          <a:srgbClr val="000000"/>
                        </a:solidFill>
                        <a:effectLst/>
                        <a:latin typeface="Arial" panose="020B0604020202020204" pitchFamily="34" charset="0"/>
                      </a:endParaRP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577240965"/>
                  </a:ext>
                </a:extLst>
              </a:tr>
              <a:tr h="323761">
                <a:tc>
                  <a:txBody>
                    <a:bodyPr/>
                    <a:lstStyle/>
                    <a:p>
                      <a:pPr algn="r" rtl="0" fontAlgn="ctr"/>
                      <a:r>
                        <a:rPr lang="en-US" sz="1100" b="0" i="0" u="none" strike="noStrike" dirty="0">
                          <a:solidFill>
                            <a:srgbClr val="000000"/>
                          </a:solidFill>
                          <a:effectLst/>
                          <a:latin typeface="Arial" panose="020B0604020202020204" pitchFamily="34" charset="0"/>
                        </a:rPr>
                        <a:t>Community Health Educator</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52349681"/>
                  </a:ext>
                </a:extLst>
              </a:tr>
              <a:tr h="323761">
                <a:tc>
                  <a:txBody>
                    <a:bodyPr/>
                    <a:lstStyle/>
                    <a:p>
                      <a:pPr algn="r" rtl="0" fontAlgn="ctr"/>
                      <a:r>
                        <a:rPr lang="en-US" sz="1100" b="0" i="0" u="none" strike="noStrike" dirty="0">
                          <a:solidFill>
                            <a:srgbClr val="000000"/>
                          </a:solidFill>
                          <a:effectLst/>
                          <a:latin typeface="Arial" panose="020B0604020202020204" pitchFamily="34" charset="0"/>
                        </a:rPr>
                        <a:t>Outreach</a:t>
                      </a:r>
                      <a:r>
                        <a:rPr lang="en-US" sz="1100" b="0" i="0" u="none" strike="noStrike" baseline="0" dirty="0">
                          <a:solidFill>
                            <a:srgbClr val="000000"/>
                          </a:solidFill>
                          <a:effectLst/>
                          <a:latin typeface="Arial" panose="020B0604020202020204" pitchFamily="34" charset="0"/>
                        </a:rPr>
                        <a:t> Specialist</a:t>
                      </a:r>
                      <a:endParaRPr lang="en-US" sz="1100" b="0" i="0" u="none" strike="noStrike" dirty="0">
                        <a:solidFill>
                          <a:srgbClr val="000000"/>
                        </a:solidFill>
                        <a:effectLst/>
                        <a:latin typeface="Arial" panose="020B0604020202020204" pitchFamily="34" charset="0"/>
                      </a:endParaRP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83331052"/>
                  </a:ext>
                </a:extLst>
              </a:tr>
              <a:tr h="323761">
                <a:tc>
                  <a:txBody>
                    <a:bodyPr/>
                    <a:lstStyle/>
                    <a:p>
                      <a:pPr algn="r" rtl="0" fontAlgn="ctr"/>
                      <a:r>
                        <a:rPr lang="en-US" sz="1100" b="0" i="0" u="none" strike="noStrike" dirty="0">
                          <a:solidFill>
                            <a:srgbClr val="000000"/>
                          </a:solidFill>
                          <a:effectLst/>
                          <a:latin typeface="Arial" panose="020B0604020202020204" pitchFamily="34" charset="0"/>
                        </a:rPr>
                        <a:t>Other</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81623980"/>
                  </a:ext>
                </a:extLst>
              </a:tr>
            </a:tbl>
          </a:graphicData>
        </a:graphic>
      </p:graphicFrame>
      <p:sp>
        <p:nvSpPr>
          <p:cNvPr id="13" name="Text Box 25"/>
          <p:cNvSpPr txBox="1"/>
          <p:nvPr/>
        </p:nvSpPr>
        <p:spPr>
          <a:xfrm>
            <a:off x="3239135" y="13272135"/>
            <a:ext cx="123825" cy="133350"/>
          </a:xfrm>
          <a:prstGeom prst="rect">
            <a:avLst/>
          </a:prstGeom>
          <a:solidFill>
            <a:srgbClr val="FFF2CC"/>
          </a:solidFill>
          <a:ln w="6350">
            <a:solidFill>
              <a:schemeClr val="bg1">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cxnSp>
        <p:nvCxnSpPr>
          <p:cNvPr id="14" name="Straight Arrow Connector 13"/>
          <p:cNvCxnSpPr/>
          <p:nvPr/>
        </p:nvCxnSpPr>
        <p:spPr>
          <a:xfrm flipV="1">
            <a:off x="3039110" y="13274040"/>
            <a:ext cx="2540" cy="117475"/>
          </a:xfrm>
          <a:prstGeom prst="straightConnector1">
            <a:avLst/>
          </a:prstGeom>
          <a:noFill/>
          <a:ln w="6350" cap="flat" cmpd="sng" algn="ctr">
            <a:solidFill>
              <a:sysClr val="windowText" lastClr="000000"/>
            </a:solidFill>
            <a:prstDash val="solid"/>
            <a:miter lim="800000"/>
            <a:tailEnd type="stealth"/>
          </a:ln>
          <a:effectLst/>
        </p:spPr>
      </p:cxnSp>
      <p:cxnSp>
        <p:nvCxnSpPr>
          <p:cNvPr id="15" name="Straight Connector 14"/>
          <p:cNvCxnSpPr/>
          <p:nvPr/>
        </p:nvCxnSpPr>
        <p:spPr>
          <a:xfrm flipH="1">
            <a:off x="3117850" y="13246100"/>
            <a:ext cx="82550" cy="165100"/>
          </a:xfrm>
          <a:prstGeom prst="line">
            <a:avLst/>
          </a:prstGeom>
        </p:spPr>
        <p:style>
          <a:lnRef idx="1">
            <a:schemeClr val="dk1"/>
          </a:lnRef>
          <a:fillRef idx="0">
            <a:schemeClr val="dk1"/>
          </a:fillRef>
          <a:effectRef idx="0">
            <a:schemeClr val="dk1"/>
          </a:effectRef>
          <a:fontRef idx="minor">
            <a:schemeClr val="tx1"/>
          </a:fontRef>
        </p:style>
      </p:cxnSp>
      <p:sp>
        <p:nvSpPr>
          <p:cNvPr id="3" name="Rectangle 4"/>
          <p:cNvSpPr>
            <a:spLocks noChangeArrowheads="1"/>
          </p:cNvSpPr>
          <p:nvPr/>
        </p:nvSpPr>
        <p:spPr bwMode="auto">
          <a:xfrm>
            <a:off x="0" y="52959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aphicFrame>
        <p:nvGraphicFramePr>
          <p:cNvPr id="16" name="Table 15"/>
          <p:cNvGraphicFramePr>
            <a:graphicFrameLocks noGrp="1"/>
          </p:cNvGraphicFramePr>
          <p:nvPr/>
        </p:nvGraphicFramePr>
        <p:xfrm>
          <a:off x="6233030" y="2530493"/>
          <a:ext cx="2239268" cy="3613682"/>
        </p:xfrm>
        <a:graphic>
          <a:graphicData uri="http://schemas.openxmlformats.org/drawingml/2006/table">
            <a:tbl>
              <a:tblPr firstRow="1" bandRow="1"/>
              <a:tblGrid>
                <a:gridCol w="25400">
                  <a:extLst>
                    <a:ext uri="{9D8B030D-6E8A-4147-A177-3AD203B41FA5}">
                      <a16:colId xmlns:a16="http://schemas.microsoft.com/office/drawing/2014/main" val="1013670830"/>
                    </a:ext>
                  </a:extLst>
                </a:gridCol>
                <a:gridCol w="1106934">
                  <a:extLst>
                    <a:ext uri="{9D8B030D-6E8A-4147-A177-3AD203B41FA5}">
                      <a16:colId xmlns:a16="http://schemas.microsoft.com/office/drawing/2014/main" val="4144753488"/>
                    </a:ext>
                  </a:extLst>
                </a:gridCol>
                <a:gridCol w="1106934">
                  <a:extLst>
                    <a:ext uri="{9D8B030D-6E8A-4147-A177-3AD203B41FA5}">
                      <a16:colId xmlns:a16="http://schemas.microsoft.com/office/drawing/2014/main" val="3214059374"/>
                    </a:ext>
                  </a:extLst>
                </a:gridCol>
              </a:tblGrid>
              <a:tr h="363322">
                <a:tc>
                  <a:txBody>
                    <a:bodyPr/>
                    <a:lstStyle/>
                    <a:p>
                      <a:pPr marL="0" marR="0" algn="ctr">
                        <a:lnSpc>
                          <a:spcPct val="107000"/>
                        </a:lnSpc>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algn="ctr">
                        <a:spcBef>
                          <a:spcPts val="0"/>
                        </a:spcBef>
                        <a:spcAft>
                          <a:spcPts val="0"/>
                        </a:spcAft>
                      </a:pPr>
                      <a:r>
                        <a:rPr lang="en-US" sz="1200" b="1" dirty="0">
                          <a:solidFill>
                            <a:schemeClr val="bg1"/>
                          </a:solidFill>
                        </a:rPr>
                        <a:t>Clinical</a:t>
                      </a:r>
                    </a:p>
                    <a:p>
                      <a:pPr algn="ctr">
                        <a:spcBef>
                          <a:spcPts val="0"/>
                        </a:spcBef>
                        <a:spcAft>
                          <a:spcPts val="0"/>
                        </a:spcAft>
                      </a:pPr>
                      <a:r>
                        <a:rPr lang="en-US" sz="900" b="1" dirty="0">
                          <a:solidFill>
                            <a:schemeClr val="bg1"/>
                          </a:solidFill>
                        </a:rPr>
                        <a:t>(%)</a:t>
                      </a:r>
                    </a:p>
                  </a:txBody>
                  <a:tcPr marL="9144" marR="9144" marT="18288" marB="18288" anchor="ctr">
                    <a:lnL w="635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BB970"/>
                    </a:solidFill>
                  </a:tcPr>
                </a:tc>
                <a:tc>
                  <a:txBody>
                    <a:bodyPr/>
                    <a:lstStyle/>
                    <a:p>
                      <a:pPr algn="ctr">
                        <a:spcBef>
                          <a:spcPts val="0"/>
                        </a:spcBef>
                        <a:spcAft>
                          <a:spcPts val="0"/>
                        </a:spcAft>
                      </a:pPr>
                      <a:r>
                        <a:rPr lang="en-US" sz="1200" b="1" dirty="0">
                          <a:solidFill>
                            <a:schemeClr val="bg1"/>
                          </a:solidFill>
                        </a:rPr>
                        <a:t>Non-Clinical</a:t>
                      </a:r>
                    </a:p>
                    <a:p>
                      <a:pPr algn="ctr">
                        <a:spcBef>
                          <a:spcPts val="0"/>
                        </a:spcBef>
                        <a:spcAft>
                          <a:spcPts val="0"/>
                        </a:spcAft>
                      </a:pPr>
                      <a:r>
                        <a:rPr lang="en-US" sz="900" b="1" dirty="0">
                          <a:solidFill>
                            <a:schemeClr val="bg1"/>
                          </a:solidFill>
                        </a:rPr>
                        <a:t>(%)</a:t>
                      </a:r>
                    </a:p>
                  </a:txBody>
                  <a:tcPr marL="9144" marR="9144" marT="18288" marB="18288" anchor="ctr">
                    <a:lnL w="952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6600"/>
                    </a:solidFill>
                  </a:tcPr>
                </a:tc>
                <a:extLst>
                  <a:ext uri="{0D108BD9-81ED-4DB2-BD59-A6C34878D82A}">
                    <a16:rowId xmlns:a16="http://schemas.microsoft.com/office/drawing/2014/main" val="2406010268"/>
                  </a:ext>
                </a:extLst>
              </a:tr>
              <a:tr h="325036">
                <a:tc>
                  <a:txBody>
                    <a:bodyPr/>
                    <a:lstStyle/>
                    <a:p>
                      <a:pPr marL="0" marR="0" algn="ctr">
                        <a:lnSpc>
                          <a:spcPct val="107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10</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30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60624308"/>
                  </a:ext>
                </a:extLst>
              </a:tr>
              <a:tr h="325036">
                <a:tc>
                  <a:txBody>
                    <a:bodyPr/>
                    <a:lstStyle/>
                    <a:p>
                      <a:pPr marL="0" marR="0" algn="ctr">
                        <a:lnSpc>
                          <a:spcPct val="107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28</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8</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35642165"/>
                  </a:ext>
                </a:extLst>
              </a:tr>
              <a:tr h="325036">
                <a:tc>
                  <a:txBody>
                    <a:bodyPr/>
                    <a:lstStyle/>
                    <a:p>
                      <a:pPr marL="0" marR="0" algn="ctr">
                        <a:lnSpc>
                          <a:spcPct val="107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7</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54506171"/>
                  </a:ext>
                </a:extLst>
              </a:tr>
              <a:tr h="325036">
                <a:tc>
                  <a:txBody>
                    <a:bodyPr/>
                    <a:lstStyle/>
                    <a:p>
                      <a:pPr marL="0" marR="0" algn="ctr">
                        <a:lnSpc>
                          <a:spcPct val="107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8</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97295761"/>
                  </a:ext>
                </a:extLst>
              </a:tr>
              <a:tr h="325036">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35322430"/>
                  </a:ext>
                </a:extLst>
              </a:tr>
              <a:tr h="325036">
                <a:tc>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11</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262628408"/>
                  </a:ext>
                </a:extLst>
              </a:tr>
              <a:tr h="325036">
                <a:tc>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6</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11223245"/>
                  </a:ext>
                </a:extLst>
              </a:tr>
              <a:tr h="325036">
                <a:tc>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4</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39819355"/>
                  </a:ext>
                </a:extLst>
              </a:tr>
              <a:tr h="325036">
                <a:tc>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3</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48474192"/>
                  </a:ext>
                </a:extLst>
              </a:tr>
              <a:tr h="325036">
                <a:tc>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15</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2460008128"/>
                  </a:ext>
                </a:extLst>
              </a:tr>
            </a:tbl>
          </a:graphicData>
        </a:graphic>
      </p:graphicFrame>
      <p:sp>
        <p:nvSpPr>
          <p:cNvPr id="18" name="TextBox 17"/>
          <p:cNvSpPr txBox="1"/>
          <p:nvPr/>
        </p:nvSpPr>
        <p:spPr>
          <a:xfrm>
            <a:off x="3115238" y="2701163"/>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Total</a:t>
            </a:r>
            <a:endParaRPr lang="en-US" sz="1100" b="1" dirty="0">
              <a:latin typeface="Arial" pitchFamily="34" charset="0"/>
              <a:cs typeface="Arial" pitchFamily="34" charset="0"/>
            </a:endParaRPr>
          </a:p>
        </p:txBody>
      </p:sp>
      <p:sp>
        <p:nvSpPr>
          <p:cNvPr id="21" name="TextBox 20"/>
          <p:cNvSpPr txBox="1"/>
          <p:nvPr/>
        </p:nvSpPr>
        <p:spPr>
          <a:xfrm>
            <a:off x="339669" y="6193771"/>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Note: Total response options less than 3% are not shown.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p:cNvSpPr/>
          <p:nvPr/>
        </p:nvSpPr>
        <p:spPr>
          <a:xfrm rot="10800000" flipV="1">
            <a:off x="6848751" y="3244011"/>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grpSp>
        <p:nvGrpSpPr>
          <p:cNvPr id="35" name="Group 34"/>
          <p:cNvGrpSpPr/>
          <p:nvPr/>
        </p:nvGrpSpPr>
        <p:grpSpPr>
          <a:xfrm>
            <a:off x="5608814" y="6176530"/>
            <a:ext cx="3249671" cy="255662"/>
            <a:chOff x="5651447" y="5920433"/>
            <a:chExt cx="3249671" cy="255662"/>
          </a:xfrm>
        </p:grpSpPr>
        <p:sp>
          <p:nvSpPr>
            <p:cNvPr id="36" name="Rectangle 35"/>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37"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sp>
        <p:nvSpPr>
          <p:cNvPr id="40" name="Oval 39"/>
          <p:cNvSpPr/>
          <p:nvPr/>
        </p:nvSpPr>
        <p:spPr bwMode="gray">
          <a:xfrm rot="20293295">
            <a:off x="6530124" y="3253641"/>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41" name="Rectangle 40"/>
          <p:cNvSpPr/>
          <p:nvPr/>
        </p:nvSpPr>
        <p:spPr>
          <a:xfrm rot="10800000" flipV="1">
            <a:off x="6848749" y="4552909"/>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42" name="Oval 41"/>
          <p:cNvSpPr/>
          <p:nvPr/>
        </p:nvSpPr>
        <p:spPr bwMode="gray">
          <a:xfrm rot="20293295">
            <a:off x="6530122" y="4562539"/>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43" name="Rectangle 42"/>
          <p:cNvSpPr/>
          <p:nvPr/>
        </p:nvSpPr>
        <p:spPr>
          <a:xfrm rot="10800000" flipV="1">
            <a:off x="7954064" y="2917064"/>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44" name="Oval 43"/>
          <p:cNvSpPr/>
          <p:nvPr/>
        </p:nvSpPr>
        <p:spPr bwMode="gray">
          <a:xfrm rot="20293295">
            <a:off x="7635437" y="2926694"/>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45" name="Rectangle 44"/>
          <p:cNvSpPr/>
          <p:nvPr/>
        </p:nvSpPr>
        <p:spPr>
          <a:xfrm rot="10800000" flipV="1">
            <a:off x="7954065" y="3566856"/>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46" name="Oval 45"/>
          <p:cNvSpPr/>
          <p:nvPr/>
        </p:nvSpPr>
        <p:spPr bwMode="gray">
          <a:xfrm rot="20293295">
            <a:off x="7635438" y="3576486"/>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47" name="Rectangle 46"/>
          <p:cNvSpPr/>
          <p:nvPr/>
        </p:nvSpPr>
        <p:spPr>
          <a:xfrm rot="10800000" flipV="1">
            <a:off x="7935014" y="4220917"/>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48" name="Oval 47"/>
          <p:cNvSpPr/>
          <p:nvPr/>
        </p:nvSpPr>
        <p:spPr bwMode="gray">
          <a:xfrm rot="20293295">
            <a:off x="7616387" y="4230547"/>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2" name="AutoShape 6"/>
          <p:cNvSpPr>
            <a:spLocks noChangeArrowheads="1"/>
          </p:cNvSpPr>
          <p:nvPr/>
        </p:nvSpPr>
        <p:spPr bwMode="auto">
          <a:xfrm>
            <a:off x="3781273" y="4687274"/>
            <a:ext cx="2336232" cy="930279"/>
          </a:xfrm>
          <a:prstGeom prst="wedgeRoundRectCallout">
            <a:avLst>
              <a:gd name="adj1" fmla="val -36682"/>
              <a:gd name="adj2" fmla="val 72362"/>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R="0" lvl="0" algn="l" defTabSz="914400" rtl="0" eaLnBrk="1" fontAlgn="base" latinLnBrk="0" hangingPunct="1">
              <a:lnSpc>
                <a:spcPct val="100000"/>
              </a:lnSpc>
              <a:spcBef>
                <a:spcPct val="0"/>
              </a:spcBef>
              <a:spcAft>
                <a:spcPct val="0"/>
              </a:spcAft>
              <a:buClrTx/>
              <a:buSzTx/>
              <a:tabLst/>
            </a:pPr>
            <a:r>
              <a:rPr lang="en-US" sz="1000" dirty="0">
                <a:solidFill>
                  <a:srgbClr val="00B050"/>
                </a:solidFill>
                <a:latin typeface="Arial" pitchFamily="34" charset="0"/>
                <a:cs typeface="Arial" pitchFamily="34" charset="0"/>
              </a:rPr>
              <a:t>Other responses include: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rgbClr val="00B050"/>
                </a:solidFill>
                <a:latin typeface="Arial" pitchFamily="34" charset="0"/>
                <a:cs typeface="Arial" pitchFamily="34" charset="0"/>
              </a:rPr>
              <a:t>Family Partner</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rgbClr val="00B050"/>
                </a:solidFill>
                <a:latin typeface="Arial" pitchFamily="34" charset="0"/>
                <a:cs typeface="Arial" pitchFamily="34" charset="0"/>
              </a:rPr>
              <a:t>Community Resource Specialist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rgbClr val="00B050"/>
                </a:solidFill>
                <a:latin typeface="Arial" pitchFamily="34" charset="0"/>
                <a:cs typeface="Arial" pitchFamily="34" charset="0"/>
              </a:rPr>
              <a:t>Peer/Care Navigator</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rgbClr val="00B050"/>
                </a:solidFill>
                <a:latin typeface="Arial" pitchFamily="34" charset="0"/>
                <a:cs typeface="Arial" pitchFamily="34" charset="0"/>
              </a:rPr>
              <a:t>Community/Outreach Coordinator</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sz="1000" dirty="0">
              <a:solidFill>
                <a:srgbClr val="00B05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lang="en-US" sz="1000" dirty="0">
              <a:solidFill>
                <a:srgbClr val="00B050"/>
              </a:solidFill>
              <a:latin typeface="Arial" pitchFamily="34" charset="0"/>
              <a:cs typeface="Arial" pitchFamily="34" charset="0"/>
            </a:endParaRPr>
          </a:p>
        </p:txBody>
      </p:sp>
      <p:sp>
        <p:nvSpPr>
          <p:cNvPr id="30" name="Content Placeholder 1"/>
          <p:cNvSpPr txBox="1">
            <a:spLocks/>
          </p:cNvSpPr>
          <p:nvPr/>
        </p:nvSpPr>
        <p:spPr>
          <a:xfrm>
            <a:off x="191954" y="848482"/>
            <a:ext cx="8782372" cy="1155755"/>
          </a:xfrm>
          <a:prstGeom prst="rect">
            <a:avLst/>
          </a:prstGeom>
          <a:noFill/>
        </p:spPr>
        <p:txBody>
          <a:bodyPr/>
          <a:lstStyle/>
          <a:p>
            <a:pPr marL="0" lvl="1">
              <a:lnSpc>
                <a:spcPts val="1720"/>
              </a:lnSpc>
              <a:spcBef>
                <a:spcPts val="600"/>
              </a:spcBef>
            </a:pPr>
            <a:r>
              <a:rPr lang="en-US" sz="1600" dirty="0">
                <a:cs typeface="Arial" pitchFamily="34" charset="0"/>
              </a:rPr>
              <a:t>The most common job titles for CHWs overall are Case Manager, Community Health Worker, and Care Coordinator.</a:t>
            </a:r>
          </a:p>
          <a:p>
            <a:pPr marL="460375" lvl="2" indent="-230188">
              <a:lnSpc>
                <a:spcPts val="1720"/>
              </a:lnSpc>
              <a:spcBef>
                <a:spcPts val="600"/>
              </a:spcBef>
              <a:buClr>
                <a:schemeClr val="accent2"/>
              </a:buClr>
              <a:buFont typeface="Arial" charset="0"/>
              <a:buChar char="•"/>
            </a:pPr>
            <a:r>
              <a:rPr lang="en-US" sz="1400" dirty="0">
                <a:cs typeface="Arial" pitchFamily="34" charset="0"/>
              </a:rPr>
              <a:t>Among clinical organizations, the most common job titles are Community Health Worker, Patient Navigator and Case Manager, while among non-clinical organizations, the most common titles are Case Manager, Care Coordinator, and Outreach Counselor.</a:t>
            </a:r>
          </a:p>
        </p:txBody>
      </p:sp>
    </p:spTree>
    <p:extLst>
      <p:ext uri="{BB962C8B-B14F-4D97-AF65-F5344CB8AC3E}">
        <p14:creationId xmlns:p14="http://schemas.microsoft.com/office/powerpoint/2010/main" val="2672763545"/>
      </p:ext>
    </p:extLst>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1211412805"/>
              </p:ext>
            </p:extLst>
          </p:nvPr>
        </p:nvGraphicFramePr>
        <p:xfrm>
          <a:off x="2615962" y="2510204"/>
          <a:ext cx="2850294" cy="36449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070040075"/>
              </p:ext>
            </p:extLst>
          </p:nvPr>
        </p:nvGraphicFramePr>
        <p:xfrm>
          <a:off x="32981" y="2476593"/>
          <a:ext cx="2662888" cy="3678478"/>
        </p:xfrm>
        <a:graphic>
          <a:graphicData uri="http://schemas.openxmlformats.org/drawingml/2006/table">
            <a:tbl>
              <a:tblPr firstRow="1" bandRow="1"/>
              <a:tblGrid>
                <a:gridCol w="2662888">
                  <a:extLst>
                    <a:ext uri="{9D8B030D-6E8A-4147-A177-3AD203B41FA5}">
                      <a16:colId xmlns:a16="http://schemas.microsoft.com/office/drawing/2014/main" val="20000"/>
                    </a:ext>
                  </a:extLst>
                </a:gridCol>
              </a:tblGrid>
              <a:tr h="26889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Homeless</a:t>
                      </a:r>
                      <a:r>
                        <a:rPr lang="en-US" sz="1100" baseline="0" dirty="0"/>
                        <a:t> individuals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622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Individuals</a:t>
                      </a:r>
                      <a:r>
                        <a:rPr lang="en-US" sz="1100" baseline="0" dirty="0"/>
                        <a:t> without a PCP</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622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Uninsured individuals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622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Seniors (ages 65 and up)</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622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Foreign</a:t>
                      </a:r>
                      <a:r>
                        <a:rPr lang="en-US" sz="1100" baseline="0" dirty="0"/>
                        <a:t> nationals/immigrants/refugees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622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History of frequent hospitalization</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61677864"/>
                  </a:ext>
                </a:extLst>
              </a:tr>
              <a:tr h="2622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History of frequent ED use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0431921"/>
                  </a:ext>
                </a:extLst>
              </a:tr>
              <a:tr h="2622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Children/adolescents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71668704"/>
                  </a:ext>
                </a:extLst>
              </a:tr>
              <a:tr h="2622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Pregnant women and infants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908702626"/>
                  </a:ext>
                </a:extLst>
              </a:tr>
              <a:tr h="2622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Sexual minorities (i.e.,</a:t>
                      </a:r>
                      <a:r>
                        <a:rPr lang="en-US" sz="1100" baseline="0" dirty="0"/>
                        <a:t> LGBTQ)</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757193183"/>
                  </a:ext>
                </a:extLst>
              </a:tr>
              <a:tr h="2622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Isolated rural</a:t>
                      </a:r>
                      <a:r>
                        <a:rPr lang="en-US" sz="1100" baseline="0" dirty="0"/>
                        <a:t> residents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702588839"/>
                  </a:ext>
                </a:extLst>
              </a:tr>
              <a:tr h="2622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Farm workers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332408150"/>
                  </a:ext>
                </a:extLst>
              </a:tr>
              <a:tr h="2622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Other</a:t>
                      </a:r>
                      <a:r>
                        <a:rPr lang="en-US" sz="1100" baseline="0" dirty="0"/>
                        <a:t> special populations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273233195"/>
                  </a:ext>
                </a:extLst>
              </a:tr>
              <a:tr h="262276">
                <a:tc>
                  <a:txBody>
                    <a:bodyPr/>
                    <a:lstStyle/>
                    <a:p>
                      <a:pPr algn="r"/>
                      <a:r>
                        <a:rPr lang="en-US" sz="1100" b="1" dirty="0"/>
                        <a:t>None of the above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4" name="Title 3"/>
          <p:cNvSpPr>
            <a:spLocks noGrp="1"/>
          </p:cNvSpPr>
          <p:nvPr>
            <p:ph type="title"/>
          </p:nvPr>
        </p:nvSpPr>
        <p:spPr>
          <a:xfrm>
            <a:off x="228600" y="106747"/>
            <a:ext cx="7151350" cy="647402"/>
          </a:xfrm>
        </p:spPr>
        <p:txBody>
          <a:bodyPr/>
          <a:lstStyle/>
          <a:p>
            <a:r>
              <a:rPr lang="en-US" dirty="0">
                <a:solidFill>
                  <a:schemeClr val="accent2"/>
                </a:solidFill>
              </a:rPr>
              <a:t>Populations Served by CHWs</a:t>
            </a:r>
            <a:endParaRPr lang="en-US" i="1" dirty="0">
              <a:solidFill>
                <a:schemeClr val="accent2"/>
              </a:solidFill>
            </a:endParaRPr>
          </a:p>
        </p:txBody>
      </p:sp>
      <p:sp>
        <p:nvSpPr>
          <p:cNvPr id="69" name="Text Box 3"/>
          <p:cNvSpPr txBox="1">
            <a:spLocks noChangeArrowheads="1"/>
          </p:cNvSpPr>
          <p:nvPr/>
        </p:nvSpPr>
        <p:spPr bwMode="auto">
          <a:xfrm>
            <a:off x="1943614" y="1878069"/>
            <a:ext cx="5683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Target Populations</a:t>
            </a:r>
          </a:p>
        </p:txBody>
      </p:sp>
      <p:sp>
        <p:nvSpPr>
          <p:cNvPr id="17" name="Text Placeholder 1"/>
          <p:cNvSpPr>
            <a:spLocks noGrp="1"/>
          </p:cNvSpPr>
          <p:nvPr>
            <p:ph type="body" sz="quarter" idx="12"/>
          </p:nvPr>
        </p:nvSpPr>
        <p:spPr>
          <a:xfrm>
            <a:off x="323850" y="6360840"/>
            <a:ext cx="8496300" cy="199218"/>
          </a:xfrm>
        </p:spPr>
        <p:txBody>
          <a:bodyPr anchor="t" anchorCtr="0"/>
          <a:lstStyle/>
          <a:p>
            <a:pPr marL="341313" lvl="0" indent="-341313">
              <a:tabLst>
                <a:tab pos="631825" algn="l"/>
              </a:tabLst>
            </a:pPr>
            <a:r>
              <a:rPr lang="en-US" dirty="0"/>
              <a:t>EC7	Which of the following special populations do CHWs at your organization work with? </a:t>
            </a:r>
            <a:r>
              <a:rPr lang="en-IN" dirty="0"/>
              <a:t>(Employers: Total=179)</a:t>
            </a:r>
            <a:endParaRPr lang="en-US" dirty="0"/>
          </a:p>
          <a:p>
            <a:pPr marL="341313" lvl="0" indent="-341313">
              <a:spcAft>
                <a:spcPts val="300"/>
              </a:spcAft>
              <a:tabLst>
                <a:tab pos="631825" algn="l"/>
              </a:tabLst>
            </a:pPr>
            <a:r>
              <a:rPr lang="en-US" dirty="0"/>
              <a:t>CC5	Which of the following special populations do you work with? </a:t>
            </a:r>
            <a:r>
              <a:rPr lang="en-IN" dirty="0"/>
              <a:t>(CHWs: Total=526)</a:t>
            </a:r>
          </a:p>
          <a:p>
            <a:pPr marL="341313" indent="-341313"/>
            <a:r>
              <a:rPr lang="en-IN" dirty="0"/>
              <a:t> </a:t>
            </a:r>
          </a:p>
        </p:txBody>
      </p:sp>
      <p:sp>
        <p:nvSpPr>
          <p:cNvPr id="19" name="Content Placeholder 1"/>
          <p:cNvSpPr txBox="1">
            <a:spLocks/>
          </p:cNvSpPr>
          <p:nvPr/>
        </p:nvSpPr>
        <p:spPr>
          <a:xfrm>
            <a:off x="198342" y="896267"/>
            <a:ext cx="8782372" cy="627074"/>
          </a:xfrm>
          <a:prstGeom prst="rect">
            <a:avLst/>
          </a:prstGeom>
          <a:noFill/>
        </p:spPr>
        <p:txBody>
          <a:bodyPr/>
          <a:lstStyle/>
          <a:p>
            <a:pPr marL="0" lvl="1">
              <a:spcBef>
                <a:spcPts val="600"/>
              </a:spcBef>
            </a:pPr>
            <a:endParaRPr lang="en-US" sz="1600" dirty="0"/>
          </a:p>
        </p:txBody>
      </p:sp>
      <p:graphicFrame>
        <p:nvGraphicFramePr>
          <p:cNvPr id="21" name="Chart 20"/>
          <p:cNvGraphicFramePr/>
          <p:nvPr>
            <p:extLst>
              <p:ext uri="{D42A27DB-BD31-4B8C-83A1-F6EECF244321}">
                <p14:modId xmlns:p14="http://schemas.microsoft.com/office/powerpoint/2010/main" val="1928459125"/>
              </p:ext>
            </p:extLst>
          </p:nvPr>
        </p:nvGraphicFramePr>
        <p:xfrm>
          <a:off x="6021443" y="2515267"/>
          <a:ext cx="2874605" cy="3643550"/>
        </p:xfrm>
        <a:graphic>
          <a:graphicData uri="http://schemas.openxmlformats.org/drawingml/2006/chart">
            <c:chart xmlns:c="http://schemas.openxmlformats.org/drawingml/2006/chart" xmlns:r="http://schemas.openxmlformats.org/officeDocument/2006/relationships" r:id="rId4"/>
          </a:graphicData>
        </a:graphic>
      </p:graphicFrame>
      <p:grpSp>
        <p:nvGrpSpPr>
          <p:cNvPr id="27" name="Group 26"/>
          <p:cNvGrpSpPr/>
          <p:nvPr/>
        </p:nvGrpSpPr>
        <p:grpSpPr>
          <a:xfrm>
            <a:off x="5595800" y="6140734"/>
            <a:ext cx="3249671" cy="255662"/>
            <a:chOff x="5651447" y="5920433"/>
            <a:chExt cx="3249671" cy="255662"/>
          </a:xfrm>
        </p:grpSpPr>
        <p:sp>
          <p:nvSpPr>
            <p:cNvPr id="28" name="Rectangle 27"/>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29"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cxnSp>
        <p:nvCxnSpPr>
          <p:cNvPr id="30" name="Straight Arrow Connector 29"/>
          <p:cNvCxnSpPr/>
          <p:nvPr/>
        </p:nvCxnSpPr>
        <p:spPr>
          <a:xfrm flipV="1">
            <a:off x="4122515" y="2840914"/>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32" name="Straight Arrow Connector 31"/>
          <p:cNvCxnSpPr/>
          <p:nvPr/>
        </p:nvCxnSpPr>
        <p:spPr>
          <a:xfrm flipV="1">
            <a:off x="4071625" y="3099639"/>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33" name="Straight Arrow Connector 32"/>
          <p:cNvCxnSpPr/>
          <p:nvPr/>
        </p:nvCxnSpPr>
        <p:spPr>
          <a:xfrm flipV="1">
            <a:off x="4059005" y="3353404"/>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34" name="Straight Arrow Connector 33"/>
          <p:cNvCxnSpPr/>
          <p:nvPr/>
        </p:nvCxnSpPr>
        <p:spPr>
          <a:xfrm flipV="1">
            <a:off x="3927079" y="3617764"/>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35" name="Straight Arrow Connector 34"/>
          <p:cNvCxnSpPr/>
          <p:nvPr/>
        </p:nvCxnSpPr>
        <p:spPr>
          <a:xfrm flipV="1">
            <a:off x="3826187" y="3881774"/>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36" name="Straight Arrow Connector 35"/>
          <p:cNvCxnSpPr/>
          <p:nvPr/>
        </p:nvCxnSpPr>
        <p:spPr>
          <a:xfrm flipV="1">
            <a:off x="3799970" y="4138520"/>
            <a:ext cx="2540" cy="117475"/>
          </a:xfrm>
          <a:prstGeom prst="straightConnector1">
            <a:avLst/>
          </a:prstGeom>
          <a:noFill/>
          <a:ln w="6350" cap="flat" cmpd="sng" algn="ctr">
            <a:solidFill>
              <a:sysClr val="windowText" lastClr="000000"/>
            </a:solidFill>
            <a:prstDash val="solid"/>
            <a:miter lim="800000"/>
            <a:tailEnd type="arrow" w="sm" len="sm"/>
          </a:ln>
          <a:effectLst/>
        </p:spPr>
      </p:cxnSp>
      <p:sp>
        <p:nvSpPr>
          <p:cNvPr id="23" name="TextBox 22"/>
          <p:cNvSpPr txBox="1"/>
          <p:nvPr/>
        </p:nvSpPr>
        <p:spPr>
          <a:xfrm>
            <a:off x="2590905" y="2296230"/>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Employers</a:t>
            </a:r>
            <a:endParaRPr lang="en-US" sz="1100" b="1" dirty="0">
              <a:latin typeface="Arial" pitchFamily="34" charset="0"/>
              <a:cs typeface="Arial" pitchFamily="34" charset="0"/>
            </a:endParaRPr>
          </a:p>
        </p:txBody>
      </p:sp>
      <p:sp>
        <p:nvSpPr>
          <p:cNvPr id="24" name="TextBox 23"/>
          <p:cNvSpPr txBox="1"/>
          <p:nvPr/>
        </p:nvSpPr>
        <p:spPr>
          <a:xfrm>
            <a:off x="5946434" y="2299206"/>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CHWs</a:t>
            </a:r>
            <a:endParaRPr lang="en-US" sz="1100" b="1" dirty="0">
              <a:latin typeface="Arial" pitchFamily="34" charset="0"/>
              <a:cs typeface="Arial" pitchFamily="34" charset="0"/>
            </a:endParaRPr>
          </a:p>
        </p:txBody>
      </p:sp>
      <p:cxnSp>
        <p:nvCxnSpPr>
          <p:cNvPr id="22" name="Straight Arrow Connector 21"/>
          <p:cNvCxnSpPr/>
          <p:nvPr/>
        </p:nvCxnSpPr>
        <p:spPr>
          <a:xfrm flipV="1">
            <a:off x="3580895" y="4658847"/>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25" name="Straight Arrow Connector 24"/>
          <p:cNvCxnSpPr/>
          <p:nvPr/>
        </p:nvCxnSpPr>
        <p:spPr>
          <a:xfrm flipV="1">
            <a:off x="3485645" y="4919499"/>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26" name="Straight Arrow Connector 25"/>
          <p:cNvCxnSpPr/>
          <p:nvPr/>
        </p:nvCxnSpPr>
        <p:spPr>
          <a:xfrm flipV="1">
            <a:off x="3041781" y="5175598"/>
            <a:ext cx="2540" cy="117475"/>
          </a:xfrm>
          <a:prstGeom prst="straightConnector1">
            <a:avLst/>
          </a:prstGeom>
          <a:noFill/>
          <a:ln w="6350" cap="flat" cmpd="sng" algn="ctr">
            <a:solidFill>
              <a:sysClr val="windowText" lastClr="000000"/>
            </a:solidFill>
            <a:prstDash val="solid"/>
            <a:miter lim="800000"/>
            <a:tailEnd type="arrow" w="sm" len="sm"/>
          </a:ln>
          <a:effectLst/>
        </p:spPr>
      </p:cxnSp>
      <p:sp>
        <p:nvSpPr>
          <p:cNvPr id="39" name="AutoShape 6"/>
          <p:cNvSpPr>
            <a:spLocks noChangeArrowheads="1"/>
          </p:cNvSpPr>
          <p:nvPr/>
        </p:nvSpPr>
        <p:spPr bwMode="auto">
          <a:xfrm>
            <a:off x="3837993" y="4728616"/>
            <a:ext cx="1894897" cy="1225936"/>
          </a:xfrm>
          <a:prstGeom prst="wedgeRoundRectCallout">
            <a:avLst>
              <a:gd name="adj1" fmla="val -64683"/>
              <a:gd name="adj2" fmla="val 32214"/>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2"/>
                </a:solidFill>
                <a:effectLst/>
                <a:latin typeface="Arial" pitchFamily="34" charset="0"/>
                <a:cs typeface="Arial" pitchFamily="34" charset="0"/>
              </a:rPr>
              <a:t>Other special populations include: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chemeClr val="accent2"/>
                </a:solidFill>
                <a:latin typeface="Arial" pitchFamily="34" charset="0"/>
                <a:cs typeface="Arial" pitchFamily="34" charset="0"/>
              </a:rPr>
              <a:t>Substance use or mental health diagnoses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chemeClr val="accent2"/>
                </a:solidFill>
                <a:latin typeface="Arial" pitchFamily="34" charset="0"/>
                <a:cs typeface="Arial" pitchFamily="34" charset="0"/>
              </a:rPr>
              <a:t>Individuals with disabilities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chemeClr val="accent2"/>
                </a:solidFill>
                <a:latin typeface="Arial" pitchFamily="34" charset="0"/>
                <a:cs typeface="Arial" pitchFamily="34" charset="0"/>
              </a:rPr>
              <a:t>HIV/AIDS</a:t>
            </a:r>
          </a:p>
        </p:txBody>
      </p:sp>
      <p:sp>
        <p:nvSpPr>
          <p:cNvPr id="38" name="AutoShape 6"/>
          <p:cNvSpPr>
            <a:spLocks noChangeArrowheads="1"/>
          </p:cNvSpPr>
          <p:nvPr/>
        </p:nvSpPr>
        <p:spPr bwMode="auto">
          <a:xfrm>
            <a:off x="7194844" y="4730601"/>
            <a:ext cx="1756864" cy="1231762"/>
          </a:xfrm>
          <a:prstGeom prst="wedgeRoundRectCallout">
            <a:avLst>
              <a:gd name="adj1" fmla="val -68544"/>
              <a:gd name="adj2" fmla="val 34864"/>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4BB970"/>
                </a:solidFill>
                <a:effectLst/>
                <a:latin typeface="Arial" pitchFamily="34" charset="0"/>
                <a:cs typeface="Arial" pitchFamily="34" charset="0"/>
              </a:rPr>
              <a:t>Other special populations include:</a:t>
            </a:r>
            <a:endParaRPr lang="en-US" sz="1000" dirty="0">
              <a:solidFill>
                <a:srgbClr val="4BB970"/>
              </a:solidFill>
              <a:latin typeface="Arial" pitchFamily="34" charset="0"/>
              <a:cs typeface="Arial" pitchFamily="34" charset="0"/>
            </a:endParaRP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rgbClr val="4BB970"/>
                </a:solidFill>
                <a:latin typeface="Arial" pitchFamily="34" charset="0"/>
                <a:cs typeface="Arial" pitchFamily="34" charset="0"/>
              </a:rPr>
              <a:t>Non-English speaking/Immigrants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rgbClr val="4BB970"/>
                </a:solidFill>
                <a:latin typeface="Arial" pitchFamily="34" charset="0"/>
                <a:cs typeface="Arial" pitchFamily="34" charset="0"/>
              </a:rPr>
              <a:t>Domestic violence survivors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rgbClr val="4BB970"/>
                </a:solidFill>
                <a:latin typeface="Arial" pitchFamily="34" charset="0"/>
                <a:cs typeface="Arial" pitchFamily="34" charset="0"/>
              </a:rPr>
              <a:t>Cancer patients</a:t>
            </a:r>
          </a:p>
        </p:txBody>
      </p:sp>
      <p:sp>
        <p:nvSpPr>
          <p:cNvPr id="31" name="Content Placeholder 1"/>
          <p:cNvSpPr txBox="1">
            <a:spLocks/>
          </p:cNvSpPr>
          <p:nvPr/>
        </p:nvSpPr>
        <p:spPr>
          <a:xfrm>
            <a:off x="191954" y="848483"/>
            <a:ext cx="8782372" cy="987838"/>
          </a:xfrm>
          <a:prstGeom prst="rect">
            <a:avLst/>
          </a:prstGeom>
          <a:noFill/>
        </p:spPr>
        <p:txBody>
          <a:bodyPr/>
          <a:lstStyle/>
          <a:p>
            <a:pPr marL="0" lvl="1">
              <a:lnSpc>
                <a:spcPts val="1720"/>
              </a:lnSpc>
              <a:spcBef>
                <a:spcPts val="600"/>
              </a:spcBef>
            </a:pPr>
            <a:r>
              <a:rPr lang="en-US" sz="1600" dirty="0">
                <a:cs typeface="Arial" pitchFamily="34" charset="0"/>
              </a:rPr>
              <a:t>CHWs serve a variety of special populations, the most predominant of which are homeless individuals.</a:t>
            </a:r>
          </a:p>
          <a:p>
            <a:pPr marL="460375" lvl="2" indent="-230188">
              <a:lnSpc>
                <a:spcPts val="1720"/>
              </a:lnSpc>
              <a:spcBef>
                <a:spcPts val="600"/>
              </a:spcBef>
              <a:buClr>
                <a:schemeClr val="accent2"/>
              </a:buClr>
              <a:buFont typeface="Arial" charset="0"/>
              <a:buChar char="•"/>
            </a:pPr>
            <a:r>
              <a:rPr lang="en-US" sz="1400" dirty="0">
                <a:cs typeface="Arial" pitchFamily="34" charset="0"/>
              </a:rPr>
              <a:t>Since employers may have multiple CHWs in the programs they manage, their report of populations served by CHWs is higher than seen in the CHW perspective.</a:t>
            </a:r>
          </a:p>
        </p:txBody>
      </p:sp>
    </p:spTree>
    <p:extLst>
      <p:ext uri="{BB962C8B-B14F-4D97-AF65-F5344CB8AC3E}">
        <p14:creationId xmlns:p14="http://schemas.microsoft.com/office/powerpoint/2010/main" val="4095066811"/>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50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par>
                          <p:cTn id="8" fill="hold">
                            <p:stCondLst>
                              <p:cond delay="2000"/>
                            </p:stCondLst>
                            <p:childTnLst>
                              <p:par>
                                <p:cTn id="9" presetID="22" presetClass="entr" presetSubtype="4" fill="hold" grpId="0" nodeType="afterEffect">
                                  <p:stCondLst>
                                    <p:cond delay="150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06747"/>
            <a:ext cx="7151350" cy="647402"/>
          </a:xfrm>
        </p:spPr>
        <p:txBody>
          <a:bodyPr/>
          <a:lstStyle/>
          <a:p>
            <a:r>
              <a:rPr lang="en-US" dirty="0">
                <a:solidFill>
                  <a:schemeClr val="accent2"/>
                </a:solidFill>
              </a:rPr>
              <a:t>Populations Served by CHWs </a:t>
            </a:r>
            <a:r>
              <a:rPr lang="en-US" i="1" dirty="0">
                <a:solidFill>
                  <a:srgbClr val="0087C8"/>
                </a:solidFill>
              </a:rPr>
              <a:t>(Cont.)</a:t>
            </a:r>
            <a:endParaRPr lang="en-US" dirty="0">
              <a:solidFill>
                <a:schemeClr val="accent2"/>
              </a:solidFill>
            </a:endParaRPr>
          </a:p>
        </p:txBody>
      </p:sp>
      <p:sp>
        <p:nvSpPr>
          <p:cNvPr id="17" name="Text Placeholder 1"/>
          <p:cNvSpPr>
            <a:spLocks noGrp="1"/>
          </p:cNvSpPr>
          <p:nvPr>
            <p:ph type="body" sz="quarter" idx="12"/>
          </p:nvPr>
        </p:nvSpPr>
        <p:spPr>
          <a:xfrm>
            <a:off x="323850" y="6369984"/>
            <a:ext cx="8496300" cy="144462"/>
          </a:xfrm>
        </p:spPr>
        <p:txBody>
          <a:bodyPr anchor="t" anchorCtr="0"/>
          <a:lstStyle/>
          <a:p>
            <a:pPr marL="341313" lvl="0" indent="-341313">
              <a:tabLst>
                <a:tab pos="631825" algn="l"/>
              </a:tabLst>
            </a:pPr>
            <a:r>
              <a:rPr lang="en-US" dirty="0"/>
              <a:t>EC7	Which of the following special populations do CHWs at your organization work with? </a:t>
            </a:r>
            <a:r>
              <a:rPr lang="en-IN" dirty="0"/>
              <a:t>(Employers: Clinical=112; Non-Clinical=67)</a:t>
            </a:r>
            <a:endParaRPr lang="en-US" dirty="0"/>
          </a:p>
          <a:p>
            <a:pPr marL="341313" lvl="0" indent="-341313">
              <a:spcAft>
                <a:spcPts val="300"/>
              </a:spcAft>
              <a:tabLst>
                <a:tab pos="631825" algn="l"/>
              </a:tabLst>
            </a:pPr>
            <a:r>
              <a:rPr lang="en-US" dirty="0"/>
              <a:t>CC5	Which of the following special populations do you work with? </a:t>
            </a:r>
            <a:r>
              <a:rPr lang="en-IN" dirty="0"/>
              <a:t>(CHWs: Clinical=304; Non-Clinical=222)</a:t>
            </a:r>
          </a:p>
          <a:p>
            <a:pPr marL="341313" indent="-341313"/>
            <a:r>
              <a:rPr lang="en-IN" dirty="0"/>
              <a:t> </a:t>
            </a:r>
          </a:p>
        </p:txBody>
      </p:sp>
      <p:sp>
        <p:nvSpPr>
          <p:cNvPr id="19" name="Content Placeholder 1"/>
          <p:cNvSpPr txBox="1">
            <a:spLocks/>
          </p:cNvSpPr>
          <p:nvPr/>
        </p:nvSpPr>
        <p:spPr>
          <a:xfrm>
            <a:off x="198342" y="896267"/>
            <a:ext cx="8782372" cy="627074"/>
          </a:xfrm>
          <a:prstGeom prst="rect">
            <a:avLst/>
          </a:prstGeom>
          <a:noFill/>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31" name="Table 30"/>
          <p:cNvGraphicFramePr>
            <a:graphicFrameLocks noGrp="1"/>
          </p:cNvGraphicFramePr>
          <p:nvPr>
            <p:extLst>
              <p:ext uri="{D42A27DB-BD31-4B8C-83A1-F6EECF244321}">
                <p14:modId xmlns:p14="http://schemas.microsoft.com/office/powerpoint/2010/main" val="929038274"/>
              </p:ext>
            </p:extLst>
          </p:nvPr>
        </p:nvGraphicFramePr>
        <p:xfrm>
          <a:off x="2803616" y="1620511"/>
          <a:ext cx="2140852" cy="4546908"/>
        </p:xfrm>
        <a:graphic>
          <a:graphicData uri="http://schemas.openxmlformats.org/drawingml/2006/table">
            <a:tbl>
              <a:tblPr firstRow="1" bandRow="1">
                <a:tableStyleId>{5C22544A-7EE6-4342-B048-85BDC9FD1C3A}</a:tableStyleId>
              </a:tblPr>
              <a:tblGrid>
                <a:gridCol w="1070426">
                  <a:extLst>
                    <a:ext uri="{9D8B030D-6E8A-4147-A177-3AD203B41FA5}">
                      <a16:colId xmlns:a16="http://schemas.microsoft.com/office/drawing/2014/main" val="3737881452"/>
                    </a:ext>
                  </a:extLst>
                </a:gridCol>
                <a:gridCol w="1070426">
                  <a:extLst>
                    <a:ext uri="{9D8B030D-6E8A-4147-A177-3AD203B41FA5}">
                      <a16:colId xmlns:a16="http://schemas.microsoft.com/office/drawing/2014/main" val="3193343410"/>
                    </a:ext>
                  </a:extLst>
                </a:gridCol>
              </a:tblGrid>
              <a:tr h="19368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Clinical</a:t>
                      </a: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mn-lt"/>
                        <a:ea typeface="+mn-ea"/>
                        <a:cs typeface="+mn-cs"/>
                      </a:endParaRP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70C0"/>
                    </a:solidFill>
                  </a:tcPr>
                </a:tc>
                <a:extLst>
                  <a:ext uri="{0D108BD9-81ED-4DB2-BD59-A6C34878D82A}">
                    <a16:rowId xmlns:a16="http://schemas.microsoft.com/office/drawing/2014/main" val="1869289451"/>
                  </a:ext>
                </a:extLst>
              </a:tr>
              <a:tr h="328672">
                <a:tc>
                  <a:txBody>
                    <a:bodyPr/>
                    <a:lstStyle/>
                    <a:p>
                      <a:pPr algn="ctr">
                        <a:spcBef>
                          <a:spcPts val="0"/>
                        </a:spcBef>
                        <a:spcAft>
                          <a:spcPts val="0"/>
                        </a:spcAft>
                      </a:pPr>
                      <a:r>
                        <a:rPr lang="en-US" sz="1100" b="1" dirty="0">
                          <a:solidFill>
                            <a:schemeClr val="tx1"/>
                          </a:solidFill>
                        </a:rPr>
                        <a:t>Employers</a:t>
                      </a:r>
                    </a:p>
                    <a:p>
                      <a:pPr algn="ctr">
                        <a:spcBef>
                          <a:spcPts val="0"/>
                        </a:spcBef>
                        <a:spcAft>
                          <a:spcPts val="0"/>
                        </a:spcAft>
                      </a:pPr>
                      <a:r>
                        <a:rPr lang="en-US" sz="900" b="1" dirty="0">
                          <a:solidFill>
                            <a:schemeClr val="tx1"/>
                          </a:solidFill>
                        </a:rPr>
                        <a:t>(%)</a:t>
                      </a:r>
                    </a:p>
                  </a:txBody>
                  <a:tcPr marL="9144" marR="9144" marT="18288" marB="18288" anchor="ctr">
                    <a:lnL w="635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0"/>
                        </a:spcBef>
                        <a:spcAft>
                          <a:spcPts val="0"/>
                        </a:spcAft>
                      </a:pPr>
                      <a:r>
                        <a:rPr lang="en-US" sz="1100" b="1" dirty="0">
                          <a:solidFill>
                            <a:schemeClr val="tx1"/>
                          </a:solidFill>
                        </a:rPr>
                        <a:t>C</a:t>
                      </a:r>
                      <a:r>
                        <a:rPr lang="en-US" sz="1100" b="1" baseline="0" dirty="0">
                          <a:solidFill>
                            <a:schemeClr val="tx1"/>
                          </a:solidFill>
                        </a:rPr>
                        <a:t>HWs</a:t>
                      </a:r>
                    </a:p>
                    <a:p>
                      <a:pPr algn="ctr">
                        <a:spcBef>
                          <a:spcPts val="0"/>
                        </a:spcBef>
                        <a:spcAft>
                          <a:spcPts val="0"/>
                        </a:spcAft>
                      </a:pPr>
                      <a:r>
                        <a:rPr lang="en-US" sz="900" b="1" baseline="0" dirty="0">
                          <a:solidFill>
                            <a:schemeClr val="tx1"/>
                          </a:solidFill>
                        </a:rPr>
                        <a:t>(%)</a:t>
                      </a:r>
                      <a:endParaRPr lang="en-US" sz="900" b="1" dirty="0">
                        <a:solidFill>
                          <a:schemeClr val="tx1"/>
                        </a:solidFill>
                      </a:endParaRPr>
                    </a:p>
                  </a:txBody>
                  <a:tcPr marL="9144" marR="9144" marT="18288" marB="18288" anchor="ctr">
                    <a:lnL w="952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DDCA6"/>
                    </a:solidFill>
                  </a:tcPr>
                </a:tc>
                <a:extLst>
                  <a:ext uri="{0D108BD9-81ED-4DB2-BD59-A6C34878D82A}">
                    <a16:rowId xmlns:a16="http://schemas.microsoft.com/office/drawing/2014/main" val="1197703213"/>
                  </a:ext>
                </a:extLst>
              </a:tr>
              <a:tr h="286026">
                <a:tc>
                  <a:txBody>
                    <a:bodyPr/>
                    <a:lstStyle/>
                    <a:p>
                      <a:pPr algn="ctr" fontAlgn="t"/>
                      <a:r>
                        <a:rPr lang="en-US" sz="1100" b="0" i="0" u="none" strike="noStrike" dirty="0">
                          <a:solidFill>
                            <a:srgbClr val="000000"/>
                          </a:solidFill>
                          <a:effectLst/>
                          <a:latin typeface="Arial" panose="020B0604020202020204" pitchFamily="34" charset="0"/>
                        </a:rPr>
                        <a:t>62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68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63184413"/>
                  </a:ext>
                </a:extLst>
              </a:tr>
              <a:tr h="286026">
                <a:tc>
                  <a:txBody>
                    <a:bodyPr/>
                    <a:lstStyle/>
                    <a:p>
                      <a:pPr algn="ctr" fontAlgn="t"/>
                      <a:r>
                        <a:rPr lang="en-US" sz="1100" b="0" i="0" u="none" strike="noStrike" dirty="0">
                          <a:solidFill>
                            <a:srgbClr val="000000"/>
                          </a:solidFill>
                          <a:effectLst/>
                          <a:latin typeface="Arial" panose="020B0604020202020204" pitchFamily="34" charset="0"/>
                        </a:rPr>
                        <a:t>56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47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15770120"/>
                  </a:ext>
                </a:extLst>
              </a:tr>
              <a:tr h="286026">
                <a:tc>
                  <a:txBody>
                    <a:bodyPr/>
                    <a:lstStyle/>
                    <a:p>
                      <a:pPr algn="ctr" fontAlgn="t"/>
                      <a:r>
                        <a:rPr lang="en-US" sz="1100" b="0" i="0" u="none" strike="noStrike" dirty="0">
                          <a:solidFill>
                            <a:srgbClr val="000000"/>
                          </a:solidFill>
                          <a:effectLst/>
                          <a:latin typeface="Arial" panose="020B0604020202020204" pitchFamily="34" charset="0"/>
                        </a:rPr>
                        <a:t>61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52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69992791"/>
                  </a:ext>
                </a:extLst>
              </a:tr>
              <a:tr h="286026">
                <a:tc>
                  <a:txBody>
                    <a:bodyPr/>
                    <a:lstStyle/>
                    <a:p>
                      <a:pPr algn="ctr" fontAlgn="t"/>
                      <a:r>
                        <a:rPr lang="en-US" sz="1100" b="0" i="0" u="none" strike="noStrike" dirty="0">
                          <a:solidFill>
                            <a:srgbClr val="000000"/>
                          </a:solidFill>
                          <a:effectLst/>
                          <a:latin typeface="Arial" panose="020B0604020202020204" pitchFamily="34" charset="0"/>
                        </a:rPr>
                        <a:t>58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54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45144920"/>
                  </a:ext>
                </a:extLst>
              </a:tr>
              <a:tr h="286026">
                <a:tc>
                  <a:txBody>
                    <a:bodyPr/>
                    <a:lstStyle/>
                    <a:p>
                      <a:pPr algn="ctr" fontAlgn="t"/>
                      <a:r>
                        <a:rPr lang="en-US" sz="1100" b="0" i="0" u="none" strike="noStrike" dirty="0">
                          <a:solidFill>
                            <a:srgbClr val="000000"/>
                          </a:solidFill>
                          <a:effectLst/>
                          <a:latin typeface="Arial" panose="020B0604020202020204" pitchFamily="34" charset="0"/>
                        </a:rPr>
                        <a:t>61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57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39814986"/>
                  </a:ext>
                </a:extLst>
              </a:tr>
              <a:tr h="286026">
                <a:tc>
                  <a:txBody>
                    <a:bodyPr/>
                    <a:lstStyle/>
                    <a:p>
                      <a:pPr algn="ctr" fontAlgn="t"/>
                      <a:r>
                        <a:rPr lang="en-US" sz="1100" b="0" i="0" u="none" strike="noStrike" dirty="0">
                          <a:solidFill>
                            <a:srgbClr val="000000"/>
                          </a:solidFill>
                          <a:effectLst/>
                          <a:latin typeface="Arial" panose="020B0604020202020204" pitchFamily="34" charset="0"/>
                        </a:rPr>
                        <a:t>50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45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58935123"/>
                  </a:ext>
                </a:extLst>
              </a:tr>
              <a:tr h="286026">
                <a:tc>
                  <a:txBody>
                    <a:bodyPr/>
                    <a:lstStyle/>
                    <a:p>
                      <a:pPr algn="ctr" fontAlgn="t"/>
                      <a:r>
                        <a:rPr lang="en-US" sz="1100" b="0" i="0" u="none" strike="noStrike" dirty="0">
                          <a:solidFill>
                            <a:srgbClr val="000000"/>
                          </a:solidFill>
                          <a:effectLst/>
                          <a:latin typeface="Arial" panose="020B0604020202020204" pitchFamily="34" charset="0"/>
                        </a:rPr>
                        <a:t>54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42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41194657"/>
                  </a:ext>
                </a:extLst>
              </a:tr>
              <a:tr h="286026">
                <a:tc>
                  <a:txBody>
                    <a:bodyPr/>
                    <a:lstStyle/>
                    <a:p>
                      <a:pPr algn="ctr" fontAlgn="t"/>
                      <a:r>
                        <a:rPr lang="en-US" sz="1100" b="0" i="0" u="none" strike="noStrike" dirty="0">
                          <a:solidFill>
                            <a:srgbClr val="000000"/>
                          </a:solidFill>
                          <a:effectLst/>
                          <a:latin typeface="Arial" panose="020B0604020202020204" pitchFamily="34" charset="0"/>
                        </a:rPr>
                        <a:t>49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41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4662511"/>
                  </a:ext>
                </a:extLst>
              </a:tr>
              <a:tr h="286026">
                <a:tc>
                  <a:txBody>
                    <a:bodyPr/>
                    <a:lstStyle/>
                    <a:p>
                      <a:pPr algn="ctr" fontAlgn="t"/>
                      <a:r>
                        <a:rPr lang="en-US" sz="1100" b="0" i="0" u="none" strike="noStrike" dirty="0">
                          <a:solidFill>
                            <a:srgbClr val="000000"/>
                          </a:solidFill>
                          <a:effectLst/>
                          <a:latin typeface="Arial" panose="020B0604020202020204" pitchFamily="34" charset="0"/>
                        </a:rPr>
                        <a:t>47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39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53152"/>
                  </a:ext>
                </a:extLst>
              </a:tr>
              <a:tr h="286026">
                <a:tc>
                  <a:txBody>
                    <a:bodyPr/>
                    <a:lstStyle/>
                    <a:p>
                      <a:pPr algn="ctr" fontAlgn="t"/>
                      <a:r>
                        <a:rPr lang="en-US" sz="1100" b="0" i="0" u="none" strike="noStrike" dirty="0">
                          <a:solidFill>
                            <a:srgbClr val="000000"/>
                          </a:solidFill>
                          <a:effectLst/>
                          <a:latin typeface="Arial" panose="020B0604020202020204" pitchFamily="34" charset="0"/>
                        </a:rPr>
                        <a:t>35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29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58444922"/>
                  </a:ext>
                </a:extLst>
              </a:tr>
              <a:tr h="286026">
                <a:tc>
                  <a:txBody>
                    <a:bodyPr/>
                    <a:lstStyle/>
                    <a:p>
                      <a:pPr algn="ctr" fontAlgn="t"/>
                      <a:r>
                        <a:rPr lang="en-US" sz="1100" b="0" i="0" u="none" strike="noStrike" dirty="0">
                          <a:solidFill>
                            <a:srgbClr val="000000"/>
                          </a:solidFill>
                          <a:effectLst/>
                          <a:latin typeface="Arial" panose="020B0604020202020204" pitchFamily="34" charset="0"/>
                        </a:rPr>
                        <a:t>11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12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484188689"/>
                  </a:ext>
                </a:extLst>
              </a:tr>
              <a:tr h="286026">
                <a:tc>
                  <a:txBody>
                    <a:bodyPr/>
                    <a:lstStyle/>
                    <a:p>
                      <a:pPr algn="ctr" fontAlgn="t"/>
                      <a:r>
                        <a:rPr lang="en-US" sz="1100" b="0" i="0" u="none" strike="noStrike" dirty="0">
                          <a:solidFill>
                            <a:srgbClr val="000000"/>
                          </a:solidFill>
                          <a:effectLst/>
                          <a:latin typeface="Arial" panose="020B0604020202020204" pitchFamily="34" charset="0"/>
                        </a:rPr>
                        <a:t>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08704867"/>
                  </a:ext>
                </a:extLst>
              </a:tr>
              <a:tr h="286026">
                <a:tc>
                  <a:txBody>
                    <a:bodyPr/>
                    <a:lstStyle/>
                    <a:p>
                      <a:pPr algn="ctr" fontAlgn="t"/>
                      <a:r>
                        <a:rPr lang="en-US" sz="1100" b="0" i="0" u="none" strike="noStrike" dirty="0">
                          <a:solidFill>
                            <a:srgbClr val="000000"/>
                          </a:solidFill>
                          <a:effectLst/>
                          <a:latin typeface="Arial" panose="020B0604020202020204" pitchFamily="34" charset="0"/>
                        </a:rPr>
                        <a:t>21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19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452909847"/>
                  </a:ext>
                </a:extLst>
              </a:tr>
              <a:tr h="286026">
                <a:tc>
                  <a:txBody>
                    <a:bodyPr/>
                    <a:lstStyle/>
                    <a:p>
                      <a:pPr algn="ctr" fontAlgn="t"/>
                      <a:r>
                        <a:rPr lang="en-US" sz="1100" b="0" i="0" u="none" strike="noStrike" dirty="0">
                          <a:solidFill>
                            <a:srgbClr val="000000"/>
                          </a:solidFill>
                          <a:effectLst/>
                          <a:latin typeface="Arial" panose="020B0604020202020204" pitchFamily="34" charset="0"/>
                        </a:rPr>
                        <a:t>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551775206"/>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140157428"/>
              </p:ext>
            </p:extLst>
          </p:nvPr>
        </p:nvGraphicFramePr>
        <p:xfrm>
          <a:off x="5032648" y="1609876"/>
          <a:ext cx="2140852" cy="4556890"/>
        </p:xfrm>
        <a:graphic>
          <a:graphicData uri="http://schemas.openxmlformats.org/drawingml/2006/table">
            <a:tbl>
              <a:tblPr firstRow="1" bandRow="1">
                <a:tableStyleId>{5C22544A-7EE6-4342-B048-85BDC9FD1C3A}</a:tableStyleId>
              </a:tblPr>
              <a:tblGrid>
                <a:gridCol w="1070426">
                  <a:extLst>
                    <a:ext uri="{9D8B030D-6E8A-4147-A177-3AD203B41FA5}">
                      <a16:colId xmlns:a16="http://schemas.microsoft.com/office/drawing/2014/main" val="3737881452"/>
                    </a:ext>
                  </a:extLst>
                </a:gridCol>
                <a:gridCol w="1070426">
                  <a:extLst>
                    <a:ext uri="{9D8B030D-6E8A-4147-A177-3AD203B41FA5}">
                      <a16:colId xmlns:a16="http://schemas.microsoft.com/office/drawing/2014/main" val="3193343410"/>
                    </a:ext>
                  </a:extLst>
                </a:gridCol>
              </a:tblGrid>
              <a:tr h="20112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Non-Clinical</a:t>
                      </a: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mn-lt"/>
                        <a:ea typeface="+mn-ea"/>
                        <a:cs typeface="+mn-cs"/>
                      </a:endParaRP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70C0"/>
                    </a:solidFill>
                  </a:tcPr>
                </a:tc>
                <a:extLst>
                  <a:ext uri="{0D108BD9-81ED-4DB2-BD59-A6C34878D82A}">
                    <a16:rowId xmlns:a16="http://schemas.microsoft.com/office/drawing/2014/main" val="1869289451"/>
                  </a:ext>
                </a:extLst>
              </a:tr>
              <a:tr h="341308">
                <a:tc>
                  <a:txBody>
                    <a:bodyPr/>
                    <a:lstStyle/>
                    <a:p>
                      <a:pPr algn="ctr">
                        <a:spcBef>
                          <a:spcPts val="0"/>
                        </a:spcBef>
                        <a:spcAft>
                          <a:spcPts val="0"/>
                        </a:spcAft>
                      </a:pPr>
                      <a:r>
                        <a:rPr lang="en-US" sz="1100" b="1" dirty="0">
                          <a:solidFill>
                            <a:schemeClr val="tx1"/>
                          </a:solidFill>
                        </a:rPr>
                        <a:t>Employers*</a:t>
                      </a:r>
                    </a:p>
                    <a:p>
                      <a:pPr algn="ctr">
                        <a:spcBef>
                          <a:spcPts val="0"/>
                        </a:spcBef>
                        <a:spcAft>
                          <a:spcPts val="0"/>
                        </a:spcAft>
                      </a:pPr>
                      <a:r>
                        <a:rPr lang="en-US" sz="900" b="1" dirty="0">
                          <a:solidFill>
                            <a:schemeClr val="tx1"/>
                          </a:solidFill>
                        </a:rPr>
                        <a:t>(%)</a:t>
                      </a:r>
                    </a:p>
                  </a:txBody>
                  <a:tcPr marL="9144" marR="9144" marT="18288" marB="18288" anchor="ctr">
                    <a:lnL w="635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0"/>
                        </a:spcBef>
                        <a:spcAft>
                          <a:spcPts val="0"/>
                        </a:spcAft>
                      </a:pPr>
                      <a:r>
                        <a:rPr lang="en-US" sz="1100" b="1" dirty="0">
                          <a:solidFill>
                            <a:schemeClr val="tx1"/>
                          </a:solidFill>
                        </a:rPr>
                        <a:t>C</a:t>
                      </a:r>
                      <a:r>
                        <a:rPr lang="en-US" sz="1100" b="1" baseline="0" dirty="0">
                          <a:solidFill>
                            <a:schemeClr val="tx1"/>
                          </a:solidFill>
                        </a:rPr>
                        <a:t>HWs</a:t>
                      </a:r>
                    </a:p>
                    <a:p>
                      <a:pPr algn="ctr">
                        <a:spcBef>
                          <a:spcPts val="0"/>
                        </a:spcBef>
                        <a:spcAft>
                          <a:spcPts val="0"/>
                        </a:spcAft>
                      </a:pPr>
                      <a:r>
                        <a:rPr lang="en-US" sz="900" b="1" baseline="0" dirty="0">
                          <a:solidFill>
                            <a:schemeClr val="tx1"/>
                          </a:solidFill>
                        </a:rPr>
                        <a:t>(%)</a:t>
                      </a:r>
                      <a:endParaRPr lang="en-US" sz="900" b="1" dirty="0">
                        <a:solidFill>
                          <a:schemeClr val="tx1"/>
                        </a:solidFill>
                      </a:endParaRPr>
                    </a:p>
                  </a:txBody>
                  <a:tcPr marL="9144" marR="9144" marT="18288" marB="18288" anchor="ctr">
                    <a:lnL w="952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DDCA6"/>
                    </a:solidFill>
                  </a:tcPr>
                </a:tc>
                <a:extLst>
                  <a:ext uri="{0D108BD9-81ED-4DB2-BD59-A6C34878D82A}">
                    <a16:rowId xmlns:a16="http://schemas.microsoft.com/office/drawing/2014/main" val="1197703213"/>
                  </a:ext>
                </a:extLst>
              </a:tr>
              <a:tr h="286739">
                <a:tc>
                  <a:txBody>
                    <a:bodyPr/>
                    <a:lstStyle/>
                    <a:p>
                      <a:pPr algn="ctr" fontAlgn="t"/>
                      <a:r>
                        <a:rPr lang="en-US" sz="1100" b="0" i="0" u="none" strike="noStrike" dirty="0">
                          <a:solidFill>
                            <a:srgbClr val="000000"/>
                          </a:solidFill>
                          <a:effectLst/>
                          <a:latin typeface="Arial" panose="020B0604020202020204" pitchFamily="34" charset="0"/>
                        </a:rPr>
                        <a:t>61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41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63184413"/>
                  </a:ext>
                </a:extLst>
              </a:tr>
              <a:tr h="286739">
                <a:tc>
                  <a:txBody>
                    <a:bodyPr/>
                    <a:lstStyle/>
                    <a:p>
                      <a:pPr algn="ctr" fontAlgn="t"/>
                      <a:r>
                        <a:rPr lang="en-US" sz="1100" b="0" i="0" u="none" strike="noStrike" dirty="0">
                          <a:solidFill>
                            <a:srgbClr val="000000"/>
                          </a:solidFill>
                          <a:effectLst/>
                          <a:latin typeface="Arial" panose="020B0604020202020204" pitchFamily="34" charset="0"/>
                        </a:rPr>
                        <a:t>59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29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15770120"/>
                  </a:ext>
                </a:extLst>
              </a:tr>
              <a:tr h="286739">
                <a:tc>
                  <a:txBody>
                    <a:bodyPr/>
                    <a:lstStyle/>
                    <a:p>
                      <a:pPr algn="ctr" fontAlgn="t"/>
                      <a:r>
                        <a:rPr lang="en-US" sz="1100" b="0" i="0" u="none" strike="noStrike" dirty="0">
                          <a:solidFill>
                            <a:srgbClr val="000000"/>
                          </a:solidFill>
                          <a:effectLst/>
                          <a:latin typeface="Arial" panose="020B0604020202020204" pitchFamily="34" charset="0"/>
                        </a:rPr>
                        <a:t>48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16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69992791"/>
                  </a:ext>
                </a:extLst>
              </a:tr>
              <a:tr h="286739">
                <a:tc>
                  <a:txBody>
                    <a:bodyPr/>
                    <a:lstStyle/>
                    <a:p>
                      <a:pPr algn="ctr" fontAlgn="t"/>
                      <a:r>
                        <a:rPr lang="en-US" sz="1100" b="0" i="0" u="none" strike="noStrike" dirty="0">
                          <a:solidFill>
                            <a:srgbClr val="000000"/>
                          </a:solidFill>
                          <a:effectLst/>
                          <a:latin typeface="Arial" panose="020B0604020202020204" pitchFamily="34" charset="0"/>
                        </a:rPr>
                        <a:t>53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34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45144920"/>
                  </a:ext>
                </a:extLst>
              </a:tr>
              <a:tr h="286739">
                <a:tc>
                  <a:txBody>
                    <a:bodyPr/>
                    <a:lstStyle/>
                    <a:p>
                      <a:pPr algn="ctr" fontAlgn="t"/>
                      <a:r>
                        <a:rPr lang="en-US" sz="1100" b="0" i="0" u="none" strike="noStrike" dirty="0">
                          <a:solidFill>
                            <a:srgbClr val="000000"/>
                          </a:solidFill>
                          <a:effectLst/>
                          <a:latin typeface="Arial" panose="020B0604020202020204" pitchFamily="34" charset="0"/>
                        </a:rPr>
                        <a:t>37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22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39814986"/>
                  </a:ext>
                </a:extLst>
              </a:tr>
              <a:tr h="286739">
                <a:tc>
                  <a:txBody>
                    <a:bodyPr/>
                    <a:lstStyle/>
                    <a:p>
                      <a:pPr algn="ctr" fontAlgn="t"/>
                      <a:r>
                        <a:rPr lang="en-US" sz="1100" b="0" i="0" u="none" strike="noStrike" dirty="0">
                          <a:solidFill>
                            <a:srgbClr val="000000"/>
                          </a:solidFill>
                          <a:effectLst/>
                          <a:latin typeface="Arial" panose="020B0604020202020204" pitchFamily="34" charset="0"/>
                        </a:rPr>
                        <a:t>42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31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58935123"/>
                  </a:ext>
                </a:extLst>
              </a:tr>
              <a:tr h="286739">
                <a:tc>
                  <a:txBody>
                    <a:bodyPr/>
                    <a:lstStyle/>
                    <a:p>
                      <a:pPr algn="ctr" fontAlgn="t"/>
                      <a:r>
                        <a:rPr lang="en-US" sz="1100" b="0" i="0" u="none" strike="noStrike" dirty="0">
                          <a:solidFill>
                            <a:srgbClr val="000000"/>
                          </a:solidFill>
                          <a:effectLst/>
                          <a:latin typeface="Arial" panose="020B0604020202020204" pitchFamily="34" charset="0"/>
                        </a:rPr>
                        <a:t>34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18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41194657"/>
                  </a:ext>
                </a:extLst>
              </a:tr>
              <a:tr h="286739">
                <a:tc>
                  <a:txBody>
                    <a:bodyPr/>
                    <a:lstStyle/>
                    <a:p>
                      <a:pPr algn="ctr" fontAlgn="t"/>
                      <a:r>
                        <a:rPr lang="en-US" sz="1100" b="0" i="0" u="none" strike="noStrike" dirty="0">
                          <a:solidFill>
                            <a:srgbClr val="000000"/>
                          </a:solidFill>
                          <a:effectLst/>
                          <a:latin typeface="Arial" panose="020B0604020202020204" pitchFamily="34" charset="0"/>
                        </a:rPr>
                        <a:t>30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32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4662511"/>
                  </a:ext>
                </a:extLst>
              </a:tr>
              <a:tr h="286739">
                <a:tc>
                  <a:txBody>
                    <a:bodyPr/>
                    <a:lstStyle/>
                    <a:p>
                      <a:pPr algn="ctr" fontAlgn="t"/>
                      <a:r>
                        <a:rPr lang="en-US" sz="1100" b="0" i="0" u="none" strike="noStrike" dirty="0">
                          <a:solidFill>
                            <a:srgbClr val="000000"/>
                          </a:solidFill>
                          <a:effectLst/>
                          <a:latin typeface="Arial" panose="020B0604020202020204" pitchFamily="34" charset="0"/>
                        </a:rPr>
                        <a:t>24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13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53152"/>
                  </a:ext>
                </a:extLst>
              </a:tr>
              <a:tr h="286739">
                <a:tc>
                  <a:txBody>
                    <a:bodyPr/>
                    <a:lstStyle/>
                    <a:p>
                      <a:pPr algn="ctr" fontAlgn="t"/>
                      <a:r>
                        <a:rPr lang="en-US" sz="1100" b="0" i="0" u="none" strike="noStrike" dirty="0">
                          <a:solidFill>
                            <a:srgbClr val="000000"/>
                          </a:solidFill>
                          <a:effectLst/>
                          <a:latin typeface="Arial" panose="020B0604020202020204" pitchFamily="34" charset="0"/>
                        </a:rPr>
                        <a:t>34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22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58444922"/>
                  </a:ext>
                </a:extLst>
              </a:tr>
              <a:tr h="286739">
                <a:tc>
                  <a:txBody>
                    <a:bodyPr/>
                    <a:lstStyle/>
                    <a:p>
                      <a:pPr algn="ctr" fontAlgn="t"/>
                      <a:r>
                        <a:rPr lang="en-US" sz="1100" b="0" i="0" u="none" strike="noStrike" dirty="0">
                          <a:solidFill>
                            <a:srgbClr val="000000"/>
                          </a:solidFill>
                          <a:effectLst/>
                          <a:latin typeface="Arial" panose="020B0604020202020204" pitchFamily="34" charset="0"/>
                        </a:rPr>
                        <a:t>22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25392426"/>
                  </a:ext>
                </a:extLst>
              </a:tr>
              <a:tr h="286739">
                <a:tc>
                  <a:txBody>
                    <a:bodyPr/>
                    <a:lstStyle/>
                    <a:p>
                      <a:pPr algn="ctr" fontAlgn="t"/>
                      <a:r>
                        <a:rPr lang="en-US" sz="1100" b="0" i="0" u="none" strike="noStrike" dirty="0">
                          <a:solidFill>
                            <a:srgbClr val="000000"/>
                          </a:solidFill>
                          <a:effectLst/>
                          <a:latin typeface="Arial" panose="020B0604020202020204" pitchFamily="34" charset="0"/>
                        </a:rPr>
                        <a:t>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702568230"/>
                  </a:ext>
                </a:extLst>
              </a:tr>
              <a:tr h="286739">
                <a:tc>
                  <a:txBody>
                    <a:bodyPr/>
                    <a:lstStyle/>
                    <a:p>
                      <a:pPr algn="ctr" fontAlgn="t"/>
                      <a:r>
                        <a:rPr lang="en-US" sz="1100" b="0" i="0" u="none" strike="noStrike" dirty="0">
                          <a:solidFill>
                            <a:srgbClr val="000000"/>
                          </a:solidFill>
                          <a:effectLst/>
                          <a:latin typeface="Arial" panose="020B0604020202020204" pitchFamily="34" charset="0"/>
                        </a:rPr>
                        <a:t>21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23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26326462"/>
                  </a:ext>
                </a:extLst>
              </a:tr>
              <a:tr h="286739">
                <a:tc>
                  <a:txBody>
                    <a:bodyPr/>
                    <a:lstStyle/>
                    <a:p>
                      <a:pPr algn="ctr" fontAlgn="t"/>
                      <a:r>
                        <a:rPr lang="en-US" sz="1100" b="0" i="0" u="none" strike="noStrike" dirty="0">
                          <a:solidFill>
                            <a:srgbClr val="000000"/>
                          </a:solidFill>
                          <a:effectLst/>
                          <a:latin typeface="Arial" panose="020B060402020202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507889303"/>
                  </a:ext>
                </a:extLst>
              </a:tr>
            </a:tbl>
          </a:graphicData>
        </a:graphic>
      </p:graphicFrame>
      <p:sp>
        <p:nvSpPr>
          <p:cNvPr id="15" name="TextBox 14"/>
          <p:cNvSpPr txBox="1"/>
          <p:nvPr/>
        </p:nvSpPr>
        <p:spPr>
          <a:xfrm>
            <a:off x="323850" y="6201691"/>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422288793"/>
              </p:ext>
            </p:extLst>
          </p:nvPr>
        </p:nvGraphicFramePr>
        <p:xfrm>
          <a:off x="117300" y="2132343"/>
          <a:ext cx="2662888" cy="4034312"/>
        </p:xfrm>
        <a:graphic>
          <a:graphicData uri="http://schemas.openxmlformats.org/drawingml/2006/table">
            <a:tbl>
              <a:tblPr firstRow="1" bandRow="1"/>
              <a:tblGrid>
                <a:gridCol w="2662888">
                  <a:extLst>
                    <a:ext uri="{9D8B030D-6E8A-4147-A177-3AD203B41FA5}">
                      <a16:colId xmlns:a16="http://schemas.microsoft.com/office/drawing/2014/main" val="20000"/>
                    </a:ext>
                  </a:extLst>
                </a:gridCol>
              </a:tblGrid>
              <a:tr h="29490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Homeless</a:t>
                      </a:r>
                      <a:r>
                        <a:rPr lang="en-US" sz="1100" baseline="0" dirty="0"/>
                        <a:t> individuals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764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Individuals</a:t>
                      </a:r>
                      <a:r>
                        <a:rPr lang="en-US" sz="1100" baseline="0" dirty="0"/>
                        <a:t> without a PCP</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764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Uninsured individuals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764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Seniors (ages 65 and up)</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764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Foreign</a:t>
                      </a:r>
                      <a:r>
                        <a:rPr lang="en-US" sz="1100" baseline="0" dirty="0"/>
                        <a:t> nationals/immigrants/refugees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764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History of frequent hospitalization</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61677864"/>
                  </a:ext>
                </a:extLst>
              </a:tr>
              <a:tr h="28764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History of frequent ED use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0431921"/>
                  </a:ext>
                </a:extLst>
              </a:tr>
              <a:tr h="28764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Children/adolescents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71668704"/>
                  </a:ext>
                </a:extLst>
              </a:tr>
              <a:tr h="28764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Pregnant women and infants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908702626"/>
                  </a:ext>
                </a:extLst>
              </a:tr>
              <a:tr h="28764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Sexual minorities (i.e.,</a:t>
                      </a:r>
                      <a:r>
                        <a:rPr lang="en-US" sz="1100" baseline="0" dirty="0"/>
                        <a:t> LGBTQ)</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757193183"/>
                  </a:ext>
                </a:extLst>
              </a:tr>
              <a:tr h="28764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Isolated rural</a:t>
                      </a:r>
                      <a:r>
                        <a:rPr lang="en-US" sz="1100" baseline="0" dirty="0"/>
                        <a:t> residents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702588839"/>
                  </a:ext>
                </a:extLst>
              </a:tr>
              <a:tr h="28764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Farm workers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332408150"/>
                  </a:ext>
                </a:extLst>
              </a:tr>
              <a:tr h="28764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Other</a:t>
                      </a:r>
                      <a:r>
                        <a:rPr lang="en-US" sz="1100" baseline="0" dirty="0"/>
                        <a:t> special populations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273233195"/>
                  </a:ext>
                </a:extLst>
              </a:tr>
              <a:tr h="287647">
                <a:tc>
                  <a:txBody>
                    <a:bodyPr/>
                    <a:lstStyle/>
                    <a:p>
                      <a:pPr algn="r"/>
                      <a:r>
                        <a:rPr lang="en-US" sz="1100" b="1" dirty="0"/>
                        <a:t>None of the above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18" name="Rectangle 17"/>
          <p:cNvSpPr/>
          <p:nvPr/>
        </p:nvSpPr>
        <p:spPr>
          <a:xfrm rot="10800000" flipV="1">
            <a:off x="3380477" y="3878807"/>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20" name="Oval 19"/>
          <p:cNvSpPr/>
          <p:nvPr/>
        </p:nvSpPr>
        <p:spPr bwMode="gray">
          <a:xfrm rot="20293295">
            <a:off x="3042257" y="3872497"/>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21" name="Rectangle 20"/>
          <p:cNvSpPr/>
          <p:nvPr/>
        </p:nvSpPr>
        <p:spPr>
          <a:xfrm rot="10800000" flipV="1">
            <a:off x="5605539" y="2153144"/>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22" name="Oval 21"/>
          <p:cNvSpPr/>
          <p:nvPr/>
        </p:nvSpPr>
        <p:spPr bwMode="gray">
          <a:xfrm rot="20293295">
            <a:off x="5267319" y="2146834"/>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25" name="Rectangle 24"/>
          <p:cNvSpPr/>
          <p:nvPr/>
        </p:nvSpPr>
        <p:spPr>
          <a:xfrm rot="10800000" flipV="1">
            <a:off x="5605539" y="2438215"/>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26" name="Oval 25"/>
          <p:cNvSpPr/>
          <p:nvPr/>
        </p:nvSpPr>
        <p:spPr bwMode="gray">
          <a:xfrm rot="20293295">
            <a:off x="5267319" y="2431905"/>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27" name="Rectangle 26"/>
          <p:cNvSpPr/>
          <p:nvPr/>
        </p:nvSpPr>
        <p:spPr>
          <a:xfrm rot="10800000" flipV="1">
            <a:off x="5605537" y="2727276"/>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28" name="Oval 27"/>
          <p:cNvSpPr/>
          <p:nvPr/>
        </p:nvSpPr>
        <p:spPr bwMode="gray">
          <a:xfrm rot="20293295">
            <a:off x="5267317" y="2720966"/>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29" name="Rectangle 28"/>
          <p:cNvSpPr/>
          <p:nvPr/>
        </p:nvSpPr>
        <p:spPr>
          <a:xfrm rot="10800000" flipV="1">
            <a:off x="5605533" y="3010157"/>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30" name="Oval 29"/>
          <p:cNvSpPr/>
          <p:nvPr/>
        </p:nvSpPr>
        <p:spPr bwMode="gray">
          <a:xfrm rot="20293295">
            <a:off x="5267313" y="3031897"/>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2" name="Rectangle 31"/>
          <p:cNvSpPr/>
          <p:nvPr/>
        </p:nvSpPr>
        <p:spPr>
          <a:xfrm rot="10800000" flipV="1">
            <a:off x="5605535" y="3308078"/>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33" name="Oval 32"/>
          <p:cNvSpPr/>
          <p:nvPr/>
        </p:nvSpPr>
        <p:spPr bwMode="gray">
          <a:xfrm rot="20293295">
            <a:off x="5267315" y="3318598"/>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4" name="Rectangle 33"/>
          <p:cNvSpPr/>
          <p:nvPr/>
        </p:nvSpPr>
        <p:spPr>
          <a:xfrm rot="10800000" flipV="1">
            <a:off x="5614929" y="3876606"/>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35" name="Oval 34"/>
          <p:cNvSpPr/>
          <p:nvPr/>
        </p:nvSpPr>
        <p:spPr bwMode="gray">
          <a:xfrm rot="20293295">
            <a:off x="5276709" y="3875906"/>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6" name="Rectangle 35"/>
          <p:cNvSpPr/>
          <p:nvPr/>
        </p:nvSpPr>
        <p:spPr>
          <a:xfrm rot="10800000" flipV="1">
            <a:off x="5614928" y="5018110"/>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fontAlgn="b"/>
            <a:r>
              <a:rPr lang="en-US" sz="1050" dirty="0">
                <a:sym typeface="Wingdings 3"/>
              </a:rPr>
              <a:t></a:t>
            </a:r>
            <a:endParaRPr lang="en-US" sz="1050" dirty="0"/>
          </a:p>
        </p:txBody>
      </p:sp>
      <p:sp>
        <p:nvSpPr>
          <p:cNvPr id="37" name="Oval 36"/>
          <p:cNvSpPr/>
          <p:nvPr/>
        </p:nvSpPr>
        <p:spPr bwMode="gray">
          <a:xfrm rot="20293295">
            <a:off x="5276708" y="4994970"/>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grpSp>
        <p:nvGrpSpPr>
          <p:cNvPr id="38" name="Group 37"/>
          <p:cNvGrpSpPr/>
          <p:nvPr/>
        </p:nvGrpSpPr>
        <p:grpSpPr>
          <a:xfrm>
            <a:off x="5032648" y="6148131"/>
            <a:ext cx="3249671" cy="255662"/>
            <a:chOff x="5651447" y="5920433"/>
            <a:chExt cx="3249671" cy="255662"/>
          </a:xfrm>
        </p:grpSpPr>
        <p:sp>
          <p:nvSpPr>
            <p:cNvPr id="39" name="Rectangle 38"/>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40"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sp>
        <p:nvSpPr>
          <p:cNvPr id="41" name="Content Placeholder 1"/>
          <p:cNvSpPr txBox="1">
            <a:spLocks/>
          </p:cNvSpPr>
          <p:nvPr/>
        </p:nvSpPr>
        <p:spPr>
          <a:xfrm>
            <a:off x="191954" y="848483"/>
            <a:ext cx="8782372" cy="726380"/>
          </a:xfrm>
          <a:prstGeom prst="rect">
            <a:avLst/>
          </a:prstGeom>
          <a:noFill/>
        </p:spPr>
        <p:txBody>
          <a:bodyPr/>
          <a:lstStyle/>
          <a:p>
            <a:pPr marL="0" lvl="1">
              <a:lnSpc>
                <a:spcPts val="1720"/>
              </a:lnSpc>
              <a:spcBef>
                <a:spcPts val="600"/>
              </a:spcBef>
            </a:pPr>
            <a:r>
              <a:rPr lang="en-US" sz="1600" dirty="0">
                <a:cs typeface="Arial" pitchFamily="34" charset="0"/>
              </a:rPr>
              <a:t>The difference between employers and CHWs in their report of the populations served is particularly apparent among non-clinical organizations since they employ more CHWs than clinical organizations.</a:t>
            </a:r>
          </a:p>
        </p:txBody>
      </p:sp>
    </p:spTree>
    <p:extLst>
      <p:ext uri="{BB962C8B-B14F-4D97-AF65-F5344CB8AC3E}">
        <p14:creationId xmlns:p14="http://schemas.microsoft.com/office/powerpoint/2010/main" val="1081513601"/>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2905125" y="3796387"/>
          <a:ext cx="2850294" cy="18399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908043878"/>
              </p:ext>
            </p:extLst>
          </p:nvPr>
        </p:nvGraphicFramePr>
        <p:xfrm>
          <a:off x="299649" y="3777188"/>
          <a:ext cx="2662888" cy="1823538"/>
        </p:xfrm>
        <a:graphic>
          <a:graphicData uri="http://schemas.openxmlformats.org/drawingml/2006/table">
            <a:tbl>
              <a:tblPr firstRow="1" bandRow="1"/>
              <a:tblGrid>
                <a:gridCol w="2662888">
                  <a:extLst>
                    <a:ext uri="{9D8B030D-6E8A-4147-A177-3AD203B41FA5}">
                      <a16:colId xmlns:a16="http://schemas.microsoft.com/office/drawing/2014/main" val="20000"/>
                    </a:ext>
                  </a:extLst>
                </a:gridCol>
              </a:tblGrid>
              <a:tr h="40428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Hispanic or</a:t>
                      </a:r>
                      <a:r>
                        <a:rPr lang="en-US" sz="1100" baseline="0" dirty="0"/>
                        <a:t> Latino</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80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White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629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Black or</a:t>
                      </a:r>
                      <a:r>
                        <a:rPr lang="en-US" sz="1100" baseline="0" dirty="0"/>
                        <a:t> African American</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052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Asian</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1435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Other (Net)</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4" name="Title 3"/>
          <p:cNvSpPr>
            <a:spLocks noGrp="1"/>
          </p:cNvSpPr>
          <p:nvPr>
            <p:ph type="title"/>
          </p:nvPr>
        </p:nvSpPr>
        <p:spPr>
          <a:xfrm>
            <a:off x="228600" y="106747"/>
            <a:ext cx="7151350" cy="647402"/>
          </a:xfrm>
        </p:spPr>
        <p:txBody>
          <a:bodyPr/>
          <a:lstStyle/>
          <a:p>
            <a:r>
              <a:rPr lang="en-US" dirty="0">
                <a:solidFill>
                  <a:schemeClr val="accent2"/>
                </a:solidFill>
              </a:rPr>
              <a:t>Racial/Ethnic Groups Served by CHWs</a:t>
            </a:r>
            <a:endParaRPr lang="en-US" i="1" dirty="0">
              <a:solidFill>
                <a:schemeClr val="accent2"/>
              </a:solidFill>
            </a:endParaRPr>
          </a:p>
        </p:txBody>
      </p:sp>
      <p:sp>
        <p:nvSpPr>
          <p:cNvPr id="69" name="Text Box 3"/>
          <p:cNvSpPr txBox="1">
            <a:spLocks noChangeArrowheads="1"/>
          </p:cNvSpPr>
          <p:nvPr/>
        </p:nvSpPr>
        <p:spPr bwMode="auto">
          <a:xfrm>
            <a:off x="2054553" y="1853388"/>
            <a:ext cx="5683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Racial/Ethnic Groups Served by CHWs</a:t>
            </a:r>
          </a:p>
        </p:txBody>
      </p:sp>
      <p:sp>
        <p:nvSpPr>
          <p:cNvPr id="17" name="Text Placeholder 1"/>
          <p:cNvSpPr>
            <a:spLocks noGrp="1"/>
          </p:cNvSpPr>
          <p:nvPr>
            <p:ph type="body" sz="quarter" idx="12"/>
          </p:nvPr>
        </p:nvSpPr>
        <p:spPr>
          <a:xfrm>
            <a:off x="323850" y="6097334"/>
            <a:ext cx="8496300" cy="144462"/>
          </a:xfrm>
        </p:spPr>
        <p:txBody>
          <a:bodyPr anchor="t" anchorCtr="0"/>
          <a:lstStyle/>
          <a:p>
            <a:pPr marL="341313" lvl="0" indent="-341313">
              <a:tabLst>
                <a:tab pos="631825" algn="l"/>
              </a:tabLst>
            </a:pPr>
            <a:r>
              <a:rPr lang="en-US" dirty="0"/>
              <a:t>EC8	Do CHWs at your organization mostly work with specific race/ethnicity groups? (Employers: Total=176)</a:t>
            </a:r>
          </a:p>
          <a:p>
            <a:pPr marL="341313" lvl="0" indent="-341313">
              <a:tabLst>
                <a:tab pos="631825" algn="l"/>
              </a:tabLst>
            </a:pPr>
            <a:r>
              <a:rPr lang="en-US" dirty="0"/>
              <a:t>CC6	Do you mostly work with specific race/ethnicity groups? (CHWs: Total=529)</a:t>
            </a:r>
          </a:p>
          <a:p>
            <a:pPr marL="341313" lvl="0" indent="-341313">
              <a:tabLst>
                <a:tab pos="631825" algn="l"/>
              </a:tabLst>
            </a:pPr>
            <a:r>
              <a:rPr lang="en-US" dirty="0"/>
              <a:t>EC9	Which specific race/ethnicity groups do CHWs at your organization mostly work with? </a:t>
            </a:r>
            <a:r>
              <a:rPr lang="en-IN" dirty="0"/>
              <a:t>(Employers: Total=55)</a:t>
            </a:r>
            <a:endParaRPr lang="en-US" dirty="0"/>
          </a:p>
          <a:p>
            <a:pPr marL="341313" lvl="0" indent="-341313">
              <a:spcAft>
                <a:spcPts val="300"/>
              </a:spcAft>
              <a:tabLst>
                <a:tab pos="631825" algn="l"/>
              </a:tabLst>
            </a:pPr>
            <a:r>
              <a:rPr lang="en-US" dirty="0"/>
              <a:t>CC7	Which specific race/ethnicity groups do you mostly work with? </a:t>
            </a:r>
            <a:r>
              <a:rPr lang="en-IN" dirty="0"/>
              <a:t>(CHWs: Total=170)</a:t>
            </a:r>
          </a:p>
          <a:p>
            <a:pPr marL="341313" indent="-341313"/>
            <a:r>
              <a:rPr lang="en-IN" dirty="0"/>
              <a:t> </a:t>
            </a:r>
          </a:p>
        </p:txBody>
      </p:sp>
      <p:sp>
        <p:nvSpPr>
          <p:cNvPr id="19" name="Content Placeholder 1"/>
          <p:cNvSpPr txBox="1">
            <a:spLocks/>
          </p:cNvSpPr>
          <p:nvPr/>
        </p:nvSpPr>
        <p:spPr>
          <a:xfrm>
            <a:off x="198342" y="896267"/>
            <a:ext cx="8782372" cy="627074"/>
          </a:xfrm>
          <a:prstGeom prst="rect">
            <a:avLst/>
          </a:prstGeom>
          <a:noFill/>
        </p:spPr>
        <p:txBody>
          <a:bodyPr/>
          <a:lstStyle/>
          <a:p>
            <a:pPr marL="0" lvl="1">
              <a:spcBef>
                <a:spcPts val="600"/>
              </a:spcBef>
            </a:pPr>
            <a:endParaRPr lang="en-US" sz="1600" dirty="0"/>
          </a:p>
        </p:txBody>
      </p:sp>
      <p:graphicFrame>
        <p:nvGraphicFramePr>
          <p:cNvPr id="21" name="Chart 20"/>
          <p:cNvGraphicFramePr/>
          <p:nvPr/>
        </p:nvGraphicFramePr>
        <p:xfrm>
          <a:off x="5670512" y="3796387"/>
          <a:ext cx="2874605" cy="1836319"/>
        </p:xfrm>
        <a:graphic>
          <a:graphicData uri="http://schemas.openxmlformats.org/drawingml/2006/chart">
            <c:chart xmlns:c="http://schemas.openxmlformats.org/drawingml/2006/chart" xmlns:r="http://schemas.openxmlformats.org/officeDocument/2006/relationships" r:id="rId4"/>
          </a:graphicData>
        </a:graphic>
      </p:graphicFrame>
      <p:grpSp>
        <p:nvGrpSpPr>
          <p:cNvPr id="27" name="Group 26"/>
          <p:cNvGrpSpPr/>
          <p:nvPr/>
        </p:nvGrpSpPr>
        <p:grpSpPr>
          <a:xfrm>
            <a:off x="5556637" y="5695576"/>
            <a:ext cx="3249671" cy="255662"/>
            <a:chOff x="5651447" y="5920433"/>
            <a:chExt cx="3249671" cy="255662"/>
          </a:xfrm>
        </p:grpSpPr>
        <p:sp>
          <p:nvSpPr>
            <p:cNvPr id="28" name="Rectangle 27"/>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29"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cxnSp>
        <p:nvCxnSpPr>
          <p:cNvPr id="30" name="Straight Arrow Connector 29"/>
          <p:cNvCxnSpPr/>
          <p:nvPr/>
        </p:nvCxnSpPr>
        <p:spPr>
          <a:xfrm flipV="1">
            <a:off x="5213746" y="3921835"/>
            <a:ext cx="2540" cy="117475"/>
          </a:xfrm>
          <a:prstGeom prst="straightConnector1">
            <a:avLst/>
          </a:prstGeom>
          <a:noFill/>
          <a:ln w="6350" cap="flat" cmpd="sng" algn="ctr">
            <a:solidFill>
              <a:sysClr val="windowText" lastClr="000000"/>
            </a:solidFill>
            <a:prstDash val="solid"/>
            <a:miter lim="800000"/>
            <a:tailEnd type="arrow" w="sm" len="sm"/>
          </a:ln>
          <a:effectLst/>
        </p:spPr>
      </p:cxnSp>
      <p:sp>
        <p:nvSpPr>
          <p:cNvPr id="23" name="TextBox 22"/>
          <p:cNvSpPr txBox="1"/>
          <p:nvPr/>
        </p:nvSpPr>
        <p:spPr>
          <a:xfrm>
            <a:off x="2909055" y="2446439"/>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Employers*</a:t>
            </a:r>
            <a:endParaRPr lang="en-US" sz="1100" b="1" dirty="0">
              <a:latin typeface="Arial" pitchFamily="34" charset="0"/>
              <a:cs typeface="Arial" pitchFamily="34" charset="0"/>
            </a:endParaRPr>
          </a:p>
        </p:txBody>
      </p:sp>
      <p:sp>
        <p:nvSpPr>
          <p:cNvPr id="24" name="TextBox 23"/>
          <p:cNvSpPr txBox="1"/>
          <p:nvPr/>
        </p:nvSpPr>
        <p:spPr>
          <a:xfrm>
            <a:off x="5594847" y="2446439"/>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CHWs</a:t>
            </a:r>
            <a:endParaRPr lang="en-US" sz="1100" b="1" dirty="0">
              <a:latin typeface="Arial" pitchFamily="34" charset="0"/>
              <a:cs typeface="Arial" pitchFamily="34" charset="0"/>
            </a:endParaRPr>
          </a:p>
        </p:txBody>
      </p:sp>
      <p:sp>
        <p:nvSpPr>
          <p:cNvPr id="25" name="TextBox 24"/>
          <p:cNvSpPr txBox="1"/>
          <p:nvPr/>
        </p:nvSpPr>
        <p:spPr>
          <a:xfrm>
            <a:off x="323850" y="5797817"/>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for Race/ethnic Groups;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9601200" y="1523341"/>
            <a:ext cx="914400" cy="914400"/>
          </a:xfrm>
          <a:prstGeom prst="rect">
            <a:avLst/>
          </a:prstGeom>
          <a:noFill/>
        </p:spPr>
        <p:txBody>
          <a:bodyPr wrap="none" lIns="0" tIns="0" rIns="0" bIns="0" rtlCol="0">
            <a:noAutofit/>
          </a:bodyPr>
          <a:lstStyle/>
          <a:p>
            <a:pPr>
              <a:spcBef>
                <a:spcPts val="300"/>
              </a:spcBef>
            </a:pPr>
            <a:endParaRPr lang="en-US" sz="1600" dirty="0" err="1">
              <a:latin typeface="Arial" pitchFamily="34" charset="0"/>
              <a:cs typeface="Arial" pitchFamily="34" charset="0"/>
            </a:endParaRPr>
          </a:p>
        </p:txBody>
      </p:sp>
      <p:graphicFrame>
        <p:nvGraphicFramePr>
          <p:cNvPr id="31" name="Chart 30"/>
          <p:cNvGraphicFramePr/>
          <p:nvPr>
            <p:extLst>
              <p:ext uri="{D42A27DB-BD31-4B8C-83A1-F6EECF244321}">
                <p14:modId xmlns:p14="http://schemas.microsoft.com/office/powerpoint/2010/main" val="1350312228"/>
              </p:ext>
            </p:extLst>
          </p:nvPr>
        </p:nvGraphicFramePr>
        <p:xfrm>
          <a:off x="5619721" y="2672338"/>
          <a:ext cx="2260815" cy="10315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2" name="Chart 31"/>
          <p:cNvGraphicFramePr/>
          <p:nvPr>
            <p:extLst>
              <p:ext uri="{D42A27DB-BD31-4B8C-83A1-F6EECF244321}">
                <p14:modId xmlns:p14="http://schemas.microsoft.com/office/powerpoint/2010/main" val="837377917"/>
              </p:ext>
            </p:extLst>
          </p:nvPr>
        </p:nvGraphicFramePr>
        <p:xfrm>
          <a:off x="2915576" y="2672338"/>
          <a:ext cx="2260815" cy="1031538"/>
        </p:xfrm>
        <a:graphic>
          <a:graphicData uri="http://schemas.openxmlformats.org/drawingml/2006/chart">
            <c:chart xmlns:c="http://schemas.openxmlformats.org/drawingml/2006/chart" xmlns:r="http://schemas.openxmlformats.org/officeDocument/2006/relationships" r:id="rId6"/>
          </a:graphicData>
        </a:graphic>
      </p:graphicFrame>
      <p:sp>
        <p:nvSpPr>
          <p:cNvPr id="33" name="Rectangle 32"/>
          <p:cNvSpPr/>
          <p:nvPr/>
        </p:nvSpPr>
        <p:spPr>
          <a:xfrm>
            <a:off x="354680" y="2932926"/>
            <a:ext cx="2917512" cy="461665"/>
          </a:xfrm>
          <a:prstGeom prst="rect">
            <a:avLst/>
          </a:prstGeom>
        </p:spPr>
        <p:txBody>
          <a:bodyPr wrap="square">
            <a:spAutoFit/>
          </a:bodyPr>
          <a:lstStyle/>
          <a:p>
            <a:pPr algn="r"/>
            <a:r>
              <a:rPr lang="en-US" sz="1200" b="1" dirty="0"/>
              <a:t>Work mostly with specific race/ethnicity groups</a:t>
            </a:r>
          </a:p>
        </p:txBody>
      </p:sp>
      <p:sp>
        <p:nvSpPr>
          <p:cNvPr id="34" name="Rectangle 33"/>
          <p:cNvSpPr/>
          <p:nvPr/>
        </p:nvSpPr>
        <p:spPr>
          <a:xfrm>
            <a:off x="-350953" y="3612769"/>
            <a:ext cx="2405506" cy="276999"/>
          </a:xfrm>
          <a:prstGeom prst="rect">
            <a:avLst/>
          </a:prstGeom>
        </p:spPr>
        <p:txBody>
          <a:bodyPr wrap="square">
            <a:spAutoFit/>
          </a:bodyPr>
          <a:lstStyle/>
          <a:p>
            <a:pPr algn="r"/>
            <a:r>
              <a:rPr lang="en-US" sz="1200" b="1" dirty="0"/>
              <a:t>Race/ethnic groups</a:t>
            </a:r>
            <a:endParaRPr lang="en-US" sz="1100" dirty="0"/>
          </a:p>
        </p:txBody>
      </p:sp>
      <p:sp>
        <p:nvSpPr>
          <p:cNvPr id="35" name="Down Arrow 34"/>
          <p:cNvSpPr/>
          <p:nvPr/>
        </p:nvSpPr>
        <p:spPr bwMode="gray">
          <a:xfrm>
            <a:off x="3909995" y="3516251"/>
            <a:ext cx="257175" cy="276627"/>
          </a:xfrm>
          <a:prstGeom prst="downArrow">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36" name="Down Arrow 35"/>
          <p:cNvSpPr/>
          <p:nvPr/>
        </p:nvSpPr>
        <p:spPr bwMode="gray">
          <a:xfrm>
            <a:off x="6638115" y="3524842"/>
            <a:ext cx="257175" cy="276627"/>
          </a:xfrm>
          <a:prstGeom prst="downArrow">
            <a:avLst/>
          </a:prstGeom>
          <a:solidFill>
            <a:srgbClr val="BDDCA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26" name="TextBox 23"/>
          <p:cNvSpPr txBox="1"/>
          <p:nvPr/>
        </p:nvSpPr>
        <p:spPr>
          <a:xfrm>
            <a:off x="3955122" y="3358901"/>
            <a:ext cx="858254" cy="54630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dirty="0">
                <a:latin typeface="Arial" pitchFamily="34" charset="0"/>
                <a:cs typeface="Arial" pitchFamily="34" charset="0"/>
              </a:rPr>
              <a:t>Yes</a:t>
            </a:r>
          </a:p>
          <a:p>
            <a:pPr algn="ctr"/>
            <a:r>
              <a:rPr lang="en-US" dirty="0">
                <a:latin typeface="Arial" pitchFamily="34" charset="0"/>
                <a:cs typeface="Arial" pitchFamily="34" charset="0"/>
              </a:rPr>
              <a:t>  29%</a:t>
            </a:r>
            <a:endParaRPr lang="en-US" sz="1100" dirty="0">
              <a:latin typeface="Arial" pitchFamily="34" charset="0"/>
              <a:cs typeface="Arial" pitchFamily="34" charset="0"/>
            </a:endParaRPr>
          </a:p>
          <a:p>
            <a:pPr>
              <a:spcBef>
                <a:spcPts val="300"/>
              </a:spcBef>
            </a:pPr>
            <a:endParaRPr lang="en-US" sz="1100" dirty="0" err="1">
              <a:latin typeface="Arial" pitchFamily="34" charset="0"/>
              <a:cs typeface="Arial" pitchFamily="34" charset="0"/>
            </a:endParaRPr>
          </a:p>
        </p:txBody>
      </p:sp>
      <p:sp>
        <p:nvSpPr>
          <p:cNvPr id="38" name="TextBox 23"/>
          <p:cNvSpPr txBox="1"/>
          <p:nvPr/>
        </p:nvSpPr>
        <p:spPr>
          <a:xfrm>
            <a:off x="6668818" y="3358900"/>
            <a:ext cx="858254" cy="54630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dirty="0">
                <a:latin typeface="Arial" pitchFamily="34" charset="0"/>
                <a:cs typeface="Arial" pitchFamily="34" charset="0"/>
              </a:rPr>
              <a:t>Yes</a:t>
            </a:r>
          </a:p>
          <a:p>
            <a:pPr algn="ctr"/>
            <a:r>
              <a:rPr lang="en-US" dirty="0">
                <a:latin typeface="Arial" pitchFamily="34" charset="0"/>
                <a:cs typeface="Arial" pitchFamily="34" charset="0"/>
              </a:rPr>
              <a:t>  30%</a:t>
            </a:r>
            <a:endParaRPr lang="en-US" sz="1100" dirty="0">
              <a:latin typeface="Arial" pitchFamily="34" charset="0"/>
              <a:cs typeface="Arial" pitchFamily="34" charset="0"/>
            </a:endParaRPr>
          </a:p>
          <a:p>
            <a:pPr>
              <a:spcBef>
                <a:spcPts val="300"/>
              </a:spcBef>
            </a:pPr>
            <a:endParaRPr lang="en-US" sz="1100" dirty="0" err="1">
              <a:latin typeface="Arial" pitchFamily="34" charset="0"/>
              <a:cs typeface="Arial" pitchFamily="34" charset="0"/>
            </a:endParaRPr>
          </a:p>
        </p:txBody>
      </p:sp>
      <p:sp>
        <p:nvSpPr>
          <p:cNvPr id="37" name="Content Placeholder 1"/>
          <p:cNvSpPr txBox="1">
            <a:spLocks/>
          </p:cNvSpPr>
          <p:nvPr/>
        </p:nvSpPr>
        <p:spPr>
          <a:xfrm>
            <a:off x="191954" y="848482"/>
            <a:ext cx="8782372" cy="592229"/>
          </a:xfrm>
          <a:prstGeom prst="rect">
            <a:avLst/>
          </a:prstGeom>
          <a:noFill/>
        </p:spPr>
        <p:txBody>
          <a:bodyPr/>
          <a:lstStyle/>
          <a:p>
            <a:pPr marL="0" lvl="1">
              <a:lnSpc>
                <a:spcPts val="1720"/>
              </a:lnSpc>
              <a:spcBef>
                <a:spcPts val="600"/>
              </a:spcBef>
            </a:pPr>
            <a:r>
              <a:rPr lang="en-US" sz="1600" dirty="0">
                <a:cs typeface="Arial" pitchFamily="34" charset="0"/>
              </a:rPr>
              <a:t>Just under a third of employers and CHWs report working with specific race/ethnicity groups, the most predominant of which are Hispanic or </a:t>
            </a:r>
            <a:r>
              <a:rPr lang="en-US" sz="1600">
                <a:cs typeface="Arial" pitchFamily="34" charset="0"/>
              </a:rPr>
              <a:t>Latino.</a:t>
            </a:r>
            <a:endParaRPr lang="en-US" sz="1600" dirty="0">
              <a:cs typeface="Arial" pitchFamily="34" charset="0"/>
            </a:endParaRPr>
          </a:p>
        </p:txBody>
      </p:sp>
      <p:sp>
        <p:nvSpPr>
          <p:cNvPr id="40" name="Oval 39"/>
          <p:cNvSpPr/>
          <p:nvPr/>
        </p:nvSpPr>
        <p:spPr bwMode="gray">
          <a:xfrm rot="20293295">
            <a:off x="4788252" y="3860727"/>
            <a:ext cx="546445" cy="262756"/>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Tree>
    <p:extLst>
      <p:ext uri="{BB962C8B-B14F-4D97-AF65-F5344CB8AC3E}">
        <p14:creationId xmlns:p14="http://schemas.microsoft.com/office/powerpoint/2010/main" val="1434676945"/>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1416689687"/>
              </p:ext>
            </p:extLst>
          </p:nvPr>
        </p:nvGraphicFramePr>
        <p:xfrm>
          <a:off x="2292438" y="2261608"/>
          <a:ext cx="3929022" cy="391247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228600" y="106747"/>
            <a:ext cx="7151350" cy="647402"/>
          </a:xfrm>
        </p:spPr>
        <p:txBody>
          <a:bodyPr/>
          <a:lstStyle/>
          <a:p>
            <a:r>
              <a:rPr lang="en-US" dirty="0">
                <a:solidFill>
                  <a:schemeClr val="accent2"/>
                </a:solidFill>
              </a:rPr>
              <a:t>Health Issues and Chronic Diseases</a:t>
            </a:r>
            <a:endParaRPr lang="en-US" i="1" dirty="0">
              <a:solidFill>
                <a:schemeClr val="accent2"/>
              </a:solidFill>
            </a:endParaRPr>
          </a:p>
        </p:txBody>
      </p:sp>
      <p:sp>
        <p:nvSpPr>
          <p:cNvPr id="69" name="Text Box 3"/>
          <p:cNvSpPr txBox="1">
            <a:spLocks noChangeArrowheads="1"/>
          </p:cNvSpPr>
          <p:nvPr/>
        </p:nvSpPr>
        <p:spPr bwMode="auto">
          <a:xfrm>
            <a:off x="1241325" y="1529008"/>
            <a:ext cx="666135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CHW Work Related to Health Issues and Chronic Diseases</a:t>
            </a:r>
          </a:p>
          <a:p>
            <a:pPr algn="ctr" eaLnBrk="1" hangingPunct="1"/>
            <a:r>
              <a:rPr lang="en-US" sz="1400" b="0" dirty="0">
                <a:solidFill>
                  <a:srgbClr val="000000"/>
                </a:solidFill>
              </a:rPr>
              <a:t>– Clinical Organizations –</a:t>
            </a:r>
            <a:endParaRPr lang="en-US" sz="1400" dirty="0">
              <a:solidFill>
                <a:srgbClr val="0087C8"/>
              </a:solidFill>
            </a:endParaRPr>
          </a:p>
        </p:txBody>
      </p:sp>
      <p:sp>
        <p:nvSpPr>
          <p:cNvPr id="17" name="Text Placeholder 1"/>
          <p:cNvSpPr>
            <a:spLocks noGrp="1"/>
          </p:cNvSpPr>
          <p:nvPr>
            <p:ph type="body" sz="quarter" idx="12"/>
          </p:nvPr>
        </p:nvSpPr>
        <p:spPr>
          <a:xfrm>
            <a:off x="302266" y="6349368"/>
            <a:ext cx="8496300" cy="252599"/>
          </a:xfrm>
        </p:spPr>
        <p:txBody>
          <a:bodyPr anchor="t" anchorCtr="0"/>
          <a:lstStyle/>
          <a:p>
            <a:pPr marL="341313" lvl="0" indent="-341313">
              <a:tabLst>
                <a:tab pos="631825" algn="l"/>
              </a:tabLst>
            </a:pPr>
            <a:r>
              <a:rPr lang="en-US" dirty="0"/>
              <a:t>EC1	Is CHWs work at your organization related to any of the following specific health issues or chronic diseases? </a:t>
            </a:r>
            <a:r>
              <a:rPr lang="en-IN" dirty="0"/>
              <a:t>(Employers: Clinical=111)</a:t>
            </a:r>
            <a:endParaRPr lang="en-US" dirty="0"/>
          </a:p>
          <a:p>
            <a:pPr marL="341313" lvl="0" indent="-341313">
              <a:spcAft>
                <a:spcPts val="300"/>
              </a:spcAft>
              <a:tabLst>
                <a:tab pos="631825" algn="l"/>
              </a:tabLst>
            </a:pPr>
            <a:r>
              <a:rPr lang="en-US" dirty="0"/>
              <a:t>CC1	Is your work as a CHW at your organization related to any of the following specific health issues or chronic diseases? </a:t>
            </a:r>
            <a:r>
              <a:rPr lang="en-IN" dirty="0"/>
              <a:t>(CHWs: Clinical=306)</a:t>
            </a:r>
          </a:p>
          <a:p>
            <a:pPr marL="341313" indent="-341313"/>
            <a:r>
              <a:rPr lang="en-IN" dirty="0"/>
              <a:t> </a:t>
            </a:r>
          </a:p>
        </p:txBody>
      </p:sp>
      <p:sp>
        <p:nvSpPr>
          <p:cNvPr id="19" name="Content Placeholder 1"/>
          <p:cNvSpPr txBox="1">
            <a:spLocks/>
          </p:cNvSpPr>
          <p:nvPr/>
        </p:nvSpPr>
        <p:spPr>
          <a:xfrm>
            <a:off x="198342" y="896267"/>
            <a:ext cx="8782372" cy="627074"/>
          </a:xfrm>
          <a:prstGeom prst="rect">
            <a:avLst/>
          </a:prstGeom>
          <a:noFill/>
        </p:spPr>
        <p:txBody>
          <a:bodyPr/>
          <a:lstStyle/>
          <a:p>
            <a:pPr marL="0" lvl="1">
              <a:spcBef>
                <a:spcPts val="600"/>
              </a:spcBef>
            </a:pPr>
            <a:endParaRPr lang="en-US" sz="1600" dirty="0"/>
          </a:p>
        </p:txBody>
      </p:sp>
      <p:graphicFrame>
        <p:nvGraphicFramePr>
          <p:cNvPr id="21" name="Chart 20"/>
          <p:cNvGraphicFramePr/>
          <p:nvPr>
            <p:extLst>
              <p:ext uri="{D42A27DB-BD31-4B8C-83A1-F6EECF244321}">
                <p14:modId xmlns:p14="http://schemas.microsoft.com/office/powerpoint/2010/main" val="1152375120"/>
              </p:ext>
            </p:extLst>
          </p:nvPr>
        </p:nvGraphicFramePr>
        <p:xfrm>
          <a:off x="5526529" y="2266670"/>
          <a:ext cx="3962534" cy="3907411"/>
        </p:xfrm>
        <a:graphic>
          <a:graphicData uri="http://schemas.openxmlformats.org/drawingml/2006/chart">
            <c:chart xmlns:c="http://schemas.openxmlformats.org/drawingml/2006/chart" xmlns:r="http://schemas.openxmlformats.org/officeDocument/2006/relationships" r:id="rId4"/>
          </a:graphicData>
        </a:graphic>
      </p:graphicFrame>
      <p:grpSp>
        <p:nvGrpSpPr>
          <p:cNvPr id="27" name="Group 26"/>
          <p:cNvGrpSpPr/>
          <p:nvPr/>
        </p:nvGrpSpPr>
        <p:grpSpPr>
          <a:xfrm>
            <a:off x="5131515" y="6144796"/>
            <a:ext cx="3249671" cy="255662"/>
            <a:chOff x="5651447" y="5920433"/>
            <a:chExt cx="3249671" cy="255662"/>
          </a:xfrm>
        </p:grpSpPr>
        <p:sp>
          <p:nvSpPr>
            <p:cNvPr id="28" name="Rectangle 27"/>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29"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sp>
        <p:nvSpPr>
          <p:cNvPr id="23" name="TextBox 22"/>
          <p:cNvSpPr txBox="1"/>
          <p:nvPr/>
        </p:nvSpPr>
        <p:spPr>
          <a:xfrm>
            <a:off x="1888596" y="2047377"/>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Employers</a:t>
            </a:r>
            <a:endParaRPr lang="en-US" sz="1100" b="1" dirty="0">
              <a:latin typeface="Arial" pitchFamily="34" charset="0"/>
              <a:cs typeface="Arial" pitchFamily="34" charset="0"/>
            </a:endParaRPr>
          </a:p>
        </p:txBody>
      </p:sp>
      <p:sp>
        <p:nvSpPr>
          <p:cNvPr id="24" name="TextBox 23"/>
          <p:cNvSpPr txBox="1"/>
          <p:nvPr/>
        </p:nvSpPr>
        <p:spPr>
          <a:xfrm>
            <a:off x="5217748" y="2048887"/>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CHWs</a:t>
            </a:r>
            <a:endParaRPr lang="en-US" sz="1100" b="1" dirty="0">
              <a:latin typeface="Arial" pitchFamily="34" charset="0"/>
              <a:cs typeface="Arial" pitchFamily="34" charset="0"/>
            </a:endParaRPr>
          </a:p>
        </p:txBody>
      </p:sp>
      <p:graphicFrame>
        <p:nvGraphicFramePr>
          <p:cNvPr id="31" name="Table 30"/>
          <p:cNvGraphicFramePr>
            <a:graphicFrameLocks noGrp="1"/>
          </p:cNvGraphicFramePr>
          <p:nvPr>
            <p:extLst>
              <p:ext uri="{D42A27DB-BD31-4B8C-83A1-F6EECF244321}">
                <p14:modId xmlns:p14="http://schemas.microsoft.com/office/powerpoint/2010/main" val="1961113194"/>
              </p:ext>
            </p:extLst>
          </p:nvPr>
        </p:nvGraphicFramePr>
        <p:xfrm>
          <a:off x="-275698" y="2287882"/>
          <a:ext cx="2662888" cy="3886200"/>
        </p:xfrm>
        <a:graphic>
          <a:graphicData uri="http://schemas.openxmlformats.org/drawingml/2006/table">
            <a:tbl>
              <a:tblPr firstRow="1" bandRow="1"/>
              <a:tblGrid>
                <a:gridCol w="2662888">
                  <a:extLst>
                    <a:ext uri="{9D8B030D-6E8A-4147-A177-3AD203B41FA5}">
                      <a16:colId xmlns:a16="http://schemas.microsoft.com/office/drawing/2014/main" val="20000"/>
                    </a:ext>
                  </a:extLst>
                </a:gridCol>
              </a:tblGrid>
              <a:tr h="254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Substance use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54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Mental/behavioral</a:t>
                      </a:r>
                      <a:r>
                        <a:rPr lang="en-US" sz="1100" baseline="0" dirty="0"/>
                        <a:t> heath</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4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Hypertension</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4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Diabetes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54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Maternal and infant health</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4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Obesity</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61677864"/>
                  </a:ext>
                </a:extLst>
              </a:tr>
              <a:tr h="254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Asthma</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0431921"/>
                  </a:ext>
                </a:extLst>
              </a:tr>
              <a:tr h="254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Cancer</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71668704"/>
                  </a:ext>
                </a:extLst>
              </a:tr>
              <a:tr h="254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Tobacco cessation</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908702626"/>
                  </a:ext>
                </a:extLst>
              </a:tr>
              <a:tr h="254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HIV/AIDS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7458685"/>
                  </a:ext>
                </a:extLst>
              </a:tr>
              <a:tr h="254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Falls Prevention</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69987550"/>
                  </a:ext>
                </a:extLst>
              </a:tr>
              <a:tr h="254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Heart disease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65087251"/>
                  </a:ext>
                </a:extLst>
              </a:tr>
              <a:tr h="254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Oral health</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42635888"/>
                  </a:ext>
                </a:extLst>
              </a:tr>
              <a:tr h="25494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Other health issue/chronic disease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32802807"/>
                  </a:ext>
                </a:extLst>
              </a:tr>
              <a:tr h="254941">
                <a:tc>
                  <a:txBody>
                    <a:bodyPr/>
                    <a:lstStyle/>
                    <a:p>
                      <a:pPr algn="r"/>
                      <a:r>
                        <a:rPr lang="en-US" sz="1100" b="1" dirty="0"/>
                        <a:t>None of the above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cxnSp>
        <p:nvCxnSpPr>
          <p:cNvPr id="37" name="Straight Arrow Connector 36"/>
          <p:cNvCxnSpPr/>
          <p:nvPr/>
        </p:nvCxnSpPr>
        <p:spPr>
          <a:xfrm flipV="1">
            <a:off x="3395773" y="5715975"/>
            <a:ext cx="2540" cy="117475"/>
          </a:xfrm>
          <a:prstGeom prst="straightConnector1">
            <a:avLst/>
          </a:prstGeom>
          <a:noFill/>
          <a:ln w="6350" cap="flat" cmpd="sng" algn="ctr">
            <a:solidFill>
              <a:sysClr val="windowText" lastClr="000000"/>
            </a:solidFill>
            <a:prstDash val="solid"/>
            <a:miter lim="800000"/>
            <a:tailEnd type="arrow" w="sm" len="sm"/>
          </a:ln>
          <a:effectLst/>
        </p:spPr>
      </p:cxnSp>
      <p:sp>
        <p:nvSpPr>
          <p:cNvPr id="20" name="AutoShape 6"/>
          <p:cNvSpPr>
            <a:spLocks noChangeArrowheads="1"/>
          </p:cNvSpPr>
          <p:nvPr/>
        </p:nvSpPr>
        <p:spPr bwMode="auto">
          <a:xfrm>
            <a:off x="6791022" y="4496463"/>
            <a:ext cx="2189692" cy="1133879"/>
          </a:xfrm>
          <a:prstGeom prst="wedgeRoundRectCallout">
            <a:avLst>
              <a:gd name="adj1" fmla="val -51199"/>
              <a:gd name="adj2" fmla="val 66314"/>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4BB970"/>
                </a:solidFill>
                <a:effectLst/>
                <a:latin typeface="Arial" pitchFamily="34" charset="0"/>
                <a:cs typeface="Arial" pitchFamily="34" charset="0"/>
              </a:rPr>
              <a:t>Other health</a:t>
            </a:r>
            <a:r>
              <a:rPr kumimoji="0" lang="en-US" sz="1000" b="0" i="0" u="none" strike="noStrike" cap="none" normalizeH="0" dirty="0">
                <a:ln>
                  <a:noFill/>
                </a:ln>
                <a:solidFill>
                  <a:srgbClr val="4BB970"/>
                </a:solidFill>
                <a:effectLst/>
                <a:latin typeface="Arial" pitchFamily="34" charset="0"/>
                <a:cs typeface="Arial" pitchFamily="34" charset="0"/>
              </a:rPr>
              <a:t> issues include</a:t>
            </a:r>
            <a:r>
              <a:rPr kumimoji="0" lang="en-US" sz="1000" b="0" i="0" u="none" strike="noStrike" cap="none" normalizeH="0" baseline="0" dirty="0">
                <a:ln>
                  <a:noFill/>
                </a:ln>
                <a:solidFill>
                  <a:srgbClr val="4BB970"/>
                </a:solidFill>
                <a:effectLst/>
                <a:latin typeface="Arial" pitchFamily="34" charset="0"/>
                <a:cs typeface="Arial" pitchFamily="34" charset="0"/>
              </a:rPr>
              <a: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rgbClr val="4BB970"/>
                </a:solidFill>
                <a:latin typeface="Arial" pitchFamily="34" charset="0"/>
                <a:cs typeface="Arial" pitchFamily="34" charset="0"/>
              </a:rPr>
              <a:t>Dementia</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rgbClr val="4BB970"/>
                </a:solidFill>
                <a:latin typeface="Arial" pitchFamily="34" charset="0"/>
                <a:cs typeface="Arial" pitchFamily="34" charset="0"/>
              </a:rPr>
              <a:t>Hepatitis C</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rgbClr val="4BB970"/>
                </a:solidFill>
                <a:latin typeface="Arial" pitchFamily="34" charset="0"/>
                <a:cs typeface="Arial" pitchFamily="34" charset="0"/>
              </a:rPr>
              <a:t>Sexually Transmitted Infections (STIs)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rgbClr val="4BB970"/>
                </a:solidFill>
                <a:latin typeface="Arial" pitchFamily="34" charset="0"/>
                <a:cs typeface="Arial" pitchFamily="34" charset="0"/>
              </a:rPr>
              <a:t>Domestic and Sexual Violence</a:t>
            </a:r>
          </a:p>
        </p:txBody>
      </p:sp>
      <p:sp>
        <p:nvSpPr>
          <p:cNvPr id="25" name="AutoShape 6"/>
          <p:cNvSpPr>
            <a:spLocks noChangeArrowheads="1"/>
          </p:cNvSpPr>
          <p:nvPr/>
        </p:nvSpPr>
        <p:spPr bwMode="auto">
          <a:xfrm>
            <a:off x="3488902" y="4496463"/>
            <a:ext cx="1979170" cy="1058531"/>
          </a:xfrm>
          <a:prstGeom prst="wedgeRoundRectCallout">
            <a:avLst>
              <a:gd name="adj1" fmla="val -42032"/>
              <a:gd name="adj2" fmla="val 73278"/>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2"/>
                </a:solidFill>
                <a:effectLst/>
                <a:latin typeface="Arial" pitchFamily="34" charset="0"/>
                <a:cs typeface="Arial" pitchFamily="34" charset="0"/>
              </a:rPr>
              <a:t>Other health issues</a:t>
            </a:r>
            <a:r>
              <a:rPr kumimoji="0" lang="en-US" sz="1000" b="0" i="0" u="none" strike="noStrike" cap="none" normalizeH="0" dirty="0">
                <a:ln>
                  <a:noFill/>
                </a:ln>
                <a:solidFill>
                  <a:schemeClr val="accent2"/>
                </a:solidFill>
                <a:effectLst/>
                <a:latin typeface="Arial" pitchFamily="34" charset="0"/>
                <a:cs typeface="Arial" pitchFamily="34" charset="0"/>
              </a:rPr>
              <a:t> </a:t>
            </a:r>
            <a:r>
              <a:rPr kumimoji="0" lang="en-US" sz="1000" b="0" i="0" u="none" strike="noStrike" cap="none" normalizeH="0" baseline="0" dirty="0">
                <a:ln>
                  <a:noFill/>
                </a:ln>
                <a:solidFill>
                  <a:schemeClr val="accent2"/>
                </a:solidFill>
                <a:effectLst/>
                <a:latin typeface="Arial" pitchFamily="34" charset="0"/>
                <a:cs typeface="Arial" pitchFamily="34" charset="0"/>
              </a:rPr>
              <a:t>include:</a:t>
            </a:r>
            <a:endParaRPr lang="en-US" sz="1000" dirty="0">
              <a:solidFill>
                <a:schemeClr val="accent2"/>
              </a:solidFill>
              <a:latin typeface="Arial" pitchFamily="34" charset="0"/>
              <a:cs typeface="Arial" pitchFamily="34" charset="0"/>
            </a:endParaRPr>
          </a:p>
          <a:p>
            <a:pPr marL="171450" lvl="0" indent="-171450" fontAlgn="base">
              <a:spcBef>
                <a:spcPct val="0"/>
              </a:spcBef>
              <a:spcAft>
                <a:spcPct val="0"/>
              </a:spcAft>
              <a:buFont typeface="Arial" panose="020B0604020202020204" pitchFamily="34" charset="0"/>
              <a:buChar char="•"/>
            </a:pPr>
            <a:r>
              <a:rPr lang="en-US" sz="1000" dirty="0">
                <a:solidFill>
                  <a:schemeClr val="accent2"/>
                </a:solidFill>
                <a:latin typeface="Arial" pitchFamily="34" charset="0"/>
                <a:cs typeface="Arial" pitchFamily="34" charset="0"/>
              </a:rPr>
              <a:t>CHF and COPD</a:t>
            </a:r>
          </a:p>
          <a:p>
            <a:pPr marL="171450" lvl="0" indent="-171450" fontAlgn="base">
              <a:spcBef>
                <a:spcPct val="0"/>
              </a:spcBef>
              <a:spcAft>
                <a:spcPct val="0"/>
              </a:spcAft>
              <a:buFont typeface="Arial" panose="020B0604020202020204" pitchFamily="34" charset="0"/>
              <a:buChar char="•"/>
            </a:pPr>
            <a:r>
              <a:rPr lang="en-US" sz="1000" dirty="0">
                <a:solidFill>
                  <a:schemeClr val="accent2"/>
                </a:solidFill>
                <a:latin typeface="Arial" pitchFamily="34" charset="0"/>
                <a:cs typeface="Arial" pitchFamily="34" charset="0"/>
              </a:rPr>
              <a:t>Women’s health</a:t>
            </a:r>
          </a:p>
          <a:p>
            <a:pPr marL="171450" lvl="0" indent="-171450" fontAlgn="base">
              <a:spcBef>
                <a:spcPct val="0"/>
              </a:spcBef>
              <a:spcAft>
                <a:spcPct val="0"/>
              </a:spcAft>
              <a:buFont typeface="Arial" panose="020B0604020202020204" pitchFamily="34" charset="0"/>
              <a:buChar char="•"/>
            </a:pPr>
            <a:r>
              <a:rPr lang="en-US" sz="1000" dirty="0">
                <a:solidFill>
                  <a:schemeClr val="accent2"/>
                </a:solidFill>
                <a:latin typeface="Arial" pitchFamily="34" charset="0"/>
                <a:cs typeface="Arial" pitchFamily="34" charset="0"/>
              </a:rPr>
              <a:t>Infectious diseases (TB, Hepatitis B)</a:t>
            </a:r>
          </a:p>
          <a:p>
            <a:pPr marL="171450" lvl="0" indent="-171450" fontAlgn="base">
              <a:spcBef>
                <a:spcPct val="0"/>
              </a:spcBef>
              <a:spcAft>
                <a:spcPct val="0"/>
              </a:spcAft>
              <a:buFont typeface="Arial" panose="020B0604020202020204" pitchFamily="34" charset="0"/>
              <a:buChar char="•"/>
            </a:pPr>
            <a:r>
              <a:rPr lang="en-US" sz="1000" dirty="0">
                <a:solidFill>
                  <a:schemeClr val="accent2"/>
                </a:solidFill>
                <a:latin typeface="Arial" pitchFamily="34" charset="0"/>
                <a:cs typeface="Arial" pitchFamily="34" charset="0"/>
              </a:rPr>
              <a:t>Sexual/reproductive health</a:t>
            </a:r>
          </a:p>
        </p:txBody>
      </p:sp>
      <p:sp>
        <p:nvSpPr>
          <p:cNvPr id="18" name="Content Placeholder 1"/>
          <p:cNvSpPr txBox="1">
            <a:spLocks/>
          </p:cNvSpPr>
          <p:nvPr/>
        </p:nvSpPr>
        <p:spPr>
          <a:xfrm>
            <a:off x="191954" y="848483"/>
            <a:ext cx="8782372" cy="676596"/>
          </a:xfrm>
          <a:prstGeom prst="rect">
            <a:avLst/>
          </a:prstGeom>
          <a:noFill/>
        </p:spPr>
        <p:txBody>
          <a:bodyPr/>
          <a:lstStyle/>
          <a:p>
            <a:pPr marL="0" lvl="1">
              <a:lnSpc>
                <a:spcPts val="1720"/>
              </a:lnSpc>
              <a:spcBef>
                <a:spcPts val="600"/>
              </a:spcBef>
            </a:pPr>
            <a:r>
              <a:rPr lang="en-US" sz="1600" dirty="0">
                <a:cs typeface="Arial" pitchFamily="34" charset="0"/>
              </a:rPr>
              <a:t>CHWs’ work in clinical organizations is related to a variety of health issues/chronic diseases, particularly behavioral health, diabetes, substance use, and hypertension.</a:t>
            </a:r>
          </a:p>
        </p:txBody>
      </p:sp>
      <p:sp>
        <p:nvSpPr>
          <p:cNvPr id="22" name="Oval 21"/>
          <p:cNvSpPr/>
          <p:nvPr/>
        </p:nvSpPr>
        <p:spPr bwMode="gray">
          <a:xfrm rot="20293295">
            <a:off x="2925488" y="5633816"/>
            <a:ext cx="675354" cy="281790"/>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Tree>
    <p:extLst>
      <p:ext uri="{BB962C8B-B14F-4D97-AF65-F5344CB8AC3E}">
        <p14:creationId xmlns:p14="http://schemas.microsoft.com/office/powerpoint/2010/main" val="134689424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50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par>
                          <p:cTn id="8" fill="hold">
                            <p:stCondLst>
                              <p:cond delay="2000"/>
                            </p:stCondLst>
                            <p:childTnLst>
                              <p:par>
                                <p:cTn id="9" presetID="22" presetClass="entr" presetSubtype="4" fill="hold" grpId="0" nodeType="afterEffect">
                                  <p:stCondLst>
                                    <p:cond delay="150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3301318665"/>
              </p:ext>
            </p:extLst>
          </p:nvPr>
        </p:nvGraphicFramePr>
        <p:xfrm>
          <a:off x="2385906" y="2906824"/>
          <a:ext cx="2729142" cy="308925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228600" y="106747"/>
            <a:ext cx="7151350" cy="647402"/>
          </a:xfrm>
        </p:spPr>
        <p:txBody>
          <a:bodyPr/>
          <a:lstStyle/>
          <a:p>
            <a:r>
              <a:rPr lang="en-US" dirty="0">
                <a:solidFill>
                  <a:schemeClr val="accent2"/>
                </a:solidFill>
              </a:rPr>
              <a:t>Health Promotion &amp; Disease Prevention Related Activities</a:t>
            </a:r>
            <a:endParaRPr lang="en-US" i="1" dirty="0">
              <a:solidFill>
                <a:schemeClr val="accent2"/>
              </a:solidFill>
            </a:endParaRPr>
          </a:p>
        </p:txBody>
      </p:sp>
      <p:sp>
        <p:nvSpPr>
          <p:cNvPr id="69" name="Text Box 3"/>
          <p:cNvSpPr txBox="1">
            <a:spLocks noChangeArrowheads="1"/>
          </p:cNvSpPr>
          <p:nvPr/>
        </p:nvSpPr>
        <p:spPr bwMode="auto">
          <a:xfrm>
            <a:off x="1241325" y="2113843"/>
            <a:ext cx="666135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Health Promotion &amp; Disease Prevention Related Activities</a:t>
            </a:r>
          </a:p>
          <a:p>
            <a:pPr algn="ctr" eaLnBrk="1" hangingPunct="1"/>
            <a:r>
              <a:rPr lang="en-US" sz="1400" b="0" dirty="0">
                <a:solidFill>
                  <a:srgbClr val="000000"/>
                </a:solidFill>
              </a:rPr>
              <a:t>– Clinical Organizations –</a:t>
            </a:r>
            <a:endParaRPr lang="en-US" sz="1400" dirty="0">
              <a:solidFill>
                <a:srgbClr val="0087C8"/>
              </a:solidFill>
            </a:endParaRPr>
          </a:p>
        </p:txBody>
      </p:sp>
      <p:sp>
        <p:nvSpPr>
          <p:cNvPr id="17" name="Text Placeholder 1"/>
          <p:cNvSpPr>
            <a:spLocks noGrp="1"/>
          </p:cNvSpPr>
          <p:nvPr>
            <p:ph type="body" sz="quarter" idx="12"/>
          </p:nvPr>
        </p:nvSpPr>
        <p:spPr>
          <a:xfrm>
            <a:off x="302266" y="6361621"/>
            <a:ext cx="8496300" cy="199218"/>
          </a:xfrm>
        </p:spPr>
        <p:txBody>
          <a:bodyPr anchor="t" anchorCtr="0"/>
          <a:lstStyle/>
          <a:p>
            <a:pPr marL="341313" lvl="0" indent="-341313">
              <a:tabLst>
                <a:tab pos="631825" algn="l"/>
              </a:tabLst>
            </a:pPr>
            <a:r>
              <a:rPr lang="en-US" dirty="0"/>
              <a:t>EC3	Which of the following health promotion and disease prevention related activities do CHWs at your organization engage in? </a:t>
            </a:r>
            <a:r>
              <a:rPr lang="en-IN" dirty="0"/>
              <a:t>(Employers: Clinical=112)</a:t>
            </a:r>
            <a:endParaRPr lang="en-US" dirty="0"/>
          </a:p>
          <a:p>
            <a:pPr marL="341313" lvl="0" indent="-341313">
              <a:spcAft>
                <a:spcPts val="300"/>
              </a:spcAft>
              <a:tabLst>
                <a:tab pos="631825" algn="l"/>
              </a:tabLst>
            </a:pPr>
            <a:r>
              <a:rPr lang="en-US" dirty="0"/>
              <a:t>CC2	Which of the following health promotion and disease prevention related activities do you perform as a CHW at your organization? </a:t>
            </a:r>
            <a:r>
              <a:rPr lang="en-IN" dirty="0"/>
              <a:t>(CHWs: Clinical=307)</a:t>
            </a:r>
          </a:p>
          <a:p>
            <a:pPr marL="341313" indent="-341313"/>
            <a:endParaRPr lang="en-IN" dirty="0"/>
          </a:p>
        </p:txBody>
      </p:sp>
      <p:sp>
        <p:nvSpPr>
          <p:cNvPr id="19" name="Content Placeholder 1"/>
          <p:cNvSpPr txBox="1">
            <a:spLocks/>
          </p:cNvSpPr>
          <p:nvPr/>
        </p:nvSpPr>
        <p:spPr>
          <a:xfrm>
            <a:off x="198342" y="896267"/>
            <a:ext cx="8782372" cy="627074"/>
          </a:xfrm>
          <a:prstGeom prst="rect">
            <a:avLst/>
          </a:prstGeom>
          <a:noFill/>
        </p:spPr>
        <p:txBody>
          <a:bodyPr/>
          <a:lstStyle/>
          <a:p>
            <a:pPr marL="0" lvl="1">
              <a:spcBef>
                <a:spcPts val="600"/>
              </a:spcBef>
            </a:pPr>
            <a:endParaRPr lang="en-US" sz="1600" dirty="0"/>
          </a:p>
        </p:txBody>
      </p:sp>
      <p:graphicFrame>
        <p:nvGraphicFramePr>
          <p:cNvPr id="21" name="Chart 20"/>
          <p:cNvGraphicFramePr/>
          <p:nvPr>
            <p:extLst>
              <p:ext uri="{D42A27DB-BD31-4B8C-83A1-F6EECF244321}">
                <p14:modId xmlns:p14="http://schemas.microsoft.com/office/powerpoint/2010/main" val="2814720566"/>
              </p:ext>
            </p:extLst>
          </p:nvPr>
        </p:nvGraphicFramePr>
        <p:xfrm>
          <a:off x="5726308" y="2920476"/>
          <a:ext cx="2729141" cy="3076048"/>
        </p:xfrm>
        <a:graphic>
          <a:graphicData uri="http://schemas.openxmlformats.org/drawingml/2006/chart">
            <c:chart xmlns:c="http://schemas.openxmlformats.org/drawingml/2006/chart" xmlns:r="http://schemas.openxmlformats.org/officeDocument/2006/relationships" r:id="rId4"/>
          </a:graphicData>
        </a:graphic>
      </p:graphicFrame>
      <p:grpSp>
        <p:nvGrpSpPr>
          <p:cNvPr id="27" name="Group 26"/>
          <p:cNvGrpSpPr/>
          <p:nvPr/>
        </p:nvGrpSpPr>
        <p:grpSpPr>
          <a:xfrm>
            <a:off x="5115048" y="5971193"/>
            <a:ext cx="3249671" cy="255662"/>
            <a:chOff x="5651447" y="5920433"/>
            <a:chExt cx="3249671" cy="255662"/>
          </a:xfrm>
        </p:grpSpPr>
        <p:sp>
          <p:nvSpPr>
            <p:cNvPr id="28" name="Rectangle 27"/>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29"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sp>
        <p:nvSpPr>
          <p:cNvPr id="23" name="TextBox 22"/>
          <p:cNvSpPr txBox="1"/>
          <p:nvPr/>
        </p:nvSpPr>
        <p:spPr>
          <a:xfrm>
            <a:off x="2360849" y="2692851"/>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Employers</a:t>
            </a:r>
            <a:endParaRPr lang="en-US" sz="1100" b="1" dirty="0">
              <a:latin typeface="Arial" pitchFamily="34" charset="0"/>
              <a:cs typeface="Arial" pitchFamily="34" charset="0"/>
            </a:endParaRPr>
          </a:p>
        </p:txBody>
      </p:sp>
      <p:sp>
        <p:nvSpPr>
          <p:cNvPr id="24" name="TextBox 23"/>
          <p:cNvSpPr txBox="1"/>
          <p:nvPr/>
        </p:nvSpPr>
        <p:spPr>
          <a:xfrm>
            <a:off x="5666837" y="2695185"/>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CHWs</a:t>
            </a:r>
            <a:endParaRPr lang="en-US" sz="1100" b="1" dirty="0">
              <a:latin typeface="Arial" pitchFamily="34" charset="0"/>
              <a:cs typeface="Arial" pitchFamily="34" charset="0"/>
            </a:endParaRPr>
          </a:p>
        </p:txBody>
      </p:sp>
      <p:graphicFrame>
        <p:nvGraphicFramePr>
          <p:cNvPr id="31" name="Table 30"/>
          <p:cNvGraphicFramePr>
            <a:graphicFrameLocks noGrp="1"/>
          </p:cNvGraphicFramePr>
          <p:nvPr>
            <p:extLst>
              <p:ext uri="{D42A27DB-BD31-4B8C-83A1-F6EECF244321}">
                <p14:modId xmlns:p14="http://schemas.microsoft.com/office/powerpoint/2010/main" val="1278978063"/>
              </p:ext>
            </p:extLst>
          </p:nvPr>
        </p:nvGraphicFramePr>
        <p:xfrm>
          <a:off x="0" y="2928163"/>
          <a:ext cx="2477778" cy="3058444"/>
        </p:xfrm>
        <a:graphic>
          <a:graphicData uri="http://schemas.openxmlformats.org/drawingml/2006/table">
            <a:tbl>
              <a:tblPr firstRow="1" bandRow="1"/>
              <a:tblGrid>
                <a:gridCol w="2477778">
                  <a:extLst>
                    <a:ext uri="{9D8B030D-6E8A-4147-A177-3AD203B41FA5}">
                      <a16:colId xmlns:a16="http://schemas.microsoft.com/office/drawing/2014/main" val="20000"/>
                    </a:ext>
                  </a:extLst>
                </a:gridCol>
              </a:tblGrid>
              <a:tr h="35389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Outreach and Education (Net)</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463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Case Management/Coordination </a:t>
                      </a:r>
                      <a:r>
                        <a:rPr lang="en-US" sz="1100" baseline="0" dirty="0"/>
                        <a:t>(Net)</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567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Medical appointments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4690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Individual or community needs assessment</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1270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Helping patients with medication/treatment</a:t>
                      </a:r>
                      <a:r>
                        <a:rPr lang="en-US" sz="1100" baseline="0" dirty="0"/>
                        <a:t> adherence</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389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Chronic</a:t>
                      </a:r>
                      <a:r>
                        <a:rPr lang="en-US" sz="1100" baseline="0" dirty="0"/>
                        <a:t> disease self-management</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23367819"/>
                  </a:ext>
                </a:extLst>
              </a:tr>
              <a:tr h="35389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Other health promotion activity</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61677864"/>
                  </a:ext>
                </a:extLst>
              </a:tr>
              <a:tr h="392833">
                <a:tc>
                  <a:txBody>
                    <a:bodyPr/>
                    <a:lstStyle/>
                    <a:p>
                      <a:pPr algn="r"/>
                      <a:r>
                        <a:rPr lang="en-US" sz="1100" b="1" dirty="0"/>
                        <a:t>None of the above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cxnSp>
        <p:nvCxnSpPr>
          <p:cNvPr id="18" name="Straight Arrow Connector 17"/>
          <p:cNvCxnSpPr/>
          <p:nvPr/>
        </p:nvCxnSpPr>
        <p:spPr>
          <a:xfrm flipV="1">
            <a:off x="3401500" y="4957301"/>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20" name="Straight Arrow Connector 19"/>
          <p:cNvCxnSpPr/>
          <p:nvPr/>
        </p:nvCxnSpPr>
        <p:spPr>
          <a:xfrm flipV="1">
            <a:off x="2938979" y="5342121"/>
            <a:ext cx="2540" cy="117475"/>
          </a:xfrm>
          <a:prstGeom prst="straightConnector1">
            <a:avLst/>
          </a:prstGeom>
          <a:noFill/>
          <a:ln w="6350" cap="flat" cmpd="sng" algn="ctr">
            <a:solidFill>
              <a:sysClr val="windowText" lastClr="000000"/>
            </a:solidFill>
            <a:prstDash val="solid"/>
            <a:miter lim="800000"/>
            <a:tailEnd type="arrow" w="sm" len="sm"/>
          </a:ln>
          <a:effectLst/>
        </p:spPr>
      </p:cxnSp>
      <p:sp>
        <p:nvSpPr>
          <p:cNvPr id="26" name="AutoShape 6"/>
          <p:cNvSpPr>
            <a:spLocks noChangeArrowheads="1"/>
          </p:cNvSpPr>
          <p:nvPr/>
        </p:nvSpPr>
        <p:spPr bwMode="auto">
          <a:xfrm>
            <a:off x="7026253" y="4587302"/>
            <a:ext cx="1660682" cy="1094084"/>
          </a:xfrm>
          <a:prstGeom prst="wedgeRoundRectCallout">
            <a:avLst>
              <a:gd name="adj1" fmla="val -72642"/>
              <a:gd name="adj2" fmla="val 30080"/>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4BB970"/>
                </a:solidFill>
                <a:effectLst/>
                <a:latin typeface="Arial" pitchFamily="34" charset="0"/>
                <a:cs typeface="Arial" pitchFamily="34" charset="0"/>
              </a:rPr>
              <a:t>Other activities </a:t>
            </a:r>
            <a:r>
              <a:rPr kumimoji="0" lang="en-US" sz="1000" b="0" i="0" u="none" strike="noStrike" cap="none" normalizeH="0" dirty="0">
                <a:ln>
                  <a:noFill/>
                </a:ln>
                <a:solidFill>
                  <a:srgbClr val="4BB970"/>
                </a:solidFill>
                <a:effectLst/>
                <a:latin typeface="Arial" pitchFamily="34" charset="0"/>
                <a:cs typeface="Arial" pitchFamily="34" charset="0"/>
              </a:rPr>
              <a:t>include</a:t>
            </a:r>
            <a:r>
              <a:rPr kumimoji="0" lang="en-US" sz="1000" b="0" i="0" u="none" strike="noStrike" cap="none" normalizeH="0" baseline="0" dirty="0">
                <a:ln>
                  <a:noFill/>
                </a:ln>
                <a:solidFill>
                  <a:srgbClr val="4BB970"/>
                </a:solidFill>
                <a:effectLst/>
                <a:latin typeface="Arial" pitchFamily="34" charset="0"/>
                <a:cs typeface="Arial" pitchFamily="34" charset="0"/>
              </a:rPr>
              <a: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rgbClr val="4BB970"/>
                </a:solidFill>
                <a:latin typeface="Arial" pitchFamily="34" charset="0"/>
                <a:cs typeface="Arial" pitchFamily="34" charset="0"/>
              </a:rPr>
              <a:t>Preventative health screening</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rgbClr val="4BB970"/>
                </a:solidFill>
                <a:latin typeface="Arial" pitchFamily="34" charset="0"/>
                <a:cs typeface="Arial" pitchFamily="34" charset="0"/>
              </a:rPr>
              <a:t>Outreach/education (e.g., health eating, asthma prevention)</a:t>
            </a:r>
          </a:p>
        </p:txBody>
      </p:sp>
      <p:sp>
        <p:nvSpPr>
          <p:cNvPr id="33" name="AutoShape 6"/>
          <p:cNvSpPr>
            <a:spLocks noChangeArrowheads="1"/>
          </p:cNvSpPr>
          <p:nvPr/>
        </p:nvSpPr>
        <p:spPr bwMode="auto">
          <a:xfrm>
            <a:off x="3966944" y="4603376"/>
            <a:ext cx="1511505" cy="1061937"/>
          </a:xfrm>
          <a:prstGeom prst="wedgeRoundRectCallout">
            <a:avLst>
              <a:gd name="adj1" fmla="val -79336"/>
              <a:gd name="adj2" fmla="val 32107"/>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2"/>
                </a:solidFill>
                <a:effectLst/>
                <a:latin typeface="Arial" pitchFamily="34" charset="0"/>
                <a:cs typeface="Arial" pitchFamily="34" charset="0"/>
              </a:rPr>
              <a:t>Other activities include:</a:t>
            </a:r>
            <a:endParaRPr lang="en-US" sz="1000" dirty="0">
              <a:solidFill>
                <a:schemeClr val="accent2"/>
              </a:solidFill>
              <a:latin typeface="Arial" pitchFamily="34" charset="0"/>
              <a:cs typeface="Arial" pitchFamily="34" charset="0"/>
            </a:endParaRPr>
          </a:p>
          <a:p>
            <a:pPr marL="171450" lvl="0" indent="-171450" fontAlgn="base">
              <a:spcBef>
                <a:spcPct val="0"/>
              </a:spcBef>
              <a:spcAft>
                <a:spcPct val="0"/>
              </a:spcAft>
              <a:buFont typeface="Arial" panose="020B0604020202020204" pitchFamily="34" charset="0"/>
              <a:buChar char="•"/>
            </a:pPr>
            <a:r>
              <a:rPr lang="en-US" sz="1000" dirty="0">
                <a:solidFill>
                  <a:schemeClr val="accent2"/>
                </a:solidFill>
                <a:latin typeface="Arial" pitchFamily="34" charset="0"/>
                <a:cs typeface="Arial" pitchFamily="34" charset="0"/>
              </a:rPr>
              <a:t>Home visits</a:t>
            </a:r>
          </a:p>
          <a:p>
            <a:pPr marL="171450" lvl="0" indent="-171450" fontAlgn="base">
              <a:spcBef>
                <a:spcPct val="0"/>
              </a:spcBef>
              <a:spcAft>
                <a:spcPct val="0"/>
              </a:spcAft>
              <a:buFont typeface="Arial" panose="020B0604020202020204" pitchFamily="34" charset="0"/>
              <a:buChar char="•"/>
            </a:pPr>
            <a:r>
              <a:rPr lang="en-US" sz="1000" dirty="0">
                <a:solidFill>
                  <a:schemeClr val="accent2"/>
                </a:solidFill>
                <a:latin typeface="Arial" pitchFamily="34" charset="0"/>
                <a:cs typeface="Arial" pitchFamily="34" charset="0"/>
              </a:rPr>
              <a:t>Community events</a:t>
            </a:r>
          </a:p>
          <a:p>
            <a:pPr marL="171450" lvl="0" indent="-171450" fontAlgn="base">
              <a:spcBef>
                <a:spcPct val="0"/>
              </a:spcBef>
              <a:spcAft>
                <a:spcPct val="0"/>
              </a:spcAft>
              <a:buFont typeface="Arial" panose="020B0604020202020204" pitchFamily="34" charset="0"/>
              <a:buChar char="•"/>
            </a:pPr>
            <a:r>
              <a:rPr lang="en-US" sz="1000" dirty="0">
                <a:solidFill>
                  <a:schemeClr val="accent2"/>
                </a:solidFill>
                <a:latin typeface="Arial" pitchFamily="34" charset="0"/>
                <a:cs typeface="Arial" pitchFamily="34" charset="0"/>
              </a:rPr>
              <a:t>Health Insurance enrollment</a:t>
            </a:r>
          </a:p>
        </p:txBody>
      </p:sp>
      <p:sp>
        <p:nvSpPr>
          <p:cNvPr id="22" name="Content Placeholder 1"/>
          <p:cNvSpPr txBox="1">
            <a:spLocks/>
          </p:cNvSpPr>
          <p:nvPr/>
        </p:nvSpPr>
        <p:spPr>
          <a:xfrm>
            <a:off x="191954" y="848483"/>
            <a:ext cx="8782372" cy="987838"/>
          </a:xfrm>
          <a:prstGeom prst="rect">
            <a:avLst/>
          </a:prstGeom>
          <a:noFill/>
        </p:spPr>
        <p:txBody>
          <a:bodyPr/>
          <a:lstStyle/>
          <a:p>
            <a:pPr marL="0" lvl="1">
              <a:lnSpc>
                <a:spcPts val="1720"/>
              </a:lnSpc>
              <a:spcBef>
                <a:spcPts val="600"/>
              </a:spcBef>
            </a:pPr>
            <a:r>
              <a:rPr lang="en-US" sz="1600" dirty="0">
                <a:cs typeface="Arial" pitchFamily="34" charset="0"/>
              </a:rPr>
              <a:t>CHWs in clinical organizations perform a variety of health promotion and disease prevention related activities, the most predominant of which are outreach/education and case management/coordination.</a:t>
            </a:r>
          </a:p>
          <a:p>
            <a:pPr marL="460375" lvl="2" indent="-230188">
              <a:lnSpc>
                <a:spcPts val="1720"/>
              </a:lnSpc>
              <a:spcBef>
                <a:spcPts val="600"/>
              </a:spcBef>
              <a:buClr>
                <a:schemeClr val="accent2"/>
              </a:buClr>
              <a:buFont typeface="Arial" charset="0"/>
              <a:buChar char="•"/>
            </a:pPr>
            <a:r>
              <a:rPr lang="en-US" sz="1400" dirty="0">
                <a:cs typeface="Arial" pitchFamily="34" charset="0"/>
              </a:rPr>
              <a:t>Employers are more likely than CHWs to report chronic disease self-management as an activity that CHWs engage in.</a:t>
            </a:r>
          </a:p>
        </p:txBody>
      </p:sp>
      <p:sp>
        <p:nvSpPr>
          <p:cNvPr id="25" name="Oval 24"/>
          <p:cNvSpPr/>
          <p:nvPr/>
        </p:nvSpPr>
        <p:spPr bwMode="gray">
          <a:xfrm rot="20293295">
            <a:off x="2982396" y="4906600"/>
            <a:ext cx="546445" cy="262756"/>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0" name="Oval 29"/>
          <p:cNvSpPr/>
          <p:nvPr/>
        </p:nvSpPr>
        <p:spPr bwMode="gray">
          <a:xfrm rot="20293295">
            <a:off x="2516617" y="5288989"/>
            <a:ext cx="546445" cy="262756"/>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Tree>
    <p:extLst>
      <p:ext uri="{BB962C8B-B14F-4D97-AF65-F5344CB8AC3E}">
        <p14:creationId xmlns:p14="http://schemas.microsoft.com/office/powerpoint/2010/main" val="132245844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50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childTnLst>
                          </p:cTn>
                        </p:par>
                        <p:par>
                          <p:cTn id="8" fill="hold">
                            <p:stCondLst>
                              <p:cond delay="2000"/>
                            </p:stCondLst>
                            <p:childTnLst>
                              <p:par>
                                <p:cTn id="9" presetID="22" presetClass="entr" presetSubtype="4" fill="hold" grpId="0" nodeType="afterEffect">
                                  <p:stCondLst>
                                    <p:cond delay="150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1249864042"/>
              </p:ext>
            </p:extLst>
          </p:nvPr>
        </p:nvGraphicFramePr>
        <p:xfrm>
          <a:off x="2784138" y="3115830"/>
          <a:ext cx="2791815" cy="273190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228601" y="106747"/>
            <a:ext cx="6977958" cy="647402"/>
          </a:xfrm>
        </p:spPr>
        <p:txBody>
          <a:bodyPr/>
          <a:lstStyle/>
          <a:p>
            <a:r>
              <a:rPr lang="en-US" dirty="0">
                <a:solidFill>
                  <a:schemeClr val="accent2"/>
                </a:solidFill>
              </a:rPr>
              <a:t>Chronic Disease Management Community Resources</a:t>
            </a:r>
            <a:endParaRPr lang="en-US" i="1" dirty="0">
              <a:solidFill>
                <a:schemeClr val="accent2"/>
              </a:solidFill>
            </a:endParaRPr>
          </a:p>
        </p:txBody>
      </p:sp>
      <p:sp>
        <p:nvSpPr>
          <p:cNvPr id="69" name="Text Box 3"/>
          <p:cNvSpPr txBox="1">
            <a:spLocks noChangeArrowheads="1"/>
          </p:cNvSpPr>
          <p:nvPr/>
        </p:nvSpPr>
        <p:spPr bwMode="auto">
          <a:xfrm>
            <a:off x="545601" y="2126001"/>
            <a:ext cx="800962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Resources to Which CHWs Link/Refer Individuals</a:t>
            </a:r>
          </a:p>
          <a:p>
            <a:pPr algn="ctr" eaLnBrk="1" hangingPunct="1"/>
            <a:r>
              <a:rPr lang="en-US" sz="1400" b="0" dirty="0">
                <a:solidFill>
                  <a:srgbClr val="000000"/>
                </a:solidFill>
              </a:rPr>
              <a:t>– Clinical Organizations Where CHWs Engage in Chronic Disease Self-Management –</a:t>
            </a:r>
            <a:endParaRPr lang="en-US" sz="1400" dirty="0">
              <a:solidFill>
                <a:srgbClr val="0087C8"/>
              </a:solidFill>
            </a:endParaRPr>
          </a:p>
        </p:txBody>
      </p:sp>
      <p:sp>
        <p:nvSpPr>
          <p:cNvPr id="17" name="Text Placeholder 1"/>
          <p:cNvSpPr>
            <a:spLocks noGrp="1"/>
          </p:cNvSpPr>
          <p:nvPr>
            <p:ph type="body" sz="quarter" idx="12"/>
          </p:nvPr>
        </p:nvSpPr>
        <p:spPr>
          <a:xfrm>
            <a:off x="302266" y="6361621"/>
            <a:ext cx="8496300" cy="199218"/>
          </a:xfrm>
        </p:spPr>
        <p:txBody>
          <a:bodyPr anchor="t" anchorCtr="0"/>
          <a:lstStyle/>
          <a:p>
            <a:pPr marL="341313" lvl="0" indent="-341313">
              <a:tabLst>
                <a:tab pos="631825" algn="l"/>
              </a:tabLst>
            </a:pPr>
            <a:r>
              <a:rPr lang="en-US" dirty="0"/>
              <a:t>EC5	Do CHWs at your organization link or refer individuals to/from any of the following chronic disease management community resources? </a:t>
            </a:r>
            <a:r>
              <a:rPr lang="en-IN" dirty="0"/>
              <a:t>(Employers: Clinical=46)</a:t>
            </a:r>
            <a:endParaRPr lang="en-US" dirty="0"/>
          </a:p>
          <a:p>
            <a:pPr marL="341313" lvl="0" indent="-341313">
              <a:spcAft>
                <a:spcPts val="300"/>
              </a:spcAft>
              <a:tabLst>
                <a:tab pos="631825" algn="l"/>
              </a:tabLst>
            </a:pPr>
            <a:r>
              <a:rPr lang="en-US" dirty="0"/>
              <a:t>CC3	Do you link or refer individuals to/from any of the following chronic disease management community resources? </a:t>
            </a:r>
            <a:r>
              <a:rPr lang="en-IN" dirty="0"/>
              <a:t>(CHWs: Clinical=93)</a:t>
            </a:r>
          </a:p>
          <a:p>
            <a:pPr marL="341313" indent="-341313"/>
            <a:endParaRPr lang="en-IN" dirty="0"/>
          </a:p>
        </p:txBody>
      </p:sp>
      <p:sp>
        <p:nvSpPr>
          <p:cNvPr id="19" name="Content Placeholder 1"/>
          <p:cNvSpPr txBox="1">
            <a:spLocks/>
          </p:cNvSpPr>
          <p:nvPr/>
        </p:nvSpPr>
        <p:spPr>
          <a:xfrm>
            <a:off x="198342" y="896267"/>
            <a:ext cx="8782372" cy="627074"/>
          </a:xfrm>
          <a:prstGeom prst="rect">
            <a:avLst/>
          </a:prstGeom>
          <a:noFill/>
        </p:spPr>
        <p:txBody>
          <a:bodyPr/>
          <a:lstStyle/>
          <a:p>
            <a:pPr marL="0" lvl="1">
              <a:spcBef>
                <a:spcPts val="600"/>
              </a:spcBef>
            </a:pPr>
            <a:endParaRPr lang="en-US" sz="1600" dirty="0"/>
          </a:p>
        </p:txBody>
      </p:sp>
      <p:grpSp>
        <p:nvGrpSpPr>
          <p:cNvPr id="27" name="Group 26"/>
          <p:cNvGrpSpPr/>
          <p:nvPr/>
        </p:nvGrpSpPr>
        <p:grpSpPr>
          <a:xfrm>
            <a:off x="5317110" y="6104247"/>
            <a:ext cx="3249671" cy="255662"/>
            <a:chOff x="5651447" y="5920433"/>
            <a:chExt cx="3249671" cy="255662"/>
          </a:xfrm>
        </p:grpSpPr>
        <p:sp>
          <p:nvSpPr>
            <p:cNvPr id="28" name="Rectangle 27"/>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29"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sp>
        <p:nvSpPr>
          <p:cNvPr id="23" name="TextBox 22"/>
          <p:cNvSpPr txBox="1"/>
          <p:nvPr/>
        </p:nvSpPr>
        <p:spPr>
          <a:xfrm>
            <a:off x="2587632" y="2901856"/>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Employers*</a:t>
            </a:r>
            <a:endParaRPr lang="en-US" sz="1100" b="1" dirty="0">
              <a:latin typeface="Arial" pitchFamily="34" charset="0"/>
              <a:cs typeface="Arial" pitchFamily="34" charset="0"/>
            </a:endParaRPr>
          </a:p>
        </p:txBody>
      </p:sp>
      <p:sp>
        <p:nvSpPr>
          <p:cNvPr id="24" name="TextBox 23"/>
          <p:cNvSpPr txBox="1"/>
          <p:nvPr/>
        </p:nvSpPr>
        <p:spPr>
          <a:xfrm>
            <a:off x="5450198" y="2904190"/>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CHWs</a:t>
            </a:r>
            <a:endParaRPr lang="en-US" sz="1100" b="1" dirty="0">
              <a:latin typeface="Arial" pitchFamily="34" charset="0"/>
              <a:cs typeface="Arial" pitchFamily="34" charset="0"/>
            </a:endParaRPr>
          </a:p>
        </p:txBody>
      </p:sp>
      <p:graphicFrame>
        <p:nvGraphicFramePr>
          <p:cNvPr id="31" name="Table 30"/>
          <p:cNvGraphicFramePr>
            <a:graphicFrameLocks noGrp="1"/>
          </p:cNvGraphicFramePr>
          <p:nvPr>
            <p:extLst>
              <p:ext uri="{D42A27DB-BD31-4B8C-83A1-F6EECF244321}">
                <p14:modId xmlns:p14="http://schemas.microsoft.com/office/powerpoint/2010/main" val="1226077674"/>
              </p:ext>
            </p:extLst>
          </p:nvPr>
        </p:nvGraphicFramePr>
        <p:xfrm>
          <a:off x="216002" y="3137168"/>
          <a:ext cx="2660009" cy="2681676"/>
        </p:xfrm>
        <a:graphic>
          <a:graphicData uri="http://schemas.openxmlformats.org/drawingml/2006/table">
            <a:tbl>
              <a:tblPr firstRow="1" bandRow="1"/>
              <a:tblGrid>
                <a:gridCol w="2660009">
                  <a:extLst>
                    <a:ext uri="{9D8B030D-6E8A-4147-A177-3AD203B41FA5}">
                      <a16:colId xmlns:a16="http://schemas.microsoft.com/office/drawing/2014/main" val="20000"/>
                    </a:ext>
                  </a:extLst>
                </a:gridCol>
              </a:tblGrid>
              <a:tr h="44694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Chronic Disease</a:t>
                      </a:r>
                      <a:r>
                        <a:rPr lang="en-US" sz="1100" baseline="0" dirty="0"/>
                        <a:t> Self-Management Education Program (CDSME)</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4694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Diabetes</a:t>
                      </a:r>
                      <a:r>
                        <a:rPr lang="en-US" sz="1100" baseline="0" dirty="0"/>
                        <a:t> Self-Management Education Program (DSME)</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694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Blood</a:t>
                      </a:r>
                      <a:r>
                        <a:rPr lang="en-US" sz="1100" baseline="0" dirty="0"/>
                        <a:t> Pressure Self-Management Program</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4694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Diabetes Prevention Program (DPP)</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4694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Other chronic</a:t>
                      </a:r>
                      <a:r>
                        <a:rPr lang="en-US" sz="1100" baseline="0" dirty="0"/>
                        <a:t> disease self-management community resource </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46946">
                <a:tc>
                  <a:txBody>
                    <a:bodyPr/>
                    <a:lstStyle/>
                    <a:p>
                      <a:pPr algn="r"/>
                      <a:r>
                        <a:rPr lang="en-US" sz="1100" b="1" dirty="0"/>
                        <a:t>None of the above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22" name="Chart 21"/>
          <p:cNvGraphicFramePr/>
          <p:nvPr>
            <p:extLst>
              <p:ext uri="{D42A27DB-BD31-4B8C-83A1-F6EECF244321}">
                <p14:modId xmlns:p14="http://schemas.microsoft.com/office/powerpoint/2010/main" val="3960441257"/>
              </p:ext>
            </p:extLst>
          </p:nvPr>
        </p:nvGraphicFramePr>
        <p:xfrm>
          <a:off x="5774966" y="3086234"/>
          <a:ext cx="2791815" cy="2732612"/>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a:xfrm>
            <a:off x="323850" y="6094596"/>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ontent Placeholder 1"/>
          <p:cNvSpPr txBox="1">
            <a:spLocks/>
          </p:cNvSpPr>
          <p:nvPr/>
        </p:nvSpPr>
        <p:spPr>
          <a:xfrm>
            <a:off x="191954" y="848483"/>
            <a:ext cx="8782372" cy="987838"/>
          </a:xfrm>
          <a:prstGeom prst="rect">
            <a:avLst/>
          </a:prstGeom>
          <a:noFill/>
        </p:spPr>
        <p:txBody>
          <a:bodyPr/>
          <a:lstStyle/>
          <a:p>
            <a:pPr marL="0" lvl="1">
              <a:lnSpc>
                <a:spcPts val="1720"/>
              </a:lnSpc>
              <a:spcBef>
                <a:spcPts val="600"/>
              </a:spcBef>
            </a:pPr>
            <a:r>
              <a:rPr lang="en-US" sz="1600" dirty="0">
                <a:cs typeface="Arial" pitchFamily="34" charset="0"/>
              </a:rPr>
              <a:t>Among organizations where CHWs engage in chronic disease self-management activities, the resources that they report the most are Chronic Disease Self-Management Education Program, Diabetes Self-Management Education Program, and Diabetes Prevention Program.</a:t>
            </a:r>
          </a:p>
        </p:txBody>
      </p:sp>
      <p:sp>
        <p:nvSpPr>
          <p:cNvPr id="21" name="AutoShape 6"/>
          <p:cNvSpPr>
            <a:spLocks noChangeArrowheads="1"/>
          </p:cNvSpPr>
          <p:nvPr/>
        </p:nvSpPr>
        <p:spPr bwMode="auto">
          <a:xfrm>
            <a:off x="3858820" y="5128849"/>
            <a:ext cx="1753267" cy="772195"/>
          </a:xfrm>
          <a:prstGeom prst="wedgeRoundRectCallout">
            <a:avLst>
              <a:gd name="adj1" fmla="val -71360"/>
              <a:gd name="adj2" fmla="val -44738"/>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2"/>
                </a:solidFill>
                <a:effectLst/>
                <a:latin typeface="Arial" pitchFamily="34" charset="0"/>
                <a:cs typeface="Arial" pitchFamily="34" charset="0"/>
              </a:rPr>
              <a:t>Other responses include:</a:t>
            </a:r>
            <a:endParaRPr lang="en-US" sz="1000" dirty="0">
              <a:solidFill>
                <a:schemeClr val="accent2"/>
              </a:solidFill>
              <a:latin typeface="Arial" pitchFamily="34" charset="0"/>
              <a:cs typeface="Arial" pitchFamily="34" charset="0"/>
            </a:endParaRPr>
          </a:p>
          <a:p>
            <a:pPr marL="171450" lvl="0" indent="-171450" fontAlgn="base">
              <a:spcBef>
                <a:spcPct val="0"/>
              </a:spcBef>
              <a:spcAft>
                <a:spcPct val="0"/>
              </a:spcAft>
              <a:buFont typeface="Arial" panose="020B0604020202020204" pitchFamily="34" charset="0"/>
              <a:buChar char="•"/>
            </a:pPr>
            <a:r>
              <a:rPr lang="en-US" sz="1000" dirty="0">
                <a:solidFill>
                  <a:schemeClr val="accent2"/>
                </a:solidFill>
                <a:latin typeface="Arial" pitchFamily="34" charset="0"/>
                <a:cs typeface="Arial" pitchFamily="34" charset="0"/>
              </a:rPr>
              <a:t>Matter of Balance</a:t>
            </a:r>
          </a:p>
          <a:p>
            <a:pPr marL="171450" lvl="0" indent="-171450" fontAlgn="base">
              <a:spcBef>
                <a:spcPct val="0"/>
              </a:spcBef>
              <a:spcAft>
                <a:spcPct val="0"/>
              </a:spcAft>
              <a:buFont typeface="Arial" panose="020B0604020202020204" pitchFamily="34" charset="0"/>
              <a:buChar char="•"/>
            </a:pPr>
            <a:r>
              <a:rPr lang="en-US" sz="1000" dirty="0">
                <a:solidFill>
                  <a:schemeClr val="accent2"/>
                </a:solidFill>
                <a:latin typeface="Arial" pitchFamily="34" charset="0"/>
                <a:cs typeface="Arial" pitchFamily="34" charset="0"/>
              </a:rPr>
              <a:t>My Life My Health</a:t>
            </a:r>
          </a:p>
          <a:p>
            <a:pPr marL="171450" lvl="0" indent="-171450" fontAlgn="base">
              <a:spcBef>
                <a:spcPct val="0"/>
              </a:spcBef>
              <a:spcAft>
                <a:spcPct val="0"/>
              </a:spcAft>
              <a:buFont typeface="Arial" panose="020B0604020202020204" pitchFamily="34" charset="0"/>
              <a:buChar char="•"/>
            </a:pPr>
            <a:r>
              <a:rPr lang="en-US" sz="1000" dirty="0">
                <a:solidFill>
                  <a:schemeClr val="accent2"/>
                </a:solidFill>
                <a:latin typeface="Arial" pitchFamily="34" charset="0"/>
                <a:cs typeface="Arial" pitchFamily="34" charset="0"/>
              </a:rPr>
              <a:t>Healthy Eating</a:t>
            </a:r>
          </a:p>
        </p:txBody>
      </p:sp>
      <p:sp>
        <p:nvSpPr>
          <p:cNvPr id="26" name="AutoShape 6"/>
          <p:cNvSpPr>
            <a:spLocks noChangeArrowheads="1"/>
          </p:cNvSpPr>
          <p:nvPr/>
        </p:nvSpPr>
        <p:spPr bwMode="auto">
          <a:xfrm>
            <a:off x="7044670" y="5128849"/>
            <a:ext cx="1684990" cy="743307"/>
          </a:xfrm>
          <a:prstGeom prst="wedgeRoundRectCallout">
            <a:avLst>
              <a:gd name="adj1" fmla="val -69320"/>
              <a:gd name="adj2" fmla="val -47051"/>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4BB970"/>
                </a:solidFill>
                <a:effectLst/>
                <a:latin typeface="Arial" pitchFamily="34" charset="0"/>
                <a:cs typeface="Arial" pitchFamily="34" charset="0"/>
              </a:rPr>
              <a:t>Other responses include:</a:t>
            </a:r>
            <a:endParaRPr lang="en-US" sz="1000" dirty="0">
              <a:solidFill>
                <a:srgbClr val="4BB970"/>
              </a:solidFill>
              <a:latin typeface="Arial" pitchFamily="34" charset="0"/>
              <a:cs typeface="Arial" pitchFamily="34" charset="0"/>
            </a:endParaRPr>
          </a:p>
          <a:p>
            <a:pPr marL="171450" lvl="0" indent="-171450" fontAlgn="base">
              <a:spcBef>
                <a:spcPct val="0"/>
              </a:spcBef>
              <a:spcAft>
                <a:spcPct val="0"/>
              </a:spcAft>
              <a:buFont typeface="Arial" panose="020B0604020202020204" pitchFamily="34" charset="0"/>
              <a:buChar char="•"/>
            </a:pPr>
            <a:r>
              <a:rPr lang="en-US" sz="1000" dirty="0">
                <a:solidFill>
                  <a:srgbClr val="4BB970"/>
                </a:solidFill>
                <a:latin typeface="Arial" pitchFamily="34" charset="0"/>
                <a:cs typeface="Arial" pitchFamily="34" charset="0"/>
              </a:rPr>
              <a:t>Local support groups</a:t>
            </a:r>
          </a:p>
          <a:p>
            <a:pPr marL="171450" lvl="0" indent="-171450" fontAlgn="base">
              <a:spcBef>
                <a:spcPct val="0"/>
              </a:spcBef>
              <a:spcAft>
                <a:spcPct val="0"/>
              </a:spcAft>
              <a:buFont typeface="Arial" panose="020B0604020202020204" pitchFamily="34" charset="0"/>
              <a:buChar char="•"/>
            </a:pPr>
            <a:r>
              <a:rPr lang="en-US" sz="1000" dirty="0">
                <a:solidFill>
                  <a:srgbClr val="4BB970"/>
                </a:solidFill>
                <a:latin typeface="Arial" pitchFamily="34" charset="0"/>
                <a:cs typeface="Arial" pitchFamily="34" charset="0"/>
              </a:rPr>
              <a:t>Adult day programs/ Elder Services</a:t>
            </a:r>
          </a:p>
        </p:txBody>
      </p:sp>
    </p:spTree>
    <p:extLst>
      <p:ext uri="{BB962C8B-B14F-4D97-AF65-F5344CB8AC3E}">
        <p14:creationId xmlns:p14="http://schemas.microsoft.com/office/powerpoint/2010/main" val="78807981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5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2000"/>
                            </p:stCondLst>
                            <p:childTnLst>
                              <p:par>
                                <p:cTn id="9" presetID="22" presetClass="entr" presetSubtype="4" fill="hold" grpId="0" nodeType="afterEffect">
                                  <p:stCondLst>
                                    <p:cond delay="150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Rectangle 13"/>
          <p:cNvSpPr>
            <a:spLocks noChangeArrowheads="1"/>
          </p:cNvSpPr>
          <p:nvPr/>
        </p:nvSpPr>
        <p:spPr bwMode="auto">
          <a:xfrm>
            <a:off x="198421" y="924256"/>
            <a:ext cx="8341729" cy="48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5000"/>
              </a:lnSpc>
              <a:spcBef>
                <a:spcPts val="600"/>
              </a:spcBef>
              <a:spcAft>
                <a:spcPts val="500"/>
              </a:spcAft>
              <a:buClr>
                <a:srgbClr val="004186"/>
              </a:buClr>
              <a:buSzPct val="110000"/>
              <a:tabLst>
                <a:tab pos="914400" algn="l"/>
                <a:tab pos="2290763" algn="l"/>
              </a:tabLst>
            </a:pPr>
            <a:r>
              <a:rPr lang="en-US" sz="1600" dirty="0"/>
              <a:t>The baseline measurement contained in this report coupled with subsequent biannual measurements from repeating the Workforce Surveillance Survey will inform the key evaluation questions listed below: </a:t>
            </a:r>
          </a:p>
          <a:p>
            <a:pPr marL="579438" lvl="1" indent="-350838">
              <a:spcBef>
                <a:spcPts val="1200"/>
              </a:spcBef>
              <a:buClr>
                <a:srgbClr val="0070C0"/>
              </a:buClr>
              <a:buSzPct val="100000"/>
              <a:buFont typeface="+mj-lt"/>
              <a:buAutoNum type="arabicPeriod"/>
              <a:tabLst>
                <a:tab pos="914400" algn="l"/>
                <a:tab pos="2290763" algn="l"/>
              </a:tabLst>
            </a:pPr>
            <a:r>
              <a:rPr lang="en-US" sz="1600" dirty="0"/>
              <a:t>Has Certification increased opportunities for CHWs to have stable, better-paid positions and working conditions?</a:t>
            </a:r>
          </a:p>
          <a:p>
            <a:pPr marL="579438" lvl="1" indent="-350838">
              <a:spcBef>
                <a:spcPts val="1200"/>
              </a:spcBef>
              <a:buClr>
                <a:srgbClr val="0070C0"/>
              </a:buClr>
              <a:buSzPct val="100000"/>
              <a:buFont typeface="+mj-lt"/>
              <a:buAutoNum type="arabicPeriod"/>
              <a:tabLst>
                <a:tab pos="914400" algn="l"/>
                <a:tab pos="2290763" algn="l"/>
              </a:tabLst>
            </a:pPr>
            <a:r>
              <a:rPr lang="en-US" sz="1600" dirty="0"/>
              <a:t>Has Certification changed the nature and qualities of the CHW workforce (i.e., race, ethnicity, education)?</a:t>
            </a:r>
          </a:p>
          <a:p>
            <a:pPr marL="579438" lvl="1" indent="-350838">
              <a:spcBef>
                <a:spcPts val="1200"/>
              </a:spcBef>
              <a:buClr>
                <a:srgbClr val="0070C0"/>
              </a:buClr>
              <a:buSzPct val="100000"/>
              <a:buFont typeface="+mj-lt"/>
              <a:buAutoNum type="arabicPeriod"/>
              <a:tabLst>
                <a:tab pos="914400" algn="l"/>
                <a:tab pos="2290763" algn="l"/>
              </a:tabLst>
            </a:pPr>
            <a:r>
              <a:rPr lang="en-US" sz="1600" dirty="0"/>
              <a:t>Has Certification created different opportunities for Certified and non-Certified CHWs (i.e., type of employer, salary, opportunities for training)?</a:t>
            </a:r>
          </a:p>
          <a:p>
            <a:pPr marL="579438" lvl="1" indent="-350838">
              <a:spcBef>
                <a:spcPts val="1200"/>
              </a:spcBef>
              <a:buClr>
                <a:srgbClr val="0070C0"/>
              </a:buClr>
              <a:buSzPct val="100000"/>
              <a:buFont typeface="+mj-lt"/>
              <a:buAutoNum type="arabicPeriod"/>
              <a:tabLst>
                <a:tab pos="914400" algn="l"/>
                <a:tab pos="2290763" algn="l"/>
              </a:tabLst>
            </a:pPr>
            <a:r>
              <a:rPr lang="en-US" sz="1600" dirty="0"/>
              <a:t>Has Certification influenced how CHW employers value CHWs on their care team?</a:t>
            </a:r>
          </a:p>
          <a:p>
            <a:pPr marL="579438" lvl="1" indent="-350838">
              <a:spcBef>
                <a:spcPts val="1200"/>
              </a:spcBef>
              <a:buClr>
                <a:srgbClr val="0070C0"/>
              </a:buClr>
              <a:buSzPct val="100000"/>
              <a:buFont typeface="+mj-lt"/>
              <a:buAutoNum type="arabicPeriod"/>
              <a:tabLst>
                <a:tab pos="914400" algn="l"/>
                <a:tab pos="2290763" algn="l"/>
              </a:tabLst>
            </a:pPr>
            <a:r>
              <a:rPr lang="en-US" sz="1600" dirty="0"/>
              <a:t>How accessible is the Certification process for CHWs </a:t>
            </a:r>
            <a:r>
              <a:rPr lang="en-US" sz="1600" dirty="0">
                <a:solidFill>
                  <a:schemeClr val="bg1">
                    <a:lumMod val="65000"/>
                  </a:schemeClr>
                </a:solidFill>
              </a:rPr>
              <a:t>and approval process for training centers</a:t>
            </a:r>
            <a:r>
              <a:rPr lang="en-US" sz="1600" dirty="0"/>
              <a:t>?</a:t>
            </a:r>
          </a:p>
          <a:p>
            <a:pPr>
              <a:lnSpc>
                <a:spcPct val="95000"/>
              </a:lnSpc>
              <a:spcBef>
                <a:spcPts val="600"/>
              </a:spcBef>
              <a:spcAft>
                <a:spcPts val="600"/>
              </a:spcAft>
              <a:buClr>
                <a:srgbClr val="004186"/>
              </a:buClr>
              <a:buSzPct val="110000"/>
              <a:tabLst>
                <a:tab pos="914400" algn="l"/>
                <a:tab pos="2290763" algn="l"/>
              </a:tabLst>
            </a:pPr>
            <a:endParaRPr lang="en-US" dirty="0"/>
          </a:p>
          <a:p>
            <a:pPr>
              <a:lnSpc>
                <a:spcPct val="95000"/>
              </a:lnSpc>
              <a:spcBef>
                <a:spcPts val="600"/>
              </a:spcBef>
              <a:spcAft>
                <a:spcPts val="600"/>
              </a:spcAft>
              <a:buClr>
                <a:srgbClr val="004186"/>
              </a:buClr>
              <a:buSzPct val="110000"/>
              <a:tabLst>
                <a:tab pos="914400" algn="l"/>
                <a:tab pos="2290763" algn="l"/>
              </a:tabLst>
            </a:pPr>
            <a:endParaRPr lang="en-US" dirty="0"/>
          </a:p>
          <a:p>
            <a:pPr>
              <a:lnSpc>
                <a:spcPct val="95000"/>
              </a:lnSpc>
              <a:spcBef>
                <a:spcPts val="600"/>
              </a:spcBef>
              <a:spcAft>
                <a:spcPts val="600"/>
              </a:spcAft>
              <a:buClr>
                <a:srgbClr val="004186"/>
              </a:buClr>
              <a:buSzPct val="110000"/>
              <a:tabLst>
                <a:tab pos="914400" algn="l"/>
                <a:tab pos="2290763" algn="l"/>
              </a:tabLst>
            </a:pPr>
            <a:endParaRPr lang="en-US" dirty="0"/>
          </a:p>
          <a:p>
            <a:pPr>
              <a:lnSpc>
                <a:spcPct val="95000"/>
              </a:lnSpc>
              <a:spcBef>
                <a:spcPts val="600"/>
              </a:spcBef>
              <a:spcAft>
                <a:spcPts val="600"/>
              </a:spcAft>
              <a:buClr>
                <a:srgbClr val="004186"/>
              </a:buClr>
              <a:buSzPct val="110000"/>
              <a:tabLst>
                <a:tab pos="914400" algn="l"/>
                <a:tab pos="2290763" algn="l"/>
              </a:tabLst>
            </a:pPr>
            <a:endParaRPr lang="en-US" dirty="0"/>
          </a:p>
          <a:p>
            <a:pPr>
              <a:lnSpc>
                <a:spcPct val="95000"/>
              </a:lnSpc>
              <a:spcBef>
                <a:spcPts val="600"/>
              </a:spcBef>
              <a:spcAft>
                <a:spcPts val="600"/>
              </a:spcAft>
              <a:buClr>
                <a:srgbClr val="004186"/>
              </a:buClr>
              <a:buSzPct val="110000"/>
              <a:tabLst>
                <a:tab pos="914400" algn="l"/>
                <a:tab pos="2290763" algn="l"/>
              </a:tabLst>
            </a:pPr>
            <a:endParaRPr lang="en-US" dirty="0">
              <a:solidFill>
                <a:schemeClr val="accent2"/>
              </a:solidFill>
            </a:endParaRPr>
          </a:p>
          <a:p>
            <a:pPr>
              <a:lnSpc>
                <a:spcPct val="95000"/>
              </a:lnSpc>
              <a:spcBef>
                <a:spcPts val="600"/>
              </a:spcBef>
              <a:spcAft>
                <a:spcPts val="600"/>
              </a:spcAft>
              <a:buClr>
                <a:srgbClr val="004186"/>
              </a:buClr>
              <a:buSzPct val="110000"/>
              <a:tabLst>
                <a:tab pos="914400" algn="l"/>
                <a:tab pos="2290763" algn="l"/>
              </a:tabLst>
            </a:pPr>
            <a:endParaRPr lang="en-US" dirty="0">
              <a:solidFill>
                <a:schemeClr val="accent2"/>
              </a:solidFill>
            </a:endParaRPr>
          </a:p>
          <a:p>
            <a:pPr>
              <a:lnSpc>
                <a:spcPct val="95000"/>
              </a:lnSpc>
              <a:spcBef>
                <a:spcPts val="600"/>
              </a:spcBef>
              <a:spcAft>
                <a:spcPts val="600"/>
              </a:spcAft>
              <a:buClr>
                <a:srgbClr val="004186"/>
              </a:buClr>
              <a:buSzPct val="110000"/>
              <a:tabLst>
                <a:tab pos="914400" algn="l"/>
                <a:tab pos="2290763" algn="l"/>
              </a:tabLst>
            </a:pPr>
            <a:endParaRPr lang="en-US" dirty="0">
              <a:solidFill>
                <a:schemeClr val="accent2"/>
              </a:solidFill>
            </a:endParaRPr>
          </a:p>
        </p:txBody>
      </p:sp>
      <p:sp>
        <p:nvSpPr>
          <p:cNvPr id="1041" name="Rectangle 125"/>
          <p:cNvSpPr>
            <a:spLocks noGrp="1" noChangeArrowheads="1"/>
          </p:cNvSpPr>
          <p:nvPr>
            <p:ph type="title"/>
          </p:nvPr>
        </p:nvSpPr>
        <p:spPr>
          <a:xfrm>
            <a:off x="295274" y="382100"/>
            <a:ext cx="8289925" cy="381000"/>
          </a:xfrm>
        </p:spPr>
        <p:txBody>
          <a:bodyPr/>
          <a:lstStyle/>
          <a:p>
            <a:pPr eaLnBrk="1" hangingPunct="1"/>
            <a:r>
              <a:rPr lang="en-US" sz="2000" dirty="0">
                <a:solidFill>
                  <a:schemeClr val="accent2"/>
                </a:solidFill>
              </a:rPr>
              <a:t>Evaluation Questions Addressed by the Survey</a:t>
            </a:r>
          </a:p>
        </p:txBody>
      </p:sp>
    </p:spTree>
    <p:extLst>
      <p:ext uri="{BB962C8B-B14F-4D97-AF65-F5344CB8AC3E}">
        <p14:creationId xmlns:p14="http://schemas.microsoft.com/office/powerpoint/2010/main" val="2430048255"/>
      </p:ext>
    </p:extLst>
  </p:cSld>
  <p:clrMapOvr>
    <a:masterClrMapping/>
  </p:clrMapOvr>
  <p:transition spd="slow">
    <p:wipe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2016255524"/>
              </p:ext>
            </p:extLst>
          </p:nvPr>
        </p:nvGraphicFramePr>
        <p:xfrm>
          <a:off x="2257930" y="2557038"/>
          <a:ext cx="2850294" cy="340755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228600" y="106747"/>
            <a:ext cx="7151350" cy="647402"/>
          </a:xfrm>
        </p:spPr>
        <p:txBody>
          <a:bodyPr/>
          <a:lstStyle/>
          <a:p>
            <a:r>
              <a:rPr lang="en-US" dirty="0">
                <a:solidFill>
                  <a:schemeClr val="accent2"/>
                </a:solidFill>
              </a:rPr>
              <a:t>Other Types of Community Service Resources</a:t>
            </a:r>
            <a:endParaRPr lang="en-US" i="1" dirty="0">
              <a:solidFill>
                <a:schemeClr val="accent2"/>
              </a:solidFill>
            </a:endParaRPr>
          </a:p>
        </p:txBody>
      </p:sp>
      <p:sp>
        <p:nvSpPr>
          <p:cNvPr id="69" name="Text Box 3"/>
          <p:cNvSpPr txBox="1">
            <a:spLocks noChangeArrowheads="1"/>
          </p:cNvSpPr>
          <p:nvPr/>
        </p:nvSpPr>
        <p:spPr bwMode="auto">
          <a:xfrm>
            <a:off x="912141" y="1770360"/>
            <a:ext cx="755724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Other Types of Community Services to Which CHWs Link/Refer Individuals</a:t>
            </a:r>
          </a:p>
          <a:p>
            <a:pPr algn="ctr" eaLnBrk="1" hangingPunct="1"/>
            <a:r>
              <a:rPr lang="en-US" sz="1400" b="0" dirty="0">
                <a:solidFill>
                  <a:srgbClr val="000000"/>
                </a:solidFill>
              </a:rPr>
              <a:t>– Clinical Organizations –</a:t>
            </a:r>
            <a:endParaRPr lang="en-US" sz="1400" dirty="0">
              <a:solidFill>
                <a:srgbClr val="0087C8"/>
              </a:solidFill>
            </a:endParaRPr>
          </a:p>
        </p:txBody>
      </p:sp>
      <p:sp>
        <p:nvSpPr>
          <p:cNvPr id="17" name="Text Placeholder 1"/>
          <p:cNvSpPr>
            <a:spLocks noGrp="1"/>
          </p:cNvSpPr>
          <p:nvPr>
            <p:ph type="body" sz="quarter" idx="12"/>
          </p:nvPr>
        </p:nvSpPr>
        <p:spPr>
          <a:xfrm>
            <a:off x="302266" y="6344369"/>
            <a:ext cx="8496300" cy="199218"/>
          </a:xfrm>
        </p:spPr>
        <p:txBody>
          <a:bodyPr anchor="t" anchorCtr="0"/>
          <a:lstStyle/>
          <a:p>
            <a:pPr marL="341313" lvl="0" indent="-341313">
              <a:tabLst>
                <a:tab pos="631825" algn="l"/>
              </a:tabLst>
            </a:pPr>
            <a:r>
              <a:rPr lang="en-US" dirty="0"/>
              <a:t>EC6	Which of the following services do CHWs at your organization connect clients or patients to? </a:t>
            </a:r>
            <a:r>
              <a:rPr lang="en-IN" dirty="0"/>
              <a:t>(Employers: Clinical=112)</a:t>
            </a:r>
            <a:endParaRPr lang="en-US" dirty="0"/>
          </a:p>
          <a:p>
            <a:pPr marL="341313" lvl="0" indent="-341313">
              <a:spcAft>
                <a:spcPts val="300"/>
              </a:spcAft>
              <a:tabLst>
                <a:tab pos="631825" algn="l"/>
              </a:tabLst>
            </a:pPr>
            <a:r>
              <a:rPr lang="en-US" dirty="0"/>
              <a:t>CC4	Which of the following services do you connect clients or patients to? </a:t>
            </a:r>
            <a:r>
              <a:rPr lang="en-IN" dirty="0"/>
              <a:t>(CHWs: Clinical=306)</a:t>
            </a:r>
          </a:p>
          <a:p>
            <a:pPr marL="341313" indent="-341313"/>
            <a:r>
              <a:rPr lang="en-IN" dirty="0"/>
              <a:t> </a:t>
            </a:r>
          </a:p>
        </p:txBody>
      </p:sp>
      <p:sp>
        <p:nvSpPr>
          <p:cNvPr id="23" name="TextBox 22"/>
          <p:cNvSpPr txBox="1"/>
          <p:nvPr/>
        </p:nvSpPr>
        <p:spPr>
          <a:xfrm>
            <a:off x="2200842" y="2344409"/>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Employers</a:t>
            </a:r>
            <a:endParaRPr lang="en-US" sz="1100" b="1" dirty="0">
              <a:latin typeface="Arial" pitchFamily="34" charset="0"/>
              <a:cs typeface="Arial" pitchFamily="34" charset="0"/>
            </a:endParaRPr>
          </a:p>
        </p:txBody>
      </p:sp>
      <p:sp>
        <p:nvSpPr>
          <p:cNvPr id="24" name="TextBox 23"/>
          <p:cNvSpPr txBox="1"/>
          <p:nvPr/>
        </p:nvSpPr>
        <p:spPr>
          <a:xfrm>
            <a:off x="5614103" y="2344409"/>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CHWs</a:t>
            </a:r>
            <a:endParaRPr lang="en-US" sz="1100" b="1" dirty="0">
              <a:latin typeface="Arial" pitchFamily="34" charset="0"/>
              <a:cs typeface="Arial" pitchFamily="34" charset="0"/>
            </a:endParaRPr>
          </a:p>
        </p:txBody>
      </p:sp>
      <p:graphicFrame>
        <p:nvGraphicFramePr>
          <p:cNvPr id="31" name="Table 30"/>
          <p:cNvGraphicFramePr>
            <a:graphicFrameLocks noGrp="1"/>
          </p:cNvGraphicFramePr>
          <p:nvPr>
            <p:extLst>
              <p:ext uri="{D42A27DB-BD31-4B8C-83A1-F6EECF244321}">
                <p14:modId xmlns:p14="http://schemas.microsoft.com/office/powerpoint/2010/main" val="1796621711"/>
              </p:ext>
            </p:extLst>
          </p:nvPr>
        </p:nvGraphicFramePr>
        <p:xfrm>
          <a:off x="-310206" y="2583313"/>
          <a:ext cx="2662888" cy="3381280"/>
        </p:xfrm>
        <a:graphic>
          <a:graphicData uri="http://schemas.openxmlformats.org/drawingml/2006/table">
            <a:tbl>
              <a:tblPr firstRow="1" bandRow="1"/>
              <a:tblGrid>
                <a:gridCol w="2662888">
                  <a:extLst>
                    <a:ext uri="{9D8B030D-6E8A-4147-A177-3AD203B41FA5}">
                      <a16:colId xmlns:a16="http://schemas.microsoft.com/office/drawing/2014/main" val="20000"/>
                    </a:ext>
                  </a:extLst>
                </a:gridCol>
              </a:tblGrid>
              <a:tr h="33812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Assistance for low income (Net)</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812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Health insurance enrollment</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812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Transportation</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3812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Employment/Training</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3812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Translation/Interpretation</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3812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Violence prevention</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61677864"/>
                  </a:ext>
                </a:extLst>
              </a:tr>
              <a:tr h="33812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Legal services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0431921"/>
                  </a:ext>
                </a:extLst>
              </a:tr>
              <a:tr h="33812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Child Care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71668704"/>
                  </a:ext>
                </a:extLst>
              </a:tr>
              <a:tr h="33812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Other non-medical service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908702626"/>
                  </a:ext>
                </a:extLst>
              </a:tr>
              <a:tr h="338128">
                <a:tc>
                  <a:txBody>
                    <a:bodyPr/>
                    <a:lstStyle/>
                    <a:p>
                      <a:pPr algn="r"/>
                      <a:r>
                        <a:rPr lang="en-US" sz="1100" b="1" dirty="0"/>
                        <a:t>None of the above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18" name="Chart 17"/>
          <p:cNvGraphicFramePr/>
          <p:nvPr>
            <p:extLst>
              <p:ext uri="{D42A27DB-BD31-4B8C-83A1-F6EECF244321}">
                <p14:modId xmlns:p14="http://schemas.microsoft.com/office/powerpoint/2010/main" val="246679245"/>
              </p:ext>
            </p:extLst>
          </p:nvPr>
        </p:nvGraphicFramePr>
        <p:xfrm>
          <a:off x="5526641" y="2547599"/>
          <a:ext cx="2850294" cy="3436046"/>
        </p:xfrm>
        <a:graphic>
          <a:graphicData uri="http://schemas.openxmlformats.org/drawingml/2006/chart">
            <c:chart xmlns:c="http://schemas.openxmlformats.org/drawingml/2006/chart" xmlns:r="http://schemas.openxmlformats.org/officeDocument/2006/relationships" r:id="rId4"/>
          </a:graphicData>
        </a:graphic>
      </p:graphicFrame>
      <p:sp>
        <p:nvSpPr>
          <p:cNvPr id="14" name="Content Placeholder 1"/>
          <p:cNvSpPr txBox="1">
            <a:spLocks/>
          </p:cNvSpPr>
          <p:nvPr/>
        </p:nvSpPr>
        <p:spPr>
          <a:xfrm>
            <a:off x="191954" y="848483"/>
            <a:ext cx="8782372" cy="987838"/>
          </a:xfrm>
          <a:prstGeom prst="rect">
            <a:avLst/>
          </a:prstGeom>
          <a:noFill/>
        </p:spPr>
        <p:txBody>
          <a:bodyPr/>
          <a:lstStyle/>
          <a:p>
            <a:pPr marL="0" lvl="1">
              <a:lnSpc>
                <a:spcPts val="1720"/>
              </a:lnSpc>
              <a:spcBef>
                <a:spcPts val="600"/>
              </a:spcBef>
            </a:pPr>
            <a:r>
              <a:rPr lang="en-US" sz="1600" dirty="0">
                <a:cs typeface="Arial" pitchFamily="34" charset="0"/>
              </a:rPr>
              <a:t>CHWs help their clients tap into a variety of other community service resources, including low income assistance, health insurance enrollment, transportation, employment/training, and translation/interpretation.</a:t>
            </a:r>
          </a:p>
        </p:txBody>
      </p:sp>
      <p:sp>
        <p:nvSpPr>
          <p:cNvPr id="15" name="AutoShape 6"/>
          <p:cNvSpPr>
            <a:spLocks noChangeArrowheads="1"/>
          </p:cNvSpPr>
          <p:nvPr/>
        </p:nvSpPr>
        <p:spPr bwMode="auto">
          <a:xfrm>
            <a:off x="3524169" y="5349651"/>
            <a:ext cx="1793264" cy="814356"/>
          </a:xfrm>
          <a:prstGeom prst="wedgeRoundRectCallout">
            <a:avLst>
              <a:gd name="adj1" fmla="val -69370"/>
              <a:gd name="adj2" fmla="val -38387"/>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2"/>
                </a:solidFill>
                <a:effectLst/>
                <a:latin typeface="Arial" pitchFamily="34" charset="0"/>
                <a:cs typeface="Arial" pitchFamily="34" charset="0"/>
              </a:rPr>
              <a:t>Other responses include:</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chemeClr val="accent2"/>
                </a:solidFill>
                <a:latin typeface="Arial" pitchFamily="34" charset="0"/>
                <a:cs typeface="Arial" pitchFamily="34" charset="0"/>
              </a:rPr>
              <a:t>Mental health services</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chemeClr val="accent2"/>
                </a:solidFill>
                <a:latin typeface="Arial" pitchFamily="34" charset="0"/>
                <a:cs typeface="Arial" pitchFamily="34" charset="0"/>
              </a:rPr>
              <a:t>Substance treatment</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000" dirty="0">
                <a:solidFill>
                  <a:schemeClr val="accent2"/>
                </a:solidFill>
                <a:latin typeface="Arial" pitchFamily="34" charset="0"/>
                <a:cs typeface="Arial" pitchFamily="34" charset="0"/>
              </a:rPr>
              <a:t>LTSS, home care</a:t>
            </a:r>
          </a:p>
        </p:txBody>
      </p:sp>
      <p:sp>
        <p:nvSpPr>
          <p:cNvPr id="16" name="AutoShape 6"/>
          <p:cNvSpPr>
            <a:spLocks noChangeArrowheads="1"/>
          </p:cNvSpPr>
          <p:nvPr/>
        </p:nvSpPr>
        <p:spPr bwMode="auto">
          <a:xfrm>
            <a:off x="7029623" y="5041976"/>
            <a:ext cx="1874169" cy="1258167"/>
          </a:xfrm>
          <a:prstGeom prst="wedgeRoundRectCallout">
            <a:avLst>
              <a:gd name="adj1" fmla="val -79226"/>
              <a:gd name="adj2" fmla="val -13960"/>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4BB970"/>
                </a:solidFill>
                <a:effectLst/>
                <a:latin typeface="Arial" pitchFamily="34" charset="0"/>
                <a:cs typeface="Arial" pitchFamily="34" charset="0"/>
              </a:rPr>
              <a:t>Other responses include:</a:t>
            </a:r>
            <a:endParaRPr lang="en-US" sz="1000" dirty="0">
              <a:solidFill>
                <a:srgbClr val="4BB970"/>
              </a:solidFill>
              <a:latin typeface="Arial" pitchFamily="34" charset="0"/>
              <a:cs typeface="Arial" pitchFamily="34" charset="0"/>
            </a:endParaRPr>
          </a:p>
          <a:p>
            <a:pPr marL="171450" lvl="0" indent="-171450" fontAlgn="base">
              <a:spcBef>
                <a:spcPct val="0"/>
              </a:spcBef>
              <a:spcAft>
                <a:spcPct val="0"/>
              </a:spcAft>
              <a:buFont typeface="Arial" panose="020B0604020202020204" pitchFamily="34" charset="0"/>
              <a:buChar char="•"/>
            </a:pPr>
            <a:r>
              <a:rPr lang="en-US" sz="1000" dirty="0">
                <a:solidFill>
                  <a:srgbClr val="4BB970"/>
                </a:solidFill>
                <a:latin typeface="Arial" pitchFamily="34" charset="0"/>
                <a:cs typeface="Arial" pitchFamily="34" charset="0"/>
              </a:rPr>
              <a:t>Elder services, home care, adult day care </a:t>
            </a:r>
          </a:p>
          <a:p>
            <a:pPr marL="171450" lvl="0" indent="-171450" fontAlgn="base">
              <a:spcBef>
                <a:spcPct val="0"/>
              </a:spcBef>
              <a:spcAft>
                <a:spcPct val="0"/>
              </a:spcAft>
              <a:buFont typeface="Arial" panose="020B0604020202020204" pitchFamily="34" charset="0"/>
              <a:buChar char="•"/>
            </a:pPr>
            <a:r>
              <a:rPr lang="en-US" sz="1000" dirty="0">
                <a:solidFill>
                  <a:srgbClr val="4BB970"/>
                </a:solidFill>
                <a:latin typeface="Arial" pitchFamily="34" charset="0"/>
                <a:cs typeface="Arial" pitchFamily="34" charset="0"/>
              </a:rPr>
              <a:t>Mental health services</a:t>
            </a:r>
          </a:p>
          <a:p>
            <a:pPr marL="171450" lvl="0" indent="-171450" fontAlgn="base">
              <a:spcBef>
                <a:spcPct val="0"/>
              </a:spcBef>
              <a:spcAft>
                <a:spcPct val="0"/>
              </a:spcAft>
              <a:buFont typeface="Arial" panose="020B0604020202020204" pitchFamily="34" charset="0"/>
              <a:buChar char="•"/>
            </a:pPr>
            <a:r>
              <a:rPr lang="en-US" sz="1000" dirty="0">
                <a:solidFill>
                  <a:srgbClr val="4BB970"/>
                </a:solidFill>
                <a:latin typeface="Arial" pitchFamily="34" charset="0"/>
                <a:cs typeface="Arial" pitchFamily="34" charset="0"/>
              </a:rPr>
              <a:t>Clothing &amp; furniture donations</a:t>
            </a:r>
          </a:p>
          <a:p>
            <a:pPr marL="171450" lvl="0" indent="-171450" fontAlgn="base">
              <a:spcBef>
                <a:spcPct val="0"/>
              </a:spcBef>
              <a:spcAft>
                <a:spcPct val="0"/>
              </a:spcAft>
              <a:buFont typeface="Arial" panose="020B0604020202020204" pitchFamily="34" charset="0"/>
              <a:buChar char="•"/>
            </a:pPr>
            <a:r>
              <a:rPr lang="en-US" sz="1000" dirty="0">
                <a:solidFill>
                  <a:srgbClr val="4BB970"/>
                </a:solidFill>
                <a:latin typeface="Arial" pitchFamily="34" charset="0"/>
                <a:cs typeface="Arial" pitchFamily="34" charset="0"/>
              </a:rPr>
              <a:t>WIC, Early Intervention</a:t>
            </a:r>
          </a:p>
          <a:p>
            <a:pPr marL="171450" lvl="0" indent="-171450" fontAlgn="base">
              <a:spcBef>
                <a:spcPct val="0"/>
              </a:spcBef>
              <a:spcAft>
                <a:spcPct val="0"/>
              </a:spcAft>
              <a:buFont typeface="Arial" panose="020B0604020202020204" pitchFamily="34" charset="0"/>
              <a:buChar char="•"/>
            </a:pPr>
            <a:endParaRPr lang="en-US" sz="1000" dirty="0">
              <a:solidFill>
                <a:srgbClr val="4BB970"/>
              </a:solidFill>
              <a:latin typeface="Arial" pitchFamily="34" charset="0"/>
              <a:cs typeface="Arial" pitchFamily="34" charset="0"/>
            </a:endParaRPr>
          </a:p>
        </p:txBody>
      </p:sp>
    </p:spTree>
    <p:extLst>
      <p:ext uri="{BB962C8B-B14F-4D97-AF65-F5344CB8AC3E}">
        <p14:creationId xmlns:p14="http://schemas.microsoft.com/office/powerpoint/2010/main" val="216852833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50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2000"/>
                            </p:stCondLst>
                            <p:childTnLst>
                              <p:par>
                                <p:cTn id="9" presetID="22" presetClass="entr" presetSubtype="4" fill="hold" grpId="0" nodeType="afterEffect">
                                  <p:stCondLst>
                                    <p:cond delay="150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277358570"/>
              </p:ext>
            </p:extLst>
          </p:nvPr>
        </p:nvGraphicFramePr>
        <p:xfrm>
          <a:off x="670681" y="1181978"/>
          <a:ext cx="7802638" cy="4700920"/>
        </p:xfrm>
        <a:graphic>
          <a:graphicData uri="http://schemas.openxmlformats.org/drawingml/2006/table">
            <a:tbl>
              <a:tblPr firstRow="1" bandRow="1">
                <a:tableStyleId>{2D5ABB26-0587-4C30-8999-92F81FD0307C}</a:tableStyleId>
              </a:tblPr>
              <a:tblGrid>
                <a:gridCol w="1799142">
                  <a:extLst>
                    <a:ext uri="{9D8B030D-6E8A-4147-A177-3AD203B41FA5}">
                      <a16:colId xmlns:a16="http://schemas.microsoft.com/office/drawing/2014/main" val="20000"/>
                    </a:ext>
                  </a:extLst>
                </a:gridCol>
                <a:gridCol w="6003496">
                  <a:extLst>
                    <a:ext uri="{9D8B030D-6E8A-4147-A177-3AD203B41FA5}">
                      <a16:colId xmlns:a16="http://schemas.microsoft.com/office/drawing/2014/main" val="20001"/>
                    </a:ext>
                  </a:extLst>
                </a:gridCol>
              </a:tblGrid>
              <a:tr h="1178717">
                <a:tc row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Role as a CHW</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lvl="2" indent="0" algn="l" defTabSz="914400" rtl="0" eaLnBrk="1" fontAlgn="auto" latinLnBrk="0" hangingPunct="1">
                        <a:lnSpc>
                          <a:spcPct val="100000"/>
                        </a:lnSpc>
                        <a:spcBef>
                          <a:spcPts val="600"/>
                        </a:spcBef>
                        <a:spcAft>
                          <a:spcPts val="600"/>
                        </a:spcAft>
                        <a:buClrTx/>
                        <a:buSzTx/>
                        <a:buFontTx/>
                        <a:buNone/>
                        <a:tabLst/>
                        <a:defRPr/>
                      </a:pPr>
                      <a:r>
                        <a:rPr kumimoji="0" lang="en-US" sz="1400" b="0" i="1" u="none" strike="noStrike" kern="1200" cap="none" spc="0" normalizeH="0" baseline="0" noProof="0" dirty="0">
                          <a:ln>
                            <a:noFill/>
                          </a:ln>
                          <a:solidFill>
                            <a:srgbClr val="006600"/>
                          </a:solidFill>
                          <a:effectLst/>
                          <a:uLnTx/>
                          <a:uFillTx/>
                          <a:latin typeface="+mn-lt"/>
                          <a:ea typeface="+mn-ea"/>
                          <a:cs typeface="+mn-cs"/>
                        </a:rPr>
                        <a:t>“We're very much like social workers and mental health counselors in a way because we have folks coming to us in desperation...A lot of it is really just being a listener and giving your good guidance and resources.” – CHW, CBO </a:t>
                      </a:r>
                    </a:p>
                  </a:txBody>
                  <a:tcPr anchor="ctr">
                    <a:lnL w="12700" cap="flat" cmpd="sng" algn="ctr">
                      <a:noFill/>
                      <a:prstDash val="solid"/>
                      <a:round/>
                      <a:headEnd type="none" w="med" len="med"/>
                      <a:tailEnd type="none" w="med" len="med"/>
                    </a:lnL>
                    <a:lnR w="6350"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6023265"/>
                  </a:ext>
                </a:extLst>
              </a:tr>
              <a:tr h="886470">
                <a:tc vMerge="1">
                  <a:txBody>
                    <a:bodyPr/>
                    <a:lstStyle/>
                    <a:p>
                      <a:endParaRPr lang="en-US"/>
                    </a:p>
                  </a:txBody>
                  <a:tcPr/>
                </a:tc>
                <a:tc>
                  <a:txBody>
                    <a:bodyPr/>
                    <a:lstStyle/>
                    <a:p>
                      <a:pPr marL="0" marR="0" lvl="2" indent="0" algn="l" defTabSz="914400" rtl="0" eaLnBrk="1" fontAlgn="auto" latinLnBrk="0" hangingPunct="1">
                        <a:lnSpc>
                          <a:spcPct val="100000"/>
                        </a:lnSpc>
                        <a:spcBef>
                          <a:spcPts val="600"/>
                        </a:spcBef>
                        <a:spcAft>
                          <a:spcPts val="600"/>
                        </a:spcAft>
                        <a:buClrTx/>
                        <a:buSzTx/>
                        <a:buFontTx/>
                        <a:buNone/>
                        <a:tabLst/>
                        <a:defRPr/>
                      </a:pPr>
                      <a:r>
                        <a:rPr kumimoji="0" lang="en-US" sz="1400" b="0" i="1" u="none" strike="noStrike" kern="1200" cap="none" spc="0" normalizeH="0" baseline="0" noProof="0" dirty="0">
                          <a:ln>
                            <a:noFill/>
                          </a:ln>
                          <a:solidFill>
                            <a:schemeClr val="accent1"/>
                          </a:solidFill>
                          <a:effectLst/>
                          <a:uLnTx/>
                          <a:uFillTx/>
                          <a:latin typeface="+mn-lt"/>
                          <a:ea typeface="+mn-ea"/>
                          <a:cs typeface="+mn-cs"/>
                        </a:rPr>
                        <a:t>“The community health workers are bringing care to people on their terms.” – Employer, CBO</a:t>
                      </a:r>
                    </a:p>
                  </a:txBody>
                  <a:tcPr anchor="ctr">
                    <a:lnL w="12700" cap="flat" cmpd="sng" algn="ctr">
                      <a:noFill/>
                      <a:prstDash val="solid"/>
                      <a:round/>
                      <a:headEnd type="none" w="med" len="med"/>
                      <a:tailEnd type="none" w="med" len="med"/>
                    </a:lnL>
                    <a:lnR w="6350"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5666184"/>
                  </a:ext>
                </a:extLst>
              </a:tr>
              <a:tr h="1324835">
                <a:tc row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Integration of CHWs</a:t>
                      </a:r>
                      <a:r>
                        <a:rPr lang="en-US" sz="1400" b="1" baseline="0" dirty="0">
                          <a:solidFill>
                            <a:schemeClr val="bg1"/>
                          </a:solidFill>
                        </a:rPr>
                        <a:t> into the health care team</a:t>
                      </a:r>
                      <a:endParaRPr lang="en-US" sz="14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lvl="2" indent="0" algn="l" defTabSz="914400" rtl="0" eaLnBrk="1" fontAlgn="auto" latinLnBrk="0" hangingPunct="1">
                        <a:lnSpc>
                          <a:spcPct val="100000"/>
                        </a:lnSpc>
                        <a:spcBef>
                          <a:spcPts val="600"/>
                        </a:spcBef>
                        <a:spcAft>
                          <a:spcPts val="600"/>
                        </a:spcAft>
                        <a:buClrTx/>
                        <a:buSzTx/>
                        <a:buFontTx/>
                        <a:buNone/>
                        <a:tabLst/>
                        <a:defRPr/>
                      </a:pPr>
                      <a:r>
                        <a:rPr lang="en-US" sz="1400" i="1" dirty="0">
                          <a:solidFill>
                            <a:schemeClr val="accent1"/>
                          </a:solidFill>
                        </a:rPr>
                        <a:t>“I</a:t>
                      </a:r>
                      <a:r>
                        <a:rPr lang="en-US" sz="1400" i="1" baseline="0" dirty="0">
                          <a:solidFill>
                            <a:schemeClr val="accent1"/>
                          </a:solidFill>
                        </a:rPr>
                        <a:t> have </a:t>
                      </a:r>
                      <a:r>
                        <a:rPr lang="en-US" sz="1400" i="1" dirty="0">
                          <a:solidFill>
                            <a:schemeClr val="accent1"/>
                          </a:solidFill>
                        </a:rPr>
                        <a:t>heard</a:t>
                      </a:r>
                      <a:r>
                        <a:rPr lang="en-US" sz="1400" i="1" baseline="0" dirty="0">
                          <a:solidFill>
                            <a:schemeClr val="accent1"/>
                          </a:solidFill>
                        </a:rPr>
                        <a:t> a little, not criticism, but </a:t>
                      </a:r>
                      <a:r>
                        <a:rPr lang="en-US" sz="1400" i="1" dirty="0">
                          <a:solidFill>
                            <a:schemeClr val="accent1"/>
                          </a:solidFill>
                        </a:rPr>
                        <a:t>fear that the CHWs may become medicalized if they're kind of hospital-based and part of a team…so we</a:t>
                      </a:r>
                      <a:r>
                        <a:rPr lang="en-US" sz="1400" i="1" baseline="0" dirty="0">
                          <a:solidFill>
                            <a:schemeClr val="accent1"/>
                          </a:solidFill>
                        </a:rPr>
                        <a:t> really</a:t>
                      </a:r>
                      <a:r>
                        <a:rPr lang="en-US" sz="1400" i="1" dirty="0">
                          <a:solidFill>
                            <a:schemeClr val="accent1"/>
                          </a:solidFill>
                        </a:rPr>
                        <a:t> have</a:t>
                      </a:r>
                      <a:r>
                        <a:rPr lang="en-US" sz="1400" i="1" baseline="0" dirty="0">
                          <a:solidFill>
                            <a:schemeClr val="accent1"/>
                          </a:solidFill>
                        </a:rPr>
                        <a:t> </a:t>
                      </a:r>
                      <a:r>
                        <a:rPr lang="en-US" sz="1400" i="1" dirty="0">
                          <a:solidFill>
                            <a:schemeClr val="accent1"/>
                          </a:solidFill>
                        </a:rPr>
                        <a:t>tried to identify CHWs who are practicing in the community</a:t>
                      </a:r>
                      <a:r>
                        <a:rPr lang="en-US" sz="1400" i="1" baseline="0" dirty="0">
                          <a:solidFill>
                            <a:schemeClr val="accent1"/>
                          </a:solidFill>
                        </a:rPr>
                        <a:t>…”</a:t>
                      </a:r>
                      <a:r>
                        <a:rPr lang="en-US" sz="1400" i="1" dirty="0">
                          <a:solidFill>
                            <a:schemeClr val="accent1"/>
                          </a:solidFill>
                        </a:rPr>
                        <a:t> – Employer, Hospital</a:t>
                      </a:r>
                    </a:p>
                  </a:txBody>
                  <a:tcPr anchor="ctr">
                    <a:lnL w="12700" cap="flat" cmpd="sng" algn="ctr">
                      <a:noFill/>
                      <a:prstDash val="solid"/>
                      <a:round/>
                      <a:headEnd type="none" w="med" len="med"/>
                      <a:tailEnd type="none" w="med" len="med"/>
                    </a:lnL>
                    <a:lnR w="6350"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310898">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lvl="2" indent="0" algn="l" defTabSz="914400" rtl="0" eaLnBrk="1" fontAlgn="auto" latinLnBrk="0" hangingPunct="1">
                        <a:lnSpc>
                          <a:spcPct val="100000"/>
                        </a:lnSpc>
                        <a:spcBef>
                          <a:spcPts val="600"/>
                        </a:spcBef>
                        <a:spcAft>
                          <a:spcPts val="600"/>
                        </a:spcAft>
                        <a:buClrTx/>
                        <a:buSzTx/>
                        <a:buFontTx/>
                        <a:buNone/>
                        <a:tabLst/>
                        <a:defRPr/>
                      </a:pPr>
                      <a:r>
                        <a:rPr lang="en-US" sz="1400" i="1" dirty="0">
                          <a:solidFill>
                            <a:srgbClr val="006600"/>
                          </a:solidFill>
                        </a:rPr>
                        <a:t>"When new patients come in that often have a very complex history, and have a very complex case…they</a:t>
                      </a:r>
                      <a:r>
                        <a:rPr lang="en-US" sz="1400" i="1" baseline="0" dirty="0">
                          <a:solidFill>
                            <a:srgbClr val="006600"/>
                          </a:solidFill>
                        </a:rPr>
                        <a:t> </a:t>
                      </a:r>
                      <a:r>
                        <a:rPr lang="en-US" sz="1400" i="1" dirty="0">
                          <a:solidFill>
                            <a:srgbClr val="006600"/>
                          </a:solidFill>
                        </a:rPr>
                        <a:t>really involve us in the discussion throughout, so I think that we do feel like we're part of the team instead of some sort of outside body that they work with."   </a:t>
                      </a:r>
                      <a:r>
                        <a:rPr kumimoji="0" lang="en-US" sz="1400" b="0" i="1" u="none" strike="noStrike" kern="1200" cap="none" spc="0" normalizeH="0" baseline="0" noProof="0" dirty="0">
                          <a:ln>
                            <a:noFill/>
                          </a:ln>
                          <a:solidFill>
                            <a:srgbClr val="006600"/>
                          </a:solidFill>
                          <a:effectLst/>
                          <a:uLnTx/>
                          <a:uFillTx/>
                          <a:latin typeface="+mn-lt"/>
                          <a:ea typeface="+mn-ea"/>
                          <a:cs typeface="+mn-cs"/>
                        </a:rPr>
                        <a:t>– CHW, Hospital</a:t>
                      </a:r>
                    </a:p>
                  </a:txBody>
                  <a:tcPr anchor="ctr">
                    <a:lnL w="12700" cap="flat" cmpd="sng" algn="ctr">
                      <a:noFill/>
                      <a:prstDash val="solid"/>
                      <a:round/>
                      <a:headEnd type="none" w="med" len="med"/>
                      <a:tailEnd type="none" w="med" len="med"/>
                    </a:lnL>
                    <a:lnR w="6350"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2832628"/>
                  </a:ext>
                </a:extLst>
              </a:tr>
            </a:tbl>
          </a:graphicData>
        </a:graphic>
      </p:graphicFrame>
      <p:sp>
        <p:nvSpPr>
          <p:cNvPr id="4" name="Text Placeholder 3"/>
          <p:cNvSpPr>
            <a:spLocks noGrp="1"/>
          </p:cNvSpPr>
          <p:nvPr>
            <p:ph type="body" sz="quarter" idx="12"/>
          </p:nvPr>
        </p:nvSpPr>
        <p:spPr>
          <a:xfrm>
            <a:off x="323850" y="6452032"/>
            <a:ext cx="8496300" cy="144462"/>
          </a:xfrm>
        </p:spPr>
        <p:txBody>
          <a:bodyPr anchor="t" anchorCtr="0"/>
          <a:lstStyle/>
          <a:p>
            <a:pPr marL="341313" lvl="0" indent="-341313">
              <a:tabLst>
                <a:tab pos="457200" algn="l"/>
              </a:tabLst>
            </a:pPr>
            <a:r>
              <a:rPr lang="en-US" sz="1000" dirty="0"/>
              <a:t>Source: Qualitative in-depth interviews</a:t>
            </a:r>
          </a:p>
        </p:txBody>
      </p:sp>
      <p:sp>
        <p:nvSpPr>
          <p:cNvPr id="26" name="Rectangle 97"/>
          <p:cNvSpPr>
            <a:spLocks noChangeArrowheads="1"/>
          </p:cNvSpPr>
          <p:nvPr/>
        </p:nvSpPr>
        <p:spPr bwMode="auto">
          <a:xfrm>
            <a:off x="228600" y="1104900"/>
            <a:ext cx="8753475" cy="431800"/>
          </a:xfrm>
          <a:prstGeom prst="rect">
            <a:avLst/>
          </a:prstGeom>
          <a:noFill/>
          <a:ln w="9525">
            <a:noFill/>
            <a:miter lim="800000"/>
            <a:headEnd/>
            <a:tailEnd/>
          </a:ln>
        </p:spPr>
        <p:txBody>
          <a:bodyPr/>
          <a:lstStyle/>
          <a:p>
            <a:pPr marL="628650" marR="0" lvl="1" indent="-285750" algn="l" defTabSz="914400" rtl="0" eaLnBrk="1" fontAlgn="auto" latinLnBrk="0" hangingPunct="1">
              <a:lnSpc>
                <a:spcPct val="100000"/>
              </a:lnSpc>
              <a:spcBef>
                <a:spcPct val="20000"/>
              </a:spcBef>
              <a:spcAft>
                <a:spcPts val="0"/>
              </a:spcAft>
              <a:buClr>
                <a:srgbClr val="E95E0F"/>
              </a:buClr>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itle 3"/>
          <p:cNvSpPr>
            <a:spLocks noGrp="1"/>
          </p:cNvSpPr>
          <p:nvPr>
            <p:ph type="title"/>
          </p:nvPr>
        </p:nvSpPr>
        <p:spPr>
          <a:xfrm>
            <a:off x="228600" y="106747"/>
            <a:ext cx="7029450" cy="647402"/>
          </a:xfrm>
        </p:spPr>
        <p:txBody>
          <a:bodyPr/>
          <a:lstStyle/>
          <a:p>
            <a:r>
              <a:rPr lang="en-US" sz="2400" dirty="0">
                <a:solidFill>
                  <a:schemeClr val="accent2"/>
                </a:solidFill>
              </a:rPr>
              <a:t>Qualitative Feedback</a:t>
            </a:r>
            <a:endParaRPr lang="en-US" sz="2400" i="1" dirty="0">
              <a:solidFill>
                <a:schemeClr val="accent2"/>
              </a:solidFill>
            </a:endParaRPr>
          </a:p>
        </p:txBody>
      </p:sp>
    </p:spTree>
    <p:extLst>
      <p:ext uri="{BB962C8B-B14F-4D97-AF65-F5344CB8AC3E}">
        <p14:creationId xmlns:p14="http://schemas.microsoft.com/office/powerpoint/2010/main" val="1472332565"/>
      </p:ext>
    </p:extLst>
  </p:cSld>
  <p:clrMapOvr>
    <a:masterClrMapping/>
  </p:clrMapOvr>
  <p:transition spd="slow">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bwMode="gray">
          <a:xfrm>
            <a:off x="0" y="2357437"/>
            <a:ext cx="9144000" cy="2091728"/>
          </a:xfrm>
          <a:prstGeom prst="rect">
            <a:avLst/>
          </a:prstGeom>
          <a:no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solidFill>
                  <a:schemeClr val="accent2"/>
                </a:solidFill>
              </a:rPr>
              <a:t>CHW Integration and Supervision</a:t>
            </a:r>
          </a:p>
        </p:txBody>
      </p:sp>
      <p:sp>
        <p:nvSpPr>
          <p:cNvPr id="6" name="Title 4"/>
          <p:cNvSpPr txBox="1">
            <a:spLocks/>
          </p:cNvSpPr>
          <p:nvPr/>
        </p:nvSpPr>
        <p:spPr bwMode="gray">
          <a:xfrm>
            <a:off x="0" y="2209799"/>
            <a:ext cx="9144000" cy="295275"/>
          </a:xfrm>
          <a:prstGeom prst="rect">
            <a:avLst/>
          </a:prstGeom>
          <a:gradFill>
            <a:gsLst>
              <a:gs pos="2000">
                <a:schemeClr val="accent1"/>
              </a:gs>
              <a:gs pos="100000">
                <a:schemeClr val="accent2"/>
              </a:gs>
            </a:gsLst>
            <a:lin ang="0" scaled="0"/>
          </a:grad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7" name="Title 4"/>
          <p:cNvSpPr txBox="1">
            <a:spLocks/>
          </p:cNvSpPr>
          <p:nvPr/>
        </p:nvSpPr>
        <p:spPr bwMode="gray">
          <a:xfrm>
            <a:off x="0" y="4301528"/>
            <a:ext cx="9144000" cy="295275"/>
          </a:xfrm>
          <a:prstGeom prst="rect">
            <a:avLst/>
          </a:prstGeom>
          <a:gradFill>
            <a:gsLst>
              <a:gs pos="2000">
                <a:schemeClr val="accent1"/>
              </a:gs>
              <a:gs pos="100000">
                <a:schemeClr val="accent2"/>
              </a:gs>
            </a:gsLst>
            <a:lin ang="0" scaled="0"/>
          </a:grad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1150011082"/>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Chart 56"/>
          <p:cNvGraphicFramePr/>
          <p:nvPr/>
        </p:nvGraphicFramePr>
        <p:xfrm>
          <a:off x="2432862" y="3993504"/>
          <a:ext cx="4278276" cy="18188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4" name="Chart 53"/>
          <p:cNvGraphicFramePr/>
          <p:nvPr>
            <p:extLst>
              <p:ext uri="{D42A27DB-BD31-4B8C-83A1-F6EECF244321}">
                <p14:modId xmlns:p14="http://schemas.microsoft.com/office/powerpoint/2010/main" val="1259060704"/>
              </p:ext>
            </p:extLst>
          </p:nvPr>
        </p:nvGraphicFramePr>
        <p:xfrm>
          <a:off x="2280863" y="2633831"/>
          <a:ext cx="2824854" cy="1352890"/>
        </p:xfrm>
        <a:graphic>
          <a:graphicData uri="http://schemas.openxmlformats.org/drawingml/2006/chart">
            <c:chart xmlns:c="http://schemas.openxmlformats.org/drawingml/2006/chart" xmlns:r="http://schemas.openxmlformats.org/officeDocument/2006/relationships" r:id="rId4"/>
          </a:graphicData>
        </a:graphic>
      </p:graphicFrame>
      <p:sp>
        <p:nvSpPr>
          <p:cNvPr id="19" name="Content Placeholder 1"/>
          <p:cNvSpPr txBox="1">
            <a:spLocks/>
          </p:cNvSpPr>
          <p:nvPr/>
        </p:nvSpPr>
        <p:spPr>
          <a:xfrm>
            <a:off x="198342" y="896267"/>
            <a:ext cx="8782372" cy="627074"/>
          </a:xfrm>
          <a:prstGeom prst="rect">
            <a:avLst/>
          </a:prstGeom>
          <a:noFill/>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itle 3"/>
          <p:cNvSpPr>
            <a:spLocks noGrp="1"/>
          </p:cNvSpPr>
          <p:nvPr>
            <p:ph type="title"/>
          </p:nvPr>
        </p:nvSpPr>
        <p:spPr>
          <a:xfrm>
            <a:off x="228600" y="106747"/>
            <a:ext cx="7151350" cy="647402"/>
          </a:xfrm>
        </p:spPr>
        <p:txBody>
          <a:bodyPr/>
          <a:lstStyle/>
          <a:p>
            <a:r>
              <a:rPr lang="en-US" dirty="0">
                <a:solidFill>
                  <a:schemeClr val="accent2"/>
                </a:solidFill>
              </a:rPr>
              <a:t>CHW Access to EHRs in Clinical Organizations</a:t>
            </a:r>
            <a:endParaRPr lang="en-US" i="1" dirty="0">
              <a:solidFill>
                <a:schemeClr val="accent2"/>
              </a:solidFill>
            </a:endParaRPr>
          </a:p>
        </p:txBody>
      </p:sp>
      <p:sp>
        <p:nvSpPr>
          <p:cNvPr id="69" name="Text Box 3"/>
          <p:cNvSpPr txBox="1">
            <a:spLocks noChangeArrowheads="1"/>
          </p:cNvSpPr>
          <p:nvPr/>
        </p:nvSpPr>
        <p:spPr bwMode="auto">
          <a:xfrm>
            <a:off x="813570" y="1550749"/>
            <a:ext cx="75168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lvl="0" algn="ctr" eaLnBrk="1" hangingPunct="1">
              <a:defRPr/>
            </a:pPr>
            <a:r>
              <a:rPr lang="en-US" sz="1600" dirty="0">
                <a:solidFill>
                  <a:srgbClr val="0087C8"/>
                </a:solidFill>
              </a:rPr>
              <a:t>CHW Access to EHRs</a:t>
            </a:r>
          </a:p>
          <a:p>
            <a:pPr lvl="0" algn="ctr" eaLnBrk="1" hangingPunct="1">
              <a:defRPr/>
            </a:pPr>
            <a:r>
              <a:rPr lang="en-US" sz="1400" b="0" dirty="0">
                <a:solidFill>
                  <a:srgbClr val="000000"/>
                </a:solidFill>
              </a:rPr>
              <a:t>– Clinical Organizations –</a:t>
            </a:r>
            <a:endParaRPr lang="en-US" sz="1400" dirty="0">
              <a:solidFill>
                <a:srgbClr val="0087C8"/>
              </a:solidFill>
            </a:endParaRPr>
          </a:p>
        </p:txBody>
      </p:sp>
      <p:sp>
        <p:nvSpPr>
          <p:cNvPr id="17" name="Text Placeholder 1"/>
          <p:cNvSpPr>
            <a:spLocks noGrp="1"/>
          </p:cNvSpPr>
          <p:nvPr>
            <p:ph type="body" sz="quarter" idx="12"/>
          </p:nvPr>
        </p:nvSpPr>
        <p:spPr>
          <a:xfrm>
            <a:off x="332614" y="6232824"/>
            <a:ext cx="8496300" cy="144462"/>
          </a:xfrm>
        </p:spPr>
        <p:txBody>
          <a:bodyPr anchor="t" anchorCtr="0"/>
          <a:lstStyle/>
          <a:p>
            <a:pPr marL="341313" indent="-341313">
              <a:tabLst>
                <a:tab pos="574675" algn="l"/>
              </a:tabLst>
            </a:pPr>
            <a:r>
              <a:rPr lang="en-IN" dirty="0"/>
              <a:t>EC10/CC8	Does your organization use patient electronic health records (EHRs)? (Employers: Clinical=112) (CHWs: Clinical=305) </a:t>
            </a:r>
          </a:p>
          <a:p>
            <a:pPr marL="574675" indent="-574675"/>
            <a:r>
              <a:rPr lang="en-IN" dirty="0"/>
              <a:t>EC11	Do CHWs at your organization have access to patients’ electronic health records (EHRs)? (Employers: Clinical=100)</a:t>
            </a:r>
          </a:p>
          <a:p>
            <a:pPr marL="574675" lvl="0" indent="-574675"/>
            <a:r>
              <a:rPr lang="en-IN" dirty="0"/>
              <a:t>CC9	Do you have access to patients’ electronic health records (EHRs) at your organization? (CHWs: Clinical=249)</a:t>
            </a:r>
          </a:p>
          <a:p>
            <a:pPr marL="341313" indent="-341313"/>
            <a:r>
              <a:rPr lang="en-IN" dirty="0"/>
              <a:t> </a:t>
            </a:r>
          </a:p>
        </p:txBody>
      </p:sp>
      <p:sp>
        <p:nvSpPr>
          <p:cNvPr id="13" name="Text Box 25"/>
          <p:cNvSpPr txBox="1"/>
          <p:nvPr/>
        </p:nvSpPr>
        <p:spPr>
          <a:xfrm>
            <a:off x="3239135" y="13272135"/>
            <a:ext cx="123825" cy="133350"/>
          </a:xfrm>
          <a:prstGeom prst="rect">
            <a:avLst/>
          </a:prstGeom>
          <a:solidFill>
            <a:srgbClr val="FFF2CC"/>
          </a:solidFill>
          <a:ln w="6350">
            <a:solidFill>
              <a:schemeClr val="bg1">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cxnSp>
        <p:nvCxnSpPr>
          <p:cNvPr id="14" name="Straight Arrow Connector 13"/>
          <p:cNvCxnSpPr/>
          <p:nvPr/>
        </p:nvCxnSpPr>
        <p:spPr>
          <a:xfrm flipV="1">
            <a:off x="3039110" y="13274040"/>
            <a:ext cx="2540" cy="117475"/>
          </a:xfrm>
          <a:prstGeom prst="straightConnector1">
            <a:avLst/>
          </a:prstGeom>
          <a:noFill/>
          <a:ln w="6350" cap="flat" cmpd="sng" algn="ctr">
            <a:solidFill>
              <a:sysClr val="windowText" lastClr="000000"/>
            </a:solidFill>
            <a:prstDash val="solid"/>
            <a:miter lim="800000"/>
            <a:tailEnd type="stealth"/>
          </a:ln>
          <a:effectLst/>
        </p:spPr>
      </p:cxnSp>
      <p:cxnSp>
        <p:nvCxnSpPr>
          <p:cNvPr id="15" name="Straight Connector 14"/>
          <p:cNvCxnSpPr/>
          <p:nvPr/>
        </p:nvCxnSpPr>
        <p:spPr>
          <a:xfrm flipH="1">
            <a:off x="3117850" y="13246100"/>
            <a:ext cx="82550" cy="165100"/>
          </a:xfrm>
          <a:prstGeom prst="line">
            <a:avLst/>
          </a:prstGeom>
        </p:spPr>
        <p:style>
          <a:lnRef idx="1">
            <a:schemeClr val="dk1"/>
          </a:lnRef>
          <a:fillRef idx="0">
            <a:schemeClr val="dk1"/>
          </a:fillRef>
          <a:effectRef idx="0">
            <a:schemeClr val="dk1"/>
          </a:effectRef>
          <a:fontRef idx="minor">
            <a:schemeClr val="tx1"/>
          </a:fontRef>
        </p:style>
      </p:cxnSp>
      <p:sp>
        <p:nvSpPr>
          <p:cNvPr id="23" name="TextBox 16"/>
          <p:cNvSpPr txBox="1"/>
          <p:nvPr/>
        </p:nvSpPr>
        <p:spPr>
          <a:xfrm>
            <a:off x="5080750" y="5756167"/>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Statistical testing is not available for these measures.</a:t>
            </a:r>
          </a:p>
        </p:txBody>
      </p:sp>
      <p:sp>
        <p:nvSpPr>
          <p:cNvPr id="40" name="TextBox 39"/>
          <p:cNvSpPr txBox="1"/>
          <p:nvPr/>
        </p:nvSpPr>
        <p:spPr>
          <a:xfrm>
            <a:off x="236457" y="3221170"/>
            <a:ext cx="2205195" cy="259671"/>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Organization Uses EHRs</a:t>
            </a:r>
          </a:p>
        </p:txBody>
      </p:sp>
      <p:sp>
        <p:nvSpPr>
          <p:cNvPr id="41" name="TextBox 40"/>
          <p:cNvSpPr txBox="1"/>
          <p:nvPr/>
        </p:nvSpPr>
        <p:spPr>
          <a:xfrm>
            <a:off x="-36413" y="4625276"/>
            <a:ext cx="2713035" cy="377446"/>
          </a:xfrm>
          <a:prstGeom prst="rect">
            <a:avLst/>
          </a:prstGeom>
          <a:noFill/>
        </p:spPr>
        <p:txBody>
          <a:bodyPr wrap="square" lIns="0" tIns="0" rIns="0" bIns="0" rtlCol="0">
            <a:noAutofit/>
          </a:bodyPr>
          <a:lstStyle/>
          <a:p>
            <a:pPr lvl="0" algn="ctr">
              <a:defRPr/>
            </a:pPr>
            <a:r>
              <a:rPr lang="en-US" sz="1200" b="1" dirty="0">
                <a:solidFill>
                  <a:srgbClr val="000000"/>
                </a:solidFill>
              </a:rPr>
              <a:t>CHWs have access to EHRs</a:t>
            </a:r>
          </a:p>
          <a:p>
            <a:pPr lvl="0" algn="ctr">
              <a:defRPr/>
            </a:pPr>
            <a:r>
              <a:rPr lang="en-US" sz="1050" dirty="0">
                <a:solidFill>
                  <a:srgbClr val="000000"/>
                </a:solidFill>
              </a:rPr>
              <a:t>(Among organizations that use EHRs)</a:t>
            </a:r>
          </a:p>
        </p:txBody>
      </p:sp>
      <p:sp>
        <p:nvSpPr>
          <p:cNvPr id="42" name="Down Arrow 41"/>
          <p:cNvSpPr/>
          <p:nvPr/>
        </p:nvSpPr>
        <p:spPr bwMode="gray">
          <a:xfrm>
            <a:off x="3436115" y="3798094"/>
            <a:ext cx="257175" cy="257175"/>
          </a:xfrm>
          <a:prstGeom prst="downArrow">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graphicFrame>
        <p:nvGraphicFramePr>
          <p:cNvPr id="47" name="Chart 46"/>
          <p:cNvGraphicFramePr/>
          <p:nvPr>
            <p:extLst>
              <p:ext uri="{D42A27DB-BD31-4B8C-83A1-F6EECF244321}">
                <p14:modId xmlns:p14="http://schemas.microsoft.com/office/powerpoint/2010/main" val="3698332681"/>
              </p:ext>
            </p:extLst>
          </p:nvPr>
        </p:nvGraphicFramePr>
        <p:xfrm>
          <a:off x="4243734" y="2663940"/>
          <a:ext cx="2824854" cy="1352890"/>
        </p:xfrm>
        <a:graphic>
          <a:graphicData uri="http://schemas.openxmlformats.org/drawingml/2006/chart">
            <c:chart xmlns:c="http://schemas.openxmlformats.org/drawingml/2006/chart" xmlns:r="http://schemas.openxmlformats.org/officeDocument/2006/relationships" r:id="rId5"/>
          </a:graphicData>
        </a:graphic>
      </p:graphicFrame>
      <p:sp>
        <p:nvSpPr>
          <p:cNvPr id="48" name="Down Arrow 47"/>
          <p:cNvSpPr/>
          <p:nvPr/>
        </p:nvSpPr>
        <p:spPr bwMode="gray">
          <a:xfrm>
            <a:off x="5436454" y="3798347"/>
            <a:ext cx="257175" cy="257175"/>
          </a:xfrm>
          <a:prstGeom prst="downArrow">
            <a:avLst/>
          </a:prstGeom>
          <a:solidFill>
            <a:srgbClr val="BDDCA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51" name="TextBox 50"/>
          <p:cNvSpPr txBox="1"/>
          <p:nvPr/>
        </p:nvSpPr>
        <p:spPr>
          <a:xfrm>
            <a:off x="2424072" y="2203576"/>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Employers</a:t>
            </a:r>
            <a:endParaRPr lang="en-US" sz="1100" b="1" dirty="0">
              <a:latin typeface="Arial" pitchFamily="34" charset="0"/>
              <a:cs typeface="Arial" pitchFamily="34" charset="0"/>
            </a:endParaRPr>
          </a:p>
        </p:txBody>
      </p:sp>
      <p:sp>
        <p:nvSpPr>
          <p:cNvPr id="52" name="TextBox 51"/>
          <p:cNvSpPr txBox="1"/>
          <p:nvPr/>
        </p:nvSpPr>
        <p:spPr>
          <a:xfrm>
            <a:off x="4485849" y="2210476"/>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CHWs</a:t>
            </a:r>
            <a:endParaRPr lang="en-US" sz="1100" b="1" dirty="0">
              <a:latin typeface="Arial" pitchFamily="34" charset="0"/>
              <a:cs typeface="Arial" pitchFamily="34" charset="0"/>
            </a:endParaRPr>
          </a:p>
        </p:txBody>
      </p:sp>
      <p:cxnSp>
        <p:nvCxnSpPr>
          <p:cNvPr id="56" name="Straight Connector 55"/>
          <p:cNvCxnSpPr/>
          <p:nvPr/>
        </p:nvCxnSpPr>
        <p:spPr>
          <a:xfrm>
            <a:off x="4563237" y="2455607"/>
            <a:ext cx="17527" cy="3472124"/>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9" name="TextBox 16"/>
          <p:cNvSpPr txBox="1"/>
          <p:nvPr/>
        </p:nvSpPr>
        <p:spPr>
          <a:xfrm>
            <a:off x="236457" y="3433365"/>
            <a:ext cx="2298617" cy="398043"/>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Note: “Don’t know” was not a response option for Employers</a:t>
            </a:r>
          </a:p>
        </p:txBody>
      </p:sp>
      <p:sp>
        <p:nvSpPr>
          <p:cNvPr id="24" name="TextBox 23"/>
          <p:cNvSpPr txBox="1"/>
          <p:nvPr/>
        </p:nvSpPr>
        <p:spPr>
          <a:xfrm>
            <a:off x="3200400" y="3228392"/>
            <a:ext cx="858254" cy="54630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dirty="0">
                <a:latin typeface="Arial" pitchFamily="34" charset="0"/>
                <a:cs typeface="Arial" pitchFamily="34" charset="0"/>
              </a:rPr>
              <a:t>Yes</a:t>
            </a:r>
          </a:p>
          <a:p>
            <a:pPr algn="ctr"/>
            <a:r>
              <a:rPr lang="en-US" dirty="0">
                <a:latin typeface="Arial" pitchFamily="34" charset="0"/>
                <a:cs typeface="Arial" pitchFamily="34" charset="0"/>
              </a:rPr>
              <a:t>90%</a:t>
            </a:r>
            <a:endParaRPr lang="en-US" sz="1100" dirty="0">
              <a:latin typeface="Arial" pitchFamily="34" charset="0"/>
              <a:cs typeface="Arial" pitchFamily="34" charset="0"/>
            </a:endParaRPr>
          </a:p>
          <a:p>
            <a:pPr>
              <a:spcBef>
                <a:spcPts val="300"/>
              </a:spcBef>
            </a:pPr>
            <a:endParaRPr lang="en-US" sz="1100" dirty="0" err="1">
              <a:latin typeface="Arial" pitchFamily="34" charset="0"/>
              <a:cs typeface="Arial" pitchFamily="34" charset="0"/>
            </a:endParaRPr>
          </a:p>
        </p:txBody>
      </p:sp>
      <p:sp>
        <p:nvSpPr>
          <p:cNvPr id="25" name="TextBox 23"/>
          <p:cNvSpPr txBox="1"/>
          <p:nvPr/>
        </p:nvSpPr>
        <p:spPr>
          <a:xfrm>
            <a:off x="2955707" y="2470064"/>
            <a:ext cx="858254" cy="54630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dirty="0">
                <a:latin typeface="Arial" pitchFamily="34" charset="0"/>
                <a:cs typeface="Arial" pitchFamily="34" charset="0"/>
              </a:rPr>
              <a:t>No</a:t>
            </a:r>
          </a:p>
          <a:p>
            <a:pPr algn="ctr"/>
            <a:r>
              <a:rPr lang="en-US" dirty="0">
                <a:latin typeface="Arial" pitchFamily="34" charset="0"/>
                <a:cs typeface="Arial" pitchFamily="34" charset="0"/>
              </a:rPr>
              <a:t>10%</a:t>
            </a:r>
            <a:endParaRPr lang="en-US" sz="1100" dirty="0">
              <a:latin typeface="Arial" pitchFamily="34" charset="0"/>
              <a:cs typeface="Arial" pitchFamily="34" charset="0"/>
            </a:endParaRPr>
          </a:p>
          <a:p>
            <a:pPr>
              <a:spcBef>
                <a:spcPts val="300"/>
              </a:spcBef>
            </a:pPr>
            <a:endParaRPr lang="en-US" sz="1100" dirty="0" err="1">
              <a:latin typeface="Arial" pitchFamily="34" charset="0"/>
              <a:cs typeface="Arial" pitchFamily="34" charset="0"/>
            </a:endParaRPr>
          </a:p>
        </p:txBody>
      </p:sp>
      <p:sp>
        <p:nvSpPr>
          <p:cNvPr id="27" name="TextBox 23"/>
          <p:cNvSpPr txBox="1"/>
          <p:nvPr/>
        </p:nvSpPr>
        <p:spPr>
          <a:xfrm>
            <a:off x="5163271" y="3267801"/>
            <a:ext cx="858254" cy="54630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dirty="0">
                <a:latin typeface="Arial" pitchFamily="34" charset="0"/>
                <a:cs typeface="Arial" pitchFamily="34" charset="0"/>
              </a:rPr>
              <a:t>Yes</a:t>
            </a:r>
          </a:p>
          <a:p>
            <a:pPr algn="ctr"/>
            <a:r>
              <a:rPr lang="en-US" dirty="0">
                <a:latin typeface="Arial" pitchFamily="34" charset="0"/>
                <a:cs typeface="Arial" pitchFamily="34" charset="0"/>
              </a:rPr>
              <a:t>83%</a:t>
            </a:r>
            <a:endParaRPr lang="en-US" sz="1100" dirty="0">
              <a:latin typeface="Arial" pitchFamily="34" charset="0"/>
              <a:cs typeface="Arial" pitchFamily="34" charset="0"/>
            </a:endParaRPr>
          </a:p>
          <a:p>
            <a:pPr>
              <a:spcBef>
                <a:spcPts val="300"/>
              </a:spcBef>
            </a:pPr>
            <a:endParaRPr lang="en-US" sz="1100" dirty="0" err="1">
              <a:latin typeface="Arial" pitchFamily="34" charset="0"/>
              <a:cs typeface="Arial" pitchFamily="34" charset="0"/>
            </a:endParaRPr>
          </a:p>
        </p:txBody>
      </p:sp>
      <p:sp>
        <p:nvSpPr>
          <p:cNvPr id="28" name="TextBox 23"/>
          <p:cNvSpPr txBox="1"/>
          <p:nvPr/>
        </p:nvSpPr>
        <p:spPr>
          <a:xfrm>
            <a:off x="4614756" y="2725871"/>
            <a:ext cx="753438" cy="54630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dirty="0">
                <a:latin typeface="Arial" pitchFamily="34" charset="0"/>
                <a:cs typeface="Arial" pitchFamily="34" charset="0"/>
              </a:rPr>
              <a:t>Don’t </a:t>
            </a:r>
            <a:r>
              <a:rPr lang="en-US" dirty="0">
                <a:latin typeface="Arial" pitchFamily="34" charset="0"/>
                <a:cs typeface="Arial" pitchFamily="34" charset="0"/>
              </a:rPr>
              <a:t>Know</a:t>
            </a:r>
          </a:p>
          <a:p>
            <a:pPr algn="ctr"/>
            <a:r>
              <a:rPr lang="en-US" sz="1100" dirty="0">
                <a:latin typeface="Arial" pitchFamily="34" charset="0"/>
                <a:cs typeface="Arial" pitchFamily="34" charset="0"/>
              </a:rPr>
              <a:t>12%</a:t>
            </a:r>
          </a:p>
          <a:p>
            <a:pPr>
              <a:spcBef>
                <a:spcPts val="300"/>
              </a:spcBef>
            </a:pPr>
            <a:endParaRPr lang="en-US" sz="1100" dirty="0" err="1">
              <a:latin typeface="Arial" pitchFamily="34" charset="0"/>
              <a:cs typeface="Arial" pitchFamily="34" charset="0"/>
            </a:endParaRPr>
          </a:p>
        </p:txBody>
      </p:sp>
      <p:sp>
        <p:nvSpPr>
          <p:cNvPr id="30" name="TextBox 23"/>
          <p:cNvSpPr txBox="1"/>
          <p:nvPr/>
        </p:nvSpPr>
        <p:spPr>
          <a:xfrm>
            <a:off x="5080750" y="2470064"/>
            <a:ext cx="858254" cy="546303"/>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dirty="0">
                <a:latin typeface="Arial" pitchFamily="34" charset="0"/>
                <a:cs typeface="Arial" pitchFamily="34" charset="0"/>
              </a:rPr>
              <a:t>No</a:t>
            </a:r>
          </a:p>
          <a:p>
            <a:pPr algn="ctr"/>
            <a:r>
              <a:rPr lang="en-US" dirty="0">
                <a:latin typeface="Arial" pitchFamily="34" charset="0"/>
                <a:cs typeface="Arial" pitchFamily="34" charset="0"/>
              </a:rPr>
              <a:t>5%</a:t>
            </a:r>
            <a:endParaRPr lang="en-US" sz="1100" dirty="0">
              <a:latin typeface="Arial" pitchFamily="34" charset="0"/>
              <a:cs typeface="Arial" pitchFamily="34" charset="0"/>
            </a:endParaRPr>
          </a:p>
          <a:p>
            <a:pPr>
              <a:spcBef>
                <a:spcPts val="300"/>
              </a:spcBef>
            </a:pPr>
            <a:endParaRPr lang="en-US" sz="1100" dirty="0" err="1">
              <a:latin typeface="Arial" pitchFamily="34" charset="0"/>
              <a:cs typeface="Arial" pitchFamily="34" charset="0"/>
            </a:endParaRPr>
          </a:p>
        </p:txBody>
      </p:sp>
      <p:sp>
        <p:nvSpPr>
          <p:cNvPr id="31" name="Content Placeholder 1"/>
          <p:cNvSpPr txBox="1">
            <a:spLocks/>
          </p:cNvSpPr>
          <p:nvPr/>
        </p:nvSpPr>
        <p:spPr>
          <a:xfrm>
            <a:off x="191954" y="848483"/>
            <a:ext cx="8782372" cy="607441"/>
          </a:xfrm>
          <a:prstGeom prst="rect">
            <a:avLst/>
          </a:prstGeom>
          <a:noFill/>
        </p:spPr>
        <p:txBody>
          <a:bodyPr/>
          <a:lstStyle/>
          <a:p>
            <a:pPr marL="0" lvl="1">
              <a:lnSpc>
                <a:spcPts val="1720"/>
              </a:lnSpc>
              <a:spcBef>
                <a:spcPts val="600"/>
              </a:spcBef>
            </a:pPr>
            <a:r>
              <a:rPr lang="en-US" sz="1600" dirty="0">
                <a:cs typeface="Arial" pitchFamily="34" charset="0"/>
              </a:rPr>
              <a:t>Among clinical organizations that use patient electronic health records, the vast majority of employers and CHWs report that CHWs have access to them.</a:t>
            </a:r>
          </a:p>
        </p:txBody>
      </p:sp>
    </p:spTree>
    <p:extLst>
      <p:ext uri="{BB962C8B-B14F-4D97-AF65-F5344CB8AC3E}">
        <p14:creationId xmlns:p14="http://schemas.microsoft.com/office/powerpoint/2010/main" val="3507259177"/>
      </p:ext>
    </p:extLst>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2870402" y="3771426"/>
          <a:ext cx="2850294" cy="1924524"/>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228600" y="106747"/>
            <a:ext cx="7151350" cy="647402"/>
          </a:xfrm>
        </p:spPr>
        <p:txBody>
          <a:bodyPr/>
          <a:lstStyle/>
          <a:p>
            <a:r>
              <a:rPr lang="en-US" dirty="0">
                <a:solidFill>
                  <a:schemeClr val="accent2"/>
                </a:solidFill>
              </a:rPr>
              <a:t>Ways CHWs Use EHRs</a:t>
            </a:r>
            <a:endParaRPr lang="en-US" i="1" dirty="0">
              <a:solidFill>
                <a:schemeClr val="accent2"/>
              </a:solidFill>
            </a:endParaRPr>
          </a:p>
        </p:txBody>
      </p:sp>
      <p:sp>
        <p:nvSpPr>
          <p:cNvPr id="69" name="Text Box 3"/>
          <p:cNvSpPr txBox="1">
            <a:spLocks noChangeArrowheads="1"/>
          </p:cNvSpPr>
          <p:nvPr/>
        </p:nvSpPr>
        <p:spPr bwMode="auto">
          <a:xfrm>
            <a:off x="730391" y="2523733"/>
            <a:ext cx="79026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Use of EHRs by CHWs in Clinical Organizations</a:t>
            </a:r>
          </a:p>
          <a:p>
            <a:pPr algn="ctr" eaLnBrk="1" hangingPunct="1"/>
            <a:r>
              <a:rPr lang="en-US" sz="1400" b="0" dirty="0">
                <a:solidFill>
                  <a:srgbClr val="000000"/>
                </a:solidFill>
              </a:rPr>
              <a:t>– Clinical Organizations Where CHWs Have Access to EHRs –</a:t>
            </a:r>
            <a:endParaRPr lang="en-US" sz="1400" dirty="0">
              <a:solidFill>
                <a:srgbClr val="0087C8"/>
              </a:solidFill>
            </a:endParaRPr>
          </a:p>
        </p:txBody>
      </p:sp>
      <p:sp>
        <p:nvSpPr>
          <p:cNvPr id="17" name="Text Placeholder 1"/>
          <p:cNvSpPr>
            <a:spLocks noGrp="1"/>
          </p:cNvSpPr>
          <p:nvPr>
            <p:ph type="body" sz="quarter" idx="12"/>
          </p:nvPr>
        </p:nvSpPr>
        <p:spPr>
          <a:xfrm>
            <a:off x="302266" y="6362139"/>
            <a:ext cx="8496300" cy="199218"/>
          </a:xfrm>
        </p:spPr>
        <p:txBody>
          <a:bodyPr anchor="t" anchorCtr="0"/>
          <a:lstStyle/>
          <a:p>
            <a:pPr marL="341313" lvl="0" indent="-341313">
              <a:tabLst>
                <a:tab pos="631825" algn="l"/>
              </a:tabLst>
            </a:pPr>
            <a:r>
              <a:rPr lang="en-US" dirty="0"/>
              <a:t>EC11a	Which of the following are CHWs able to do with patients’ electronic health records (EHRs) at your organization? </a:t>
            </a:r>
            <a:r>
              <a:rPr lang="en-IN" dirty="0"/>
              <a:t>(Employers: Clinical=91)</a:t>
            </a:r>
            <a:endParaRPr lang="en-US" dirty="0"/>
          </a:p>
          <a:p>
            <a:pPr marL="341313" lvl="0" indent="-341313">
              <a:spcAft>
                <a:spcPts val="300"/>
              </a:spcAft>
              <a:tabLst>
                <a:tab pos="631825" algn="l"/>
              </a:tabLst>
            </a:pPr>
            <a:r>
              <a:rPr lang="en-US" dirty="0"/>
              <a:t>CC9a	Which of the following are you able to do with patients’ electronic health records (EHRs) at your organization? </a:t>
            </a:r>
            <a:r>
              <a:rPr lang="en-IN" dirty="0"/>
              <a:t>(CHWs: Clinical=221)</a:t>
            </a:r>
          </a:p>
          <a:p>
            <a:pPr marL="341313" indent="-341313"/>
            <a:r>
              <a:rPr lang="en-IN" dirty="0"/>
              <a:t> </a:t>
            </a:r>
          </a:p>
        </p:txBody>
      </p:sp>
      <p:sp>
        <p:nvSpPr>
          <p:cNvPr id="23" name="TextBox 22"/>
          <p:cNvSpPr txBox="1"/>
          <p:nvPr/>
        </p:nvSpPr>
        <p:spPr>
          <a:xfrm>
            <a:off x="2845346" y="3376477"/>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Employers</a:t>
            </a:r>
            <a:endParaRPr lang="en-US" sz="1100" b="1" dirty="0">
              <a:latin typeface="Arial" pitchFamily="34" charset="0"/>
              <a:cs typeface="Arial" pitchFamily="34" charset="0"/>
            </a:endParaRPr>
          </a:p>
        </p:txBody>
      </p:sp>
      <p:sp>
        <p:nvSpPr>
          <p:cNvPr id="24" name="TextBox 23"/>
          <p:cNvSpPr txBox="1"/>
          <p:nvPr/>
        </p:nvSpPr>
        <p:spPr>
          <a:xfrm>
            <a:off x="5720696" y="3380384"/>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CHWs</a:t>
            </a:r>
            <a:endParaRPr lang="en-US" sz="1100" b="1" dirty="0">
              <a:latin typeface="Arial" pitchFamily="34" charset="0"/>
              <a:cs typeface="Arial" pitchFamily="34" charset="0"/>
            </a:endParaRPr>
          </a:p>
        </p:txBody>
      </p:sp>
      <p:graphicFrame>
        <p:nvGraphicFramePr>
          <p:cNvPr id="31" name="Table 30"/>
          <p:cNvGraphicFramePr>
            <a:graphicFrameLocks noGrp="1"/>
          </p:cNvGraphicFramePr>
          <p:nvPr/>
        </p:nvGraphicFramePr>
        <p:xfrm>
          <a:off x="0" y="3797700"/>
          <a:ext cx="2965154" cy="1898252"/>
        </p:xfrm>
        <a:graphic>
          <a:graphicData uri="http://schemas.openxmlformats.org/drawingml/2006/table">
            <a:tbl>
              <a:tblPr firstRow="1" bandRow="1"/>
              <a:tblGrid>
                <a:gridCol w="2965154">
                  <a:extLst>
                    <a:ext uri="{9D8B030D-6E8A-4147-A177-3AD203B41FA5}">
                      <a16:colId xmlns:a16="http://schemas.microsoft.com/office/drawing/2014/main" val="20000"/>
                    </a:ext>
                  </a:extLst>
                </a:gridCol>
              </a:tblGrid>
              <a:tr h="47456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Look up information on</a:t>
                      </a:r>
                      <a:r>
                        <a:rPr lang="en-US" sz="1100" baseline="0" dirty="0"/>
                        <a:t> the patient record</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7456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Enter notes</a:t>
                      </a:r>
                      <a:r>
                        <a:rPr lang="en-US" sz="1100" baseline="0" dirty="0"/>
                        <a:t> into a patient record</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7456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Read the patient registry list</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456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Other</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aphicFrame>
        <p:nvGraphicFramePr>
          <p:cNvPr id="20" name="Chart 19"/>
          <p:cNvGraphicFramePr/>
          <p:nvPr/>
        </p:nvGraphicFramePr>
        <p:xfrm>
          <a:off x="5632652" y="3761986"/>
          <a:ext cx="2850294" cy="1924524"/>
        </p:xfrm>
        <a:graphic>
          <a:graphicData uri="http://schemas.openxmlformats.org/drawingml/2006/chart">
            <c:chart xmlns:c="http://schemas.openxmlformats.org/drawingml/2006/chart" xmlns:r="http://schemas.openxmlformats.org/officeDocument/2006/relationships" r:id="rId4"/>
          </a:graphicData>
        </a:graphic>
      </p:graphicFrame>
      <p:sp>
        <p:nvSpPr>
          <p:cNvPr id="14" name="Content Placeholder 1"/>
          <p:cNvSpPr txBox="1">
            <a:spLocks/>
          </p:cNvSpPr>
          <p:nvPr/>
        </p:nvSpPr>
        <p:spPr>
          <a:xfrm>
            <a:off x="191954" y="848483"/>
            <a:ext cx="8782372" cy="987838"/>
          </a:xfrm>
          <a:prstGeom prst="rect">
            <a:avLst/>
          </a:prstGeom>
          <a:noFill/>
        </p:spPr>
        <p:txBody>
          <a:bodyPr/>
          <a:lstStyle/>
          <a:p>
            <a:pPr marL="0" lvl="1">
              <a:lnSpc>
                <a:spcPts val="1720"/>
              </a:lnSpc>
              <a:spcBef>
                <a:spcPts val="600"/>
              </a:spcBef>
            </a:pPr>
            <a:r>
              <a:rPr lang="en-US" sz="1600" dirty="0">
                <a:cs typeface="Arial" pitchFamily="34" charset="0"/>
              </a:rPr>
              <a:t>CHW use of EHRs is not restricted to only looking up information; most of them also enter notes into patient records.</a:t>
            </a:r>
          </a:p>
          <a:p>
            <a:pPr marL="460375" lvl="2" indent="-230188">
              <a:lnSpc>
                <a:spcPts val="1720"/>
              </a:lnSpc>
              <a:spcBef>
                <a:spcPts val="600"/>
              </a:spcBef>
              <a:buClr>
                <a:schemeClr val="accent2"/>
              </a:buClr>
              <a:buFont typeface="Arial" charset="0"/>
              <a:buChar char="•"/>
            </a:pPr>
            <a:r>
              <a:rPr lang="en-US" sz="1400" dirty="0">
                <a:cs typeface="Arial" pitchFamily="34" charset="0"/>
              </a:rPr>
              <a:t>There is a high degree of consistency in the employer and CHW perspective on these measures.</a:t>
            </a:r>
          </a:p>
        </p:txBody>
      </p:sp>
    </p:spTree>
    <p:extLst>
      <p:ext uri="{BB962C8B-B14F-4D97-AF65-F5344CB8AC3E}">
        <p14:creationId xmlns:p14="http://schemas.microsoft.com/office/powerpoint/2010/main" val="400194369"/>
      </p:ext>
    </p:extLst>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06747"/>
            <a:ext cx="7151350" cy="647402"/>
          </a:xfrm>
        </p:spPr>
        <p:txBody>
          <a:bodyPr/>
          <a:lstStyle/>
          <a:p>
            <a:r>
              <a:rPr lang="en-US" dirty="0">
                <a:solidFill>
                  <a:schemeClr val="accent2"/>
                </a:solidFill>
              </a:rPr>
              <a:t>Inclusion of CHW Work in EHRs</a:t>
            </a:r>
            <a:endParaRPr lang="en-US" i="1" dirty="0">
              <a:solidFill>
                <a:schemeClr val="accent2"/>
              </a:solidFill>
            </a:endParaRPr>
          </a:p>
        </p:txBody>
      </p:sp>
      <p:sp>
        <p:nvSpPr>
          <p:cNvPr id="69" name="Text Box 3"/>
          <p:cNvSpPr txBox="1">
            <a:spLocks noChangeArrowheads="1"/>
          </p:cNvSpPr>
          <p:nvPr/>
        </p:nvSpPr>
        <p:spPr bwMode="auto">
          <a:xfrm>
            <a:off x="888043" y="2429969"/>
            <a:ext cx="73679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CHW Work is Included in EHRs</a:t>
            </a:r>
          </a:p>
          <a:p>
            <a:pPr algn="ctr" eaLnBrk="1" hangingPunct="1"/>
            <a:r>
              <a:rPr lang="en-US" sz="1400" b="0" dirty="0">
                <a:solidFill>
                  <a:srgbClr val="000000"/>
                </a:solidFill>
              </a:rPr>
              <a:t>– Clinical Organizations Where CHWs Have Access to EHRs –</a:t>
            </a:r>
            <a:endParaRPr lang="en-US" sz="1400" dirty="0">
              <a:solidFill>
                <a:srgbClr val="0087C8"/>
              </a:solidFill>
            </a:endParaRPr>
          </a:p>
        </p:txBody>
      </p:sp>
      <p:sp>
        <p:nvSpPr>
          <p:cNvPr id="17" name="Text Placeholder 1"/>
          <p:cNvSpPr>
            <a:spLocks noGrp="1"/>
          </p:cNvSpPr>
          <p:nvPr>
            <p:ph type="body" sz="quarter" idx="12"/>
          </p:nvPr>
        </p:nvSpPr>
        <p:spPr>
          <a:xfrm>
            <a:off x="302266" y="6361621"/>
            <a:ext cx="8496300" cy="199218"/>
          </a:xfrm>
        </p:spPr>
        <p:txBody>
          <a:bodyPr anchor="t" anchorCtr="0"/>
          <a:lstStyle/>
          <a:p>
            <a:pPr marL="341313" lvl="0" indent="-341313">
              <a:tabLst>
                <a:tab pos="631825" algn="l"/>
              </a:tabLst>
            </a:pPr>
            <a:r>
              <a:rPr lang="en-US" dirty="0"/>
              <a:t>EC12	Is CHWs’ work at your organization included in patients’ electronic health records? </a:t>
            </a:r>
            <a:r>
              <a:rPr lang="en-IN" dirty="0"/>
              <a:t>(Employers: Clinical=97)</a:t>
            </a:r>
            <a:endParaRPr lang="en-US" dirty="0"/>
          </a:p>
          <a:p>
            <a:pPr marL="341313" lvl="0" indent="-341313">
              <a:spcAft>
                <a:spcPts val="300"/>
              </a:spcAft>
              <a:tabLst>
                <a:tab pos="631825" algn="l"/>
              </a:tabLst>
            </a:pPr>
            <a:r>
              <a:rPr lang="en-US" dirty="0"/>
              <a:t>CC10	Are the services/activities you provide as a CHW included in patients’ electronic health records? </a:t>
            </a:r>
            <a:r>
              <a:rPr lang="en-IN" dirty="0"/>
              <a:t>(CHWs: Clinical=249)</a:t>
            </a:r>
          </a:p>
          <a:p>
            <a:pPr marL="341313" indent="-341313"/>
            <a:r>
              <a:rPr lang="en-IN" dirty="0"/>
              <a:t> </a:t>
            </a:r>
          </a:p>
        </p:txBody>
      </p:sp>
      <p:graphicFrame>
        <p:nvGraphicFramePr>
          <p:cNvPr id="13" name="Chart 12"/>
          <p:cNvGraphicFramePr/>
          <p:nvPr>
            <p:extLst>
              <p:ext uri="{D42A27DB-BD31-4B8C-83A1-F6EECF244321}">
                <p14:modId xmlns:p14="http://schemas.microsoft.com/office/powerpoint/2010/main" val="1596925536"/>
              </p:ext>
            </p:extLst>
          </p:nvPr>
        </p:nvGraphicFramePr>
        <p:xfrm>
          <a:off x="2345809" y="3091511"/>
          <a:ext cx="4400036" cy="2720819"/>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p:cNvCxnSpPr/>
          <p:nvPr/>
        </p:nvCxnSpPr>
        <p:spPr>
          <a:xfrm>
            <a:off x="4555754" y="3112771"/>
            <a:ext cx="0" cy="2828995"/>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5140864" y="5826481"/>
            <a:ext cx="3249671" cy="255662"/>
            <a:chOff x="5651447" y="5920433"/>
            <a:chExt cx="3249671" cy="255662"/>
          </a:xfrm>
        </p:grpSpPr>
        <p:sp>
          <p:nvSpPr>
            <p:cNvPr id="20" name="Rectangle 19"/>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22"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sp>
        <p:nvSpPr>
          <p:cNvPr id="16" name="Content Placeholder 1"/>
          <p:cNvSpPr txBox="1">
            <a:spLocks/>
          </p:cNvSpPr>
          <p:nvPr/>
        </p:nvSpPr>
        <p:spPr>
          <a:xfrm>
            <a:off x="191954" y="912491"/>
            <a:ext cx="8782372" cy="987838"/>
          </a:xfrm>
          <a:prstGeom prst="rect">
            <a:avLst/>
          </a:prstGeom>
          <a:noFill/>
        </p:spPr>
        <p:txBody>
          <a:bodyPr/>
          <a:lstStyle/>
          <a:p>
            <a:pPr marL="0" lvl="1">
              <a:lnSpc>
                <a:spcPts val="1720"/>
              </a:lnSpc>
              <a:spcBef>
                <a:spcPts val="600"/>
              </a:spcBef>
            </a:pPr>
            <a:r>
              <a:rPr lang="en-US" sz="1600" dirty="0">
                <a:cs typeface="Arial" pitchFamily="34" charset="0"/>
              </a:rPr>
              <a:t>Over 3-in-4 employers and CHWs report that CHW work is included in patients’ electronic health records.</a:t>
            </a:r>
            <a:endParaRPr lang="en-US" sz="1400" dirty="0">
              <a:cs typeface="Arial" pitchFamily="34" charset="0"/>
            </a:endParaRPr>
          </a:p>
        </p:txBody>
      </p:sp>
    </p:spTree>
    <p:extLst>
      <p:ext uri="{BB962C8B-B14F-4D97-AF65-F5344CB8AC3E}">
        <p14:creationId xmlns:p14="http://schemas.microsoft.com/office/powerpoint/2010/main" val="481527544"/>
      </p:ext>
    </p:extLst>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3867160378"/>
              </p:ext>
            </p:extLst>
          </p:nvPr>
        </p:nvGraphicFramePr>
        <p:xfrm>
          <a:off x="2870402" y="3076100"/>
          <a:ext cx="2749348" cy="306962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228600" y="106747"/>
            <a:ext cx="7029450" cy="647402"/>
          </a:xfrm>
        </p:spPr>
        <p:txBody>
          <a:bodyPr/>
          <a:lstStyle/>
          <a:p>
            <a:r>
              <a:rPr lang="en-US" dirty="0">
                <a:solidFill>
                  <a:schemeClr val="accent2"/>
                </a:solidFill>
              </a:rPr>
              <a:t>Integration of CHWs in Teams </a:t>
            </a:r>
            <a:endParaRPr lang="en-US" i="1" dirty="0">
              <a:solidFill>
                <a:schemeClr val="accent2"/>
              </a:solidFill>
            </a:endParaRPr>
          </a:p>
        </p:txBody>
      </p:sp>
      <p:sp>
        <p:nvSpPr>
          <p:cNvPr id="69" name="Text Box 3"/>
          <p:cNvSpPr txBox="1">
            <a:spLocks noChangeArrowheads="1"/>
          </p:cNvSpPr>
          <p:nvPr/>
        </p:nvSpPr>
        <p:spPr bwMode="auto">
          <a:xfrm>
            <a:off x="1241325" y="2283119"/>
            <a:ext cx="666135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Types of Individuals CHWs Work With as Part of a Team</a:t>
            </a:r>
          </a:p>
          <a:p>
            <a:pPr lvl="0" algn="ctr" eaLnBrk="1" hangingPunct="1">
              <a:defRPr/>
            </a:pPr>
            <a:r>
              <a:rPr lang="en-US" sz="1400" b="0" dirty="0">
                <a:solidFill>
                  <a:srgbClr val="000000"/>
                </a:solidFill>
              </a:rPr>
              <a:t>– Clinical Organizations –</a:t>
            </a:r>
            <a:endParaRPr lang="en-US" sz="1400" dirty="0">
              <a:solidFill>
                <a:srgbClr val="0087C8"/>
              </a:solidFill>
            </a:endParaRPr>
          </a:p>
        </p:txBody>
      </p:sp>
      <p:sp>
        <p:nvSpPr>
          <p:cNvPr id="17" name="Text Placeholder 1"/>
          <p:cNvSpPr>
            <a:spLocks noGrp="1"/>
          </p:cNvSpPr>
          <p:nvPr>
            <p:ph type="body" sz="quarter" idx="12"/>
          </p:nvPr>
        </p:nvSpPr>
        <p:spPr>
          <a:xfrm>
            <a:off x="302266" y="6362139"/>
            <a:ext cx="8496300" cy="199218"/>
          </a:xfrm>
        </p:spPr>
        <p:txBody>
          <a:bodyPr anchor="t" anchorCtr="0"/>
          <a:lstStyle/>
          <a:p>
            <a:pPr marL="341313" lvl="0" indent="-341313">
              <a:tabLst>
                <a:tab pos="631825" algn="l"/>
              </a:tabLst>
            </a:pPr>
            <a:r>
              <a:rPr lang="en-US" dirty="0"/>
              <a:t>EC16	Which of the following types of individuals do CHWs work with as part of a team at your organization? </a:t>
            </a:r>
            <a:r>
              <a:rPr lang="en-IN" dirty="0"/>
              <a:t>(Employers: Clinical=112)</a:t>
            </a:r>
            <a:endParaRPr lang="en-US" dirty="0"/>
          </a:p>
          <a:p>
            <a:pPr marL="341313" lvl="0" indent="-341313">
              <a:spcAft>
                <a:spcPts val="300"/>
              </a:spcAft>
              <a:tabLst>
                <a:tab pos="631825" algn="l"/>
              </a:tabLst>
            </a:pPr>
            <a:r>
              <a:rPr lang="en-US" dirty="0"/>
              <a:t>CC13	Which of the following types of individuals do you work with as part of a team at your organization? </a:t>
            </a:r>
            <a:r>
              <a:rPr lang="en-IN" dirty="0"/>
              <a:t>(CHWs: Clinical=306)</a:t>
            </a:r>
          </a:p>
          <a:p>
            <a:pPr marL="341313" indent="-341313"/>
            <a:r>
              <a:rPr lang="en-IN" dirty="0"/>
              <a:t> </a:t>
            </a:r>
          </a:p>
        </p:txBody>
      </p:sp>
      <p:sp>
        <p:nvSpPr>
          <p:cNvPr id="23" name="TextBox 22"/>
          <p:cNvSpPr txBox="1"/>
          <p:nvPr/>
        </p:nvSpPr>
        <p:spPr>
          <a:xfrm>
            <a:off x="2845346" y="2862127"/>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Employers</a:t>
            </a:r>
            <a:endParaRPr lang="en-US" sz="1100" b="1" dirty="0">
              <a:latin typeface="Arial" pitchFamily="34" charset="0"/>
              <a:cs typeface="Arial" pitchFamily="34" charset="0"/>
            </a:endParaRPr>
          </a:p>
        </p:txBody>
      </p:sp>
      <p:sp>
        <p:nvSpPr>
          <p:cNvPr id="24" name="TextBox 23"/>
          <p:cNvSpPr txBox="1"/>
          <p:nvPr/>
        </p:nvSpPr>
        <p:spPr>
          <a:xfrm>
            <a:off x="5113770" y="2864461"/>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CHWs</a:t>
            </a:r>
            <a:endParaRPr lang="en-US" sz="1100" b="1" dirty="0">
              <a:latin typeface="Arial" pitchFamily="34" charset="0"/>
              <a:cs typeface="Arial" pitchFamily="34" charset="0"/>
            </a:endParaRPr>
          </a:p>
        </p:txBody>
      </p:sp>
      <p:graphicFrame>
        <p:nvGraphicFramePr>
          <p:cNvPr id="31" name="Table 30"/>
          <p:cNvGraphicFramePr>
            <a:graphicFrameLocks noGrp="1"/>
          </p:cNvGraphicFramePr>
          <p:nvPr>
            <p:extLst>
              <p:ext uri="{D42A27DB-BD31-4B8C-83A1-F6EECF244321}">
                <p14:modId xmlns:p14="http://schemas.microsoft.com/office/powerpoint/2010/main" val="1720639369"/>
              </p:ext>
            </p:extLst>
          </p:nvPr>
        </p:nvGraphicFramePr>
        <p:xfrm>
          <a:off x="302266" y="3102376"/>
          <a:ext cx="2662888" cy="3013402"/>
        </p:xfrm>
        <a:graphic>
          <a:graphicData uri="http://schemas.openxmlformats.org/drawingml/2006/table">
            <a:tbl>
              <a:tblPr firstRow="1" bandRow="1"/>
              <a:tblGrid>
                <a:gridCol w="2662888">
                  <a:extLst>
                    <a:ext uri="{9D8B030D-6E8A-4147-A177-3AD203B41FA5}">
                      <a16:colId xmlns:a16="http://schemas.microsoft.com/office/drawing/2014/main" val="20000"/>
                    </a:ext>
                  </a:extLst>
                </a:gridCol>
              </a:tblGrid>
              <a:tr h="43048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Clinician (Net)</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3048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Case Manager/Program Manager/ Director (Net)</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3048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Other Support Staff (Net)</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3048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Other CHWs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3048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Dietitian</a:t>
                      </a:r>
                      <a:r>
                        <a:rPr lang="en-US" sz="1100" baseline="0" dirty="0"/>
                        <a:t>/Nutritionist</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3048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Other</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61677864"/>
                  </a:ext>
                </a:extLst>
              </a:tr>
              <a:tr h="430486">
                <a:tc>
                  <a:txBody>
                    <a:bodyPr/>
                    <a:lstStyle/>
                    <a:p>
                      <a:pPr algn="r"/>
                      <a:r>
                        <a:rPr lang="en-US" sz="1100" b="1" dirty="0"/>
                        <a:t>None of the above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21" name="Chart 20"/>
          <p:cNvGraphicFramePr/>
          <p:nvPr/>
        </p:nvGraphicFramePr>
        <p:xfrm>
          <a:off x="5412027" y="3076100"/>
          <a:ext cx="2749348" cy="3069625"/>
        </p:xfrm>
        <a:graphic>
          <a:graphicData uri="http://schemas.openxmlformats.org/drawingml/2006/chart">
            <c:chart xmlns:c="http://schemas.openxmlformats.org/drawingml/2006/chart" xmlns:r="http://schemas.openxmlformats.org/officeDocument/2006/relationships" r:id="rId4"/>
          </a:graphicData>
        </a:graphic>
      </p:graphicFrame>
      <p:sp>
        <p:nvSpPr>
          <p:cNvPr id="14" name="Content Placeholder 1"/>
          <p:cNvSpPr txBox="1">
            <a:spLocks/>
          </p:cNvSpPr>
          <p:nvPr/>
        </p:nvSpPr>
        <p:spPr>
          <a:xfrm>
            <a:off x="191954" y="848483"/>
            <a:ext cx="8782372" cy="987838"/>
          </a:xfrm>
          <a:prstGeom prst="rect">
            <a:avLst/>
          </a:prstGeom>
          <a:noFill/>
        </p:spPr>
        <p:txBody>
          <a:bodyPr/>
          <a:lstStyle/>
          <a:p>
            <a:pPr marL="0" lvl="1">
              <a:lnSpc>
                <a:spcPts val="1720"/>
              </a:lnSpc>
              <a:spcBef>
                <a:spcPts val="600"/>
              </a:spcBef>
            </a:pPr>
            <a:r>
              <a:rPr lang="en-US" sz="1600" dirty="0">
                <a:cs typeface="Arial" pitchFamily="34" charset="0"/>
              </a:rPr>
              <a:t>According to both the employer and CHW perspective, CHWs appear well integrated into teams.</a:t>
            </a:r>
          </a:p>
          <a:p>
            <a:pPr marL="460375" lvl="2" indent="-230188">
              <a:lnSpc>
                <a:spcPts val="1720"/>
              </a:lnSpc>
              <a:spcBef>
                <a:spcPts val="600"/>
              </a:spcBef>
              <a:buClr>
                <a:schemeClr val="accent2"/>
              </a:buClr>
              <a:buFont typeface="Arial" charset="0"/>
              <a:buChar char="•"/>
            </a:pPr>
            <a:r>
              <a:rPr lang="en-US" sz="1400" dirty="0">
                <a:cs typeface="Arial" pitchFamily="34" charset="0"/>
              </a:rPr>
              <a:t>Clinicians (including primary care provider, behavioral health care provider, social worker, and RN) are reported most frequently as individuals that CHWs work with as part of a team.</a:t>
            </a:r>
          </a:p>
        </p:txBody>
      </p:sp>
    </p:spTree>
    <p:extLst>
      <p:ext uri="{BB962C8B-B14F-4D97-AF65-F5344CB8AC3E}">
        <p14:creationId xmlns:p14="http://schemas.microsoft.com/office/powerpoint/2010/main" val="1763187702"/>
      </p:ext>
    </p:extLst>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nvGraphicFramePr>
        <p:xfrm>
          <a:off x="2870402" y="3332705"/>
          <a:ext cx="2825548" cy="267706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228600" y="106747"/>
            <a:ext cx="7029450" cy="647402"/>
          </a:xfrm>
        </p:spPr>
        <p:txBody>
          <a:bodyPr/>
          <a:lstStyle/>
          <a:p>
            <a:r>
              <a:rPr lang="en-US" dirty="0">
                <a:solidFill>
                  <a:schemeClr val="accent2"/>
                </a:solidFill>
              </a:rPr>
              <a:t>Ways CHWs Work as Part of a Team</a:t>
            </a:r>
            <a:endParaRPr lang="en-US" i="1" dirty="0">
              <a:solidFill>
                <a:schemeClr val="accent2"/>
              </a:solidFill>
            </a:endParaRPr>
          </a:p>
        </p:txBody>
      </p:sp>
      <p:sp>
        <p:nvSpPr>
          <p:cNvPr id="69" name="Text Box 3"/>
          <p:cNvSpPr txBox="1">
            <a:spLocks noChangeArrowheads="1"/>
          </p:cNvSpPr>
          <p:nvPr/>
        </p:nvSpPr>
        <p:spPr bwMode="auto">
          <a:xfrm>
            <a:off x="382538" y="2455930"/>
            <a:ext cx="83789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Ways CHWs Work as Part of a Team</a:t>
            </a:r>
          </a:p>
          <a:p>
            <a:pPr lvl="0" algn="ctr" eaLnBrk="1" hangingPunct="1">
              <a:defRPr/>
            </a:pPr>
            <a:r>
              <a:rPr lang="en-US" sz="1400" b="0" dirty="0">
                <a:solidFill>
                  <a:srgbClr val="000000"/>
                </a:solidFill>
              </a:rPr>
              <a:t>– Clinical Organizations Where CHWs Work as Part of a Team –</a:t>
            </a:r>
            <a:endParaRPr lang="en-US" sz="1400" dirty="0">
              <a:solidFill>
                <a:srgbClr val="0087C8"/>
              </a:solidFill>
            </a:endParaRPr>
          </a:p>
        </p:txBody>
      </p:sp>
      <p:sp>
        <p:nvSpPr>
          <p:cNvPr id="17" name="Text Placeholder 1"/>
          <p:cNvSpPr>
            <a:spLocks noGrp="1"/>
          </p:cNvSpPr>
          <p:nvPr>
            <p:ph type="body" sz="quarter" idx="12"/>
          </p:nvPr>
        </p:nvSpPr>
        <p:spPr>
          <a:xfrm>
            <a:off x="302266" y="6361621"/>
            <a:ext cx="8496300" cy="199218"/>
          </a:xfrm>
        </p:spPr>
        <p:txBody>
          <a:bodyPr anchor="t" anchorCtr="0"/>
          <a:lstStyle/>
          <a:p>
            <a:pPr marL="341313" lvl="0" indent="-341313">
              <a:tabLst>
                <a:tab pos="631825" algn="l"/>
              </a:tabLst>
            </a:pPr>
            <a:r>
              <a:rPr lang="en-US" dirty="0"/>
              <a:t>EC17	In which of the following ways do CHWs work as part of a team at your organization? </a:t>
            </a:r>
            <a:r>
              <a:rPr lang="en-IN" dirty="0"/>
              <a:t>(Employers: Clinical=109)</a:t>
            </a:r>
            <a:endParaRPr lang="en-US" dirty="0"/>
          </a:p>
          <a:p>
            <a:pPr marL="341313" lvl="0" indent="-341313">
              <a:spcAft>
                <a:spcPts val="300"/>
              </a:spcAft>
              <a:tabLst>
                <a:tab pos="631825" algn="l"/>
              </a:tabLst>
            </a:pPr>
            <a:r>
              <a:rPr lang="en-US" dirty="0"/>
              <a:t>CC14	In which of the following ways do you work as part of a team at your organization? </a:t>
            </a:r>
            <a:r>
              <a:rPr lang="en-IN" dirty="0"/>
              <a:t>(CHWs: Clinical=298)</a:t>
            </a:r>
          </a:p>
          <a:p>
            <a:pPr marL="341313" indent="-341313"/>
            <a:r>
              <a:rPr lang="en-IN" dirty="0"/>
              <a:t> </a:t>
            </a:r>
          </a:p>
        </p:txBody>
      </p:sp>
      <p:sp>
        <p:nvSpPr>
          <p:cNvPr id="23" name="TextBox 22"/>
          <p:cNvSpPr txBox="1"/>
          <p:nvPr/>
        </p:nvSpPr>
        <p:spPr>
          <a:xfrm>
            <a:off x="2845346" y="3098550"/>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Employers</a:t>
            </a:r>
            <a:endParaRPr lang="en-US" sz="1100" b="1" dirty="0">
              <a:latin typeface="Arial" pitchFamily="34" charset="0"/>
              <a:cs typeface="Arial" pitchFamily="34" charset="0"/>
            </a:endParaRPr>
          </a:p>
        </p:txBody>
      </p:sp>
      <p:sp>
        <p:nvSpPr>
          <p:cNvPr id="24" name="TextBox 23"/>
          <p:cNvSpPr txBox="1"/>
          <p:nvPr/>
        </p:nvSpPr>
        <p:spPr>
          <a:xfrm>
            <a:off x="5689842" y="3100884"/>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CHWs</a:t>
            </a:r>
            <a:endParaRPr lang="en-US" sz="1100" b="1" dirty="0">
              <a:latin typeface="Arial" pitchFamily="34" charset="0"/>
              <a:cs typeface="Arial" pitchFamily="34" charset="0"/>
            </a:endParaRPr>
          </a:p>
        </p:txBody>
      </p:sp>
      <p:graphicFrame>
        <p:nvGraphicFramePr>
          <p:cNvPr id="31" name="Table 30"/>
          <p:cNvGraphicFramePr>
            <a:graphicFrameLocks noGrp="1"/>
          </p:cNvGraphicFramePr>
          <p:nvPr/>
        </p:nvGraphicFramePr>
        <p:xfrm>
          <a:off x="302266" y="3434213"/>
          <a:ext cx="2662888" cy="2575560"/>
        </p:xfrm>
        <a:graphic>
          <a:graphicData uri="http://schemas.openxmlformats.org/drawingml/2006/table">
            <a:tbl>
              <a:tblPr firstRow="1" bandRow="1"/>
              <a:tblGrid>
                <a:gridCol w="2662888">
                  <a:extLst>
                    <a:ext uri="{9D8B030D-6E8A-4147-A177-3AD203B41FA5}">
                      <a16:colId xmlns:a16="http://schemas.microsoft.com/office/drawing/2014/main" val="20000"/>
                    </a:ext>
                  </a:extLst>
                </a:gridCol>
              </a:tblGrid>
              <a:tr h="25384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Attend regularly scheduled meetings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861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Receive and make patient</a:t>
                      </a:r>
                      <a:r>
                        <a:rPr lang="en-US" sz="1100" baseline="0" dirty="0"/>
                        <a:t> referrals or assignments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5384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Meet on an as-needed basis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5384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Participate in case reviews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7861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Assist</a:t>
                      </a:r>
                      <a:r>
                        <a:rPr lang="en-US" sz="1100" baseline="0" dirty="0"/>
                        <a:t> in developing and implementing care plans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5384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Provide informal interpreting services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574317"/>
                  </a:ext>
                </a:extLst>
              </a:tr>
              <a:tr h="37861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Provide formal</a:t>
                      </a:r>
                      <a:r>
                        <a:rPr lang="en-US" sz="1100" baseline="0" dirty="0"/>
                        <a:t> medical interpreting services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70097071"/>
                  </a:ext>
                </a:extLst>
              </a:tr>
              <a:tr h="25384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Other</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610972"/>
                  </a:ext>
                </a:extLst>
              </a:tr>
            </a:tbl>
          </a:graphicData>
        </a:graphic>
      </p:graphicFrame>
      <p:grpSp>
        <p:nvGrpSpPr>
          <p:cNvPr id="15" name="Group 14"/>
          <p:cNvGrpSpPr/>
          <p:nvPr/>
        </p:nvGrpSpPr>
        <p:grpSpPr>
          <a:xfrm>
            <a:off x="5208090" y="6004320"/>
            <a:ext cx="3249671" cy="255662"/>
            <a:chOff x="5651447" y="5920433"/>
            <a:chExt cx="3249671" cy="255662"/>
          </a:xfrm>
        </p:grpSpPr>
        <p:sp>
          <p:nvSpPr>
            <p:cNvPr id="18" name="Rectangle 17"/>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20"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graphicFrame>
        <p:nvGraphicFramePr>
          <p:cNvPr id="26" name="Chart 25"/>
          <p:cNvGraphicFramePr/>
          <p:nvPr/>
        </p:nvGraphicFramePr>
        <p:xfrm>
          <a:off x="5652793" y="3332705"/>
          <a:ext cx="2825548" cy="2677068"/>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Straight Arrow Connector 26"/>
          <p:cNvCxnSpPr/>
          <p:nvPr/>
        </p:nvCxnSpPr>
        <p:spPr>
          <a:xfrm flipV="1">
            <a:off x="4580638" y="4767271"/>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28" name="Straight Arrow Connector 27"/>
          <p:cNvCxnSpPr/>
          <p:nvPr/>
        </p:nvCxnSpPr>
        <p:spPr>
          <a:xfrm flipV="1">
            <a:off x="4719635" y="4442891"/>
            <a:ext cx="2540" cy="117475"/>
          </a:xfrm>
          <a:prstGeom prst="straightConnector1">
            <a:avLst/>
          </a:prstGeom>
          <a:noFill/>
          <a:ln w="6350" cap="flat" cmpd="sng" algn="ctr">
            <a:solidFill>
              <a:sysClr val="windowText" lastClr="000000"/>
            </a:solidFill>
            <a:prstDash val="solid"/>
            <a:miter lim="800000"/>
            <a:tailEnd type="arrow" w="sm" len="sm"/>
          </a:ln>
          <a:effectLst/>
        </p:spPr>
      </p:cxnSp>
      <p:sp>
        <p:nvSpPr>
          <p:cNvPr id="21" name="Content Placeholder 1"/>
          <p:cNvSpPr txBox="1">
            <a:spLocks/>
          </p:cNvSpPr>
          <p:nvPr/>
        </p:nvSpPr>
        <p:spPr>
          <a:xfrm>
            <a:off x="191954" y="848483"/>
            <a:ext cx="8782372" cy="987838"/>
          </a:xfrm>
          <a:prstGeom prst="rect">
            <a:avLst/>
          </a:prstGeom>
          <a:noFill/>
        </p:spPr>
        <p:txBody>
          <a:bodyPr/>
          <a:lstStyle/>
          <a:p>
            <a:pPr marL="0" lvl="1">
              <a:lnSpc>
                <a:spcPts val="1720"/>
              </a:lnSpc>
              <a:spcBef>
                <a:spcPts val="600"/>
              </a:spcBef>
            </a:pPr>
            <a:r>
              <a:rPr lang="en-US" sz="1600" dirty="0">
                <a:cs typeface="Arial" pitchFamily="34" charset="0"/>
              </a:rPr>
              <a:t>The integration of CHWs into teams is evident in the variety of ways in which they work as part of a team, including attending meetings and participating in patient referrals/assignments, case reviews, and the development and implementation of care plans.</a:t>
            </a:r>
          </a:p>
          <a:p>
            <a:pPr marL="460375" lvl="2" indent="-230188">
              <a:lnSpc>
                <a:spcPts val="1720"/>
              </a:lnSpc>
              <a:spcBef>
                <a:spcPts val="600"/>
              </a:spcBef>
              <a:buClr>
                <a:schemeClr val="accent2"/>
              </a:buClr>
              <a:buFont typeface="Arial" charset="0"/>
              <a:buChar char="•"/>
            </a:pPr>
            <a:r>
              <a:rPr lang="en-US" sz="1400" dirty="0">
                <a:cs typeface="Arial" pitchFamily="34" charset="0"/>
              </a:rPr>
              <a:t>Employers report slightly higher levels of team integration than do CHWs.</a:t>
            </a:r>
          </a:p>
        </p:txBody>
      </p:sp>
      <p:sp>
        <p:nvSpPr>
          <p:cNvPr id="22" name="Oval 21"/>
          <p:cNvSpPr/>
          <p:nvPr/>
        </p:nvSpPr>
        <p:spPr bwMode="gray">
          <a:xfrm rot="20293295">
            <a:off x="4212627" y="4373529"/>
            <a:ext cx="650177" cy="287452"/>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25" name="Oval 24"/>
          <p:cNvSpPr/>
          <p:nvPr/>
        </p:nvSpPr>
        <p:spPr bwMode="gray">
          <a:xfrm rot="20293295">
            <a:off x="4073987" y="4710177"/>
            <a:ext cx="646612" cy="300111"/>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Tree>
    <p:extLst>
      <p:ext uri="{BB962C8B-B14F-4D97-AF65-F5344CB8AC3E}">
        <p14:creationId xmlns:p14="http://schemas.microsoft.com/office/powerpoint/2010/main" val="1184956098"/>
      </p:ext>
    </p:extLst>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2304711502"/>
              </p:ext>
            </p:extLst>
          </p:nvPr>
        </p:nvGraphicFramePr>
        <p:xfrm>
          <a:off x="2870402" y="2876490"/>
          <a:ext cx="2850294" cy="284484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228600" y="106747"/>
            <a:ext cx="7151350" cy="647402"/>
          </a:xfrm>
        </p:spPr>
        <p:txBody>
          <a:bodyPr/>
          <a:lstStyle/>
          <a:p>
            <a:r>
              <a:rPr lang="en-US" dirty="0">
                <a:solidFill>
                  <a:schemeClr val="accent2"/>
                </a:solidFill>
              </a:rPr>
              <a:t>CHW Supervision</a:t>
            </a:r>
            <a:endParaRPr lang="en-US" i="1" dirty="0">
              <a:solidFill>
                <a:schemeClr val="accent2"/>
              </a:solidFill>
            </a:endParaRPr>
          </a:p>
        </p:txBody>
      </p:sp>
      <p:sp>
        <p:nvSpPr>
          <p:cNvPr id="69" name="Text Box 3"/>
          <p:cNvSpPr txBox="1">
            <a:spLocks noChangeArrowheads="1"/>
          </p:cNvSpPr>
          <p:nvPr/>
        </p:nvSpPr>
        <p:spPr bwMode="auto">
          <a:xfrm>
            <a:off x="904820" y="1980140"/>
            <a:ext cx="748022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Types of Individuals Who Supervise CHWs</a:t>
            </a:r>
          </a:p>
          <a:p>
            <a:pPr algn="ctr" eaLnBrk="1" hangingPunct="1"/>
            <a:r>
              <a:rPr lang="en-US" sz="1400" b="0" dirty="0">
                <a:solidFill>
                  <a:srgbClr val="000000"/>
                </a:solidFill>
              </a:rPr>
              <a:t>– Organizations Where CHWs Receive Supervision (99% Employers; 96% CHWs) –</a:t>
            </a:r>
            <a:endParaRPr lang="en-US" sz="1400" dirty="0">
              <a:solidFill>
                <a:srgbClr val="0087C8"/>
              </a:solidFill>
            </a:endParaRPr>
          </a:p>
        </p:txBody>
      </p:sp>
      <p:sp>
        <p:nvSpPr>
          <p:cNvPr id="17" name="Text Placeholder 1"/>
          <p:cNvSpPr>
            <a:spLocks noGrp="1"/>
          </p:cNvSpPr>
          <p:nvPr>
            <p:ph type="body" sz="quarter" idx="12"/>
          </p:nvPr>
        </p:nvSpPr>
        <p:spPr>
          <a:xfrm>
            <a:off x="302266" y="6106782"/>
            <a:ext cx="8496300" cy="199218"/>
          </a:xfrm>
        </p:spPr>
        <p:txBody>
          <a:bodyPr anchor="t" anchorCtr="0"/>
          <a:lstStyle/>
          <a:p>
            <a:pPr marL="398463" lvl="0" indent="-398463">
              <a:tabLst>
                <a:tab pos="631825" algn="l"/>
              </a:tabLst>
            </a:pPr>
            <a:r>
              <a:rPr lang="en-US" dirty="0"/>
              <a:t>EC13	Do CHWs at your organization receive supervision? </a:t>
            </a:r>
            <a:r>
              <a:rPr lang="en-IN" dirty="0"/>
              <a:t>(Employers: Total=178)</a:t>
            </a:r>
            <a:endParaRPr lang="en-US" dirty="0"/>
          </a:p>
          <a:p>
            <a:pPr marL="398463" lvl="0" indent="-398463">
              <a:tabLst>
                <a:tab pos="398463" algn="l"/>
                <a:tab pos="631825" algn="l"/>
              </a:tabLst>
            </a:pPr>
            <a:r>
              <a:rPr lang="en-US" dirty="0"/>
              <a:t>CC11	Do you receive supervision at your organization in the work you do as a CHW? </a:t>
            </a:r>
            <a:r>
              <a:rPr lang="en-IN" dirty="0"/>
              <a:t>(CHWs: Total=527)</a:t>
            </a:r>
          </a:p>
          <a:p>
            <a:pPr marL="398463" lvl="0" indent="-398463">
              <a:tabLst>
                <a:tab pos="631825" algn="l"/>
              </a:tabLst>
            </a:pPr>
            <a:r>
              <a:rPr lang="en-IN" dirty="0"/>
              <a:t>EC15N 	Who supervises the CHWs at your organization? (Employers: Total=174)</a:t>
            </a:r>
          </a:p>
          <a:p>
            <a:pPr marL="398463" lvl="0" indent="-398463">
              <a:spcAft>
                <a:spcPts val="300"/>
              </a:spcAft>
              <a:tabLst>
                <a:tab pos="631825" algn="l"/>
              </a:tabLst>
            </a:pPr>
            <a:r>
              <a:rPr lang="en-IN" dirty="0"/>
              <a:t>CC12	Who supervises you at your organization? (CHWs: Total=502)</a:t>
            </a:r>
          </a:p>
          <a:p>
            <a:pPr marL="341313" indent="-341313"/>
            <a:r>
              <a:rPr lang="en-IN" dirty="0"/>
              <a:t> </a:t>
            </a:r>
          </a:p>
        </p:txBody>
      </p:sp>
      <p:sp>
        <p:nvSpPr>
          <p:cNvPr id="23" name="TextBox 22"/>
          <p:cNvSpPr txBox="1"/>
          <p:nvPr/>
        </p:nvSpPr>
        <p:spPr>
          <a:xfrm>
            <a:off x="2598458" y="2662516"/>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Employers</a:t>
            </a:r>
            <a:endParaRPr lang="en-US" sz="1100" b="1" dirty="0">
              <a:latin typeface="Arial" pitchFamily="34" charset="0"/>
              <a:cs typeface="Arial" pitchFamily="34" charset="0"/>
            </a:endParaRPr>
          </a:p>
        </p:txBody>
      </p:sp>
      <p:sp>
        <p:nvSpPr>
          <p:cNvPr id="24" name="TextBox 23"/>
          <p:cNvSpPr txBox="1"/>
          <p:nvPr/>
        </p:nvSpPr>
        <p:spPr>
          <a:xfrm>
            <a:off x="4561155" y="2664850"/>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CHWs</a:t>
            </a:r>
            <a:endParaRPr lang="en-US" sz="1100" b="1" dirty="0">
              <a:latin typeface="Arial" pitchFamily="34" charset="0"/>
              <a:cs typeface="Arial" pitchFamily="34" charset="0"/>
            </a:endParaRPr>
          </a:p>
        </p:txBody>
      </p:sp>
      <p:graphicFrame>
        <p:nvGraphicFramePr>
          <p:cNvPr id="31" name="Table 30"/>
          <p:cNvGraphicFramePr>
            <a:graphicFrameLocks noGrp="1"/>
          </p:cNvGraphicFramePr>
          <p:nvPr>
            <p:extLst>
              <p:ext uri="{D42A27DB-BD31-4B8C-83A1-F6EECF244321}">
                <p14:modId xmlns:p14="http://schemas.microsoft.com/office/powerpoint/2010/main" val="867685023"/>
              </p:ext>
            </p:extLst>
          </p:nvPr>
        </p:nvGraphicFramePr>
        <p:xfrm>
          <a:off x="302266" y="2902764"/>
          <a:ext cx="2662888" cy="2820501"/>
        </p:xfrm>
        <a:graphic>
          <a:graphicData uri="http://schemas.openxmlformats.org/drawingml/2006/table">
            <a:tbl>
              <a:tblPr firstRow="1" bandRow="1"/>
              <a:tblGrid>
                <a:gridCol w="2662888">
                  <a:extLst>
                    <a:ext uri="{9D8B030D-6E8A-4147-A177-3AD203B41FA5}">
                      <a16:colId xmlns:a16="http://schemas.microsoft.com/office/drawing/2014/main" val="20000"/>
                    </a:ext>
                  </a:extLst>
                </a:gridCol>
              </a:tblGrid>
              <a:tr h="313389">
                <a:tc>
                  <a:txBody>
                    <a:bodyPr/>
                    <a:lstStyle/>
                    <a:p>
                      <a:pPr algn="r" rtl="0" fontAlgn="ctr"/>
                      <a:r>
                        <a:rPr lang="en-US" sz="1100" b="0" i="0" u="none" strike="noStrike" dirty="0">
                          <a:solidFill>
                            <a:srgbClr val="000000"/>
                          </a:solidFill>
                          <a:effectLst/>
                          <a:latin typeface="Arial" panose="020B0604020202020204" pitchFamily="34" charset="0"/>
                        </a:rPr>
                        <a:t>Program Manager/Director</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13389">
                <a:tc>
                  <a:txBody>
                    <a:bodyPr/>
                    <a:lstStyle/>
                    <a:p>
                      <a:pPr algn="r" rtl="0" fontAlgn="ctr"/>
                      <a:r>
                        <a:rPr lang="en-US" sz="1100" b="0" i="0" u="none" strike="noStrike" dirty="0">
                          <a:solidFill>
                            <a:schemeClr val="tx1"/>
                          </a:solidFill>
                          <a:effectLst/>
                          <a:latin typeface="Arial" panose="020B0604020202020204" pitchFamily="34" charset="0"/>
                        </a:rPr>
                        <a:t>CHW Supervisor/Senior</a:t>
                      </a:r>
                      <a:r>
                        <a:rPr lang="en-US" sz="1100" b="0" i="0" u="none" strike="noStrike" baseline="0" dirty="0">
                          <a:solidFill>
                            <a:schemeClr val="tx1"/>
                          </a:solidFill>
                          <a:effectLst/>
                          <a:latin typeface="Arial" panose="020B0604020202020204" pitchFamily="34" charset="0"/>
                        </a:rPr>
                        <a:t> CHW/CHW</a:t>
                      </a:r>
                      <a:endParaRPr lang="en-US" sz="1100" b="0" i="0" u="none" strike="noStrike" dirty="0">
                        <a:solidFill>
                          <a:schemeClr val="tx1"/>
                        </a:solidFill>
                        <a:effectLst/>
                        <a:latin typeface="Arial" panose="020B0604020202020204" pitchFamily="34" charset="0"/>
                      </a:endParaRP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13389">
                <a:tc>
                  <a:txBody>
                    <a:bodyPr/>
                    <a:lstStyle/>
                    <a:p>
                      <a:pPr algn="r" rtl="0" fontAlgn="ctr"/>
                      <a:r>
                        <a:rPr lang="en-US" sz="1100" b="0" i="0" u="none" strike="noStrike" dirty="0">
                          <a:solidFill>
                            <a:srgbClr val="000000"/>
                          </a:solidFill>
                          <a:effectLst/>
                          <a:latin typeface="Arial" panose="020B0604020202020204" pitchFamily="34" charset="0"/>
                        </a:rPr>
                        <a:t>Executive Director</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71668704"/>
                  </a:ext>
                </a:extLst>
              </a:tr>
              <a:tr h="313389">
                <a:tc>
                  <a:txBody>
                    <a:bodyPr/>
                    <a:lstStyle/>
                    <a:p>
                      <a:pPr algn="r" rtl="0" fontAlgn="ctr"/>
                      <a:r>
                        <a:rPr lang="en-US" sz="1100" b="0" i="0" u="none" strike="noStrike" dirty="0">
                          <a:solidFill>
                            <a:srgbClr val="000000"/>
                          </a:solidFill>
                          <a:effectLst/>
                          <a:latin typeface="Arial" panose="020B0604020202020204" pitchFamily="34" charset="0"/>
                        </a:rPr>
                        <a:t>Project Coordinator</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908702626"/>
                  </a:ext>
                </a:extLst>
              </a:tr>
              <a:tr h="313389">
                <a:tc>
                  <a:txBody>
                    <a:bodyPr/>
                    <a:lstStyle/>
                    <a:p>
                      <a:pPr algn="r" rtl="0" fontAlgn="ctr"/>
                      <a:r>
                        <a:rPr lang="en-US" sz="1100" b="0" i="0" u="none" strike="noStrike" dirty="0">
                          <a:solidFill>
                            <a:srgbClr val="000000"/>
                          </a:solidFill>
                          <a:effectLst/>
                          <a:latin typeface="Arial" panose="020B0604020202020204" pitchFamily="34" charset="0"/>
                        </a:rPr>
                        <a:t>Practice Manager</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55950240"/>
                  </a:ext>
                </a:extLst>
              </a:tr>
              <a:tr h="313389">
                <a:tc>
                  <a:txBody>
                    <a:bodyPr/>
                    <a:lstStyle/>
                    <a:p>
                      <a:pPr algn="r" rtl="0" fontAlgn="ctr"/>
                      <a:r>
                        <a:rPr lang="en-US" sz="1100" b="0" i="0" u="none" strike="noStrike" dirty="0">
                          <a:solidFill>
                            <a:srgbClr val="000000"/>
                          </a:solidFill>
                          <a:effectLst/>
                          <a:latin typeface="Arial" panose="020B0604020202020204" pitchFamily="34" charset="0"/>
                        </a:rPr>
                        <a:t>Team Leader</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722944377"/>
                  </a:ext>
                </a:extLst>
              </a:tr>
              <a:tr h="313389">
                <a:tc>
                  <a:txBody>
                    <a:bodyPr/>
                    <a:lstStyle/>
                    <a:p>
                      <a:pPr algn="r" rtl="0" fontAlgn="ctr"/>
                      <a:r>
                        <a:rPr lang="en-US" sz="1100" b="0" i="0" u="none" strike="noStrike" dirty="0">
                          <a:solidFill>
                            <a:srgbClr val="000000"/>
                          </a:solidFill>
                          <a:effectLst/>
                          <a:latin typeface="Arial" panose="020B0604020202020204" pitchFamily="34" charset="0"/>
                        </a:rPr>
                        <a:t>Case Manager</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79980194"/>
                  </a:ext>
                </a:extLst>
              </a:tr>
              <a:tr h="313389">
                <a:tc>
                  <a:txBody>
                    <a:bodyPr/>
                    <a:lstStyle/>
                    <a:p>
                      <a:pPr algn="r" rtl="0" fontAlgn="ctr"/>
                      <a:r>
                        <a:rPr lang="en-US" sz="1100" b="0" i="0" u="none" strike="noStrike" dirty="0">
                          <a:solidFill>
                            <a:srgbClr val="000000"/>
                          </a:solidFill>
                          <a:effectLst/>
                          <a:latin typeface="Arial" panose="020B0604020202020204" pitchFamily="34" charset="0"/>
                        </a:rPr>
                        <a:t>Project</a:t>
                      </a:r>
                      <a:r>
                        <a:rPr lang="en-US" sz="1100" b="0" i="0" u="none" strike="noStrike" baseline="0" dirty="0">
                          <a:solidFill>
                            <a:srgbClr val="000000"/>
                          </a:solidFill>
                          <a:effectLst/>
                          <a:latin typeface="Arial" panose="020B0604020202020204" pitchFamily="34" charset="0"/>
                        </a:rPr>
                        <a:t> Director</a:t>
                      </a:r>
                      <a:endParaRPr lang="en-US" sz="1100" b="0" i="0" u="none" strike="noStrike" dirty="0">
                        <a:solidFill>
                          <a:srgbClr val="000000"/>
                        </a:solidFill>
                        <a:effectLst/>
                        <a:latin typeface="Arial" panose="020B0604020202020204" pitchFamily="34" charset="0"/>
                      </a:endParaRP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510404381"/>
                  </a:ext>
                </a:extLst>
              </a:tr>
              <a:tr h="313389">
                <a:tc>
                  <a:txBody>
                    <a:bodyPr/>
                    <a:lstStyle/>
                    <a:p>
                      <a:pPr algn="r" rtl="0" fontAlgn="ctr"/>
                      <a:r>
                        <a:rPr lang="en-US" sz="1100" b="0" i="0" u="none" strike="noStrike" dirty="0">
                          <a:solidFill>
                            <a:srgbClr val="000000"/>
                          </a:solidFill>
                          <a:effectLst/>
                          <a:latin typeface="Arial" panose="020B0604020202020204" pitchFamily="34" charset="0"/>
                        </a:rPr>
                        <a:t>Other</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30555935"/>
                  </a:ext>
                </a:extLst>
              </a:tr>
            </a:tbl>
          </a:graphicData>
        </a:graphic>
      </p:graphicFrame>
      <p:graphicFrame>
        <p:nvGraphicFramePr>
          <p:cNvPr id="14" name="Chart 13"/>
          <p:cNvGraphicFramePr/>
          <p:nvPr>
            <p:extLst>
              <p:ext uri="{D42A27DB-BD31-4B8C-83A1-F6EECF244321}">
                <p14:modId xmlns:p14="http://schemas.microsoft.com/office/powerpoint/2010/main" val="1863097352"/>
              </p:ext>
            </p:extLst>
          </p:nvPr>
        </p:nvGraphicFramePr>
        <p:xfrm>
          <a:off x="4977363" y="2889627"/>
          <a:ext cx="2850294" cy="2844847"/>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323850" y="5881048"/>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Note: Response options less than 2% among Employers are not shown.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16"/>
          <p:cNvSpPr txBox="1"/>
          <p:nvPr/>
        </p:nvSpPr>
        <p:spPr>
          <a:xfrm>
            <a:off x="5160663" y="5777770"/>
            <a:ext cx="3793154"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Statistical testing is not available for Types of Individuals Who Supervise CHWs.</a:t>
            </a:r>
          </a:p>
        </p:txBody>
      </p:sp>
      <p:sp>
        <p:nvSpPr>
          <p:cNvPr id="16" name="Content Placeholder 1"/>
          <p:cNvSpPr txBox="1">
            <a:spLocks/>
          </p:cNvSpPr>
          <p:nvPr/>
        </p:nvSpPr>
        <p:spPr>
          <a:xfrm>
            <a:off x="191954" y="848483"/>
            <a:ext cx="8782372" cy="987838"/>
          </a:xfrm>
          <a:prstGeom prst="rect">
            <a:avLst/>
          </a:prstGeom>
          <a:noFill/>
        </p:spPr>
        <p:txBody>
          <a:bodyPr/>
          <a:lstStyle/>
          <a:p>
            <a:pPr marL="0" lvl="1">
              <a:lnSpc>
                <a:spcPts val="1720"/>
              </a:lnSpc>
              <a:spcBef>
                <a:spcPts val="600"/>
              </a:spcBef>
            </a:pPr>
            <a:r>
              <a:rPr lang="en-US" sz="1600" dirty="0">
                <a:cs typeface="Arial" pitchFamily="34" charset="0"/>
              </a:rPr>
              <a:t>CHWs are most likely to be supervised by a program manager or director but there are also a variety of other positions that might supervise CHWs, such as executive director, project coordinator, and practice manager.</a:t>
            </a:r>
            <a:endParaRPr lang="en-US" sz="1400" dirty="0">
              <a:cs typeface="Arial" pitchFamily="34" charset="0"/>
            </a:endParaRPr>
          </a:p>
        </p:txBody>
      </p:sp>
    </p:spTree>
    <p:extLst>
      <p:ext uri="{BB962C8B-B14F-4D97-AF65-F5344CB8AC3E}">
        <p14:creationId xmlns:p14="http://schemas.microsoft.com/office/powerpoint/2010/main" val="992365836"/>
      </p:ext>
    </p:extLst>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06747"/>
            <a:ext cx="7151350" cy="647402"/>
          </a:xfrm>
        </p:spPr>
        <p:txBody>
          <a:bodyPr/>
          <a:lstStyle/>
          <a:p>
            <a:r>
              <a:rPr lang="en-US">
                <a:solidFill>
                  <a:srgbClr val="0087C8"/>
                </a:solidFill>
              </a:rPr>
              <a:t>CHW Supervision by Clinical/Non-Clinical Organizations</a:t>
            </a:r>
            <a:endParaRPr lang="en-US" dirty="0">
              <a:solidFill>
                <a:schemeClr val="accent2"/>
              </a:solidFill>
            </a:endParaRPr>
          </a:p>
        </p:txBody>
      </p:sp>
      <p:sp>
        <p:nvSpPr>
          <p:cNvPr id="69" name="Text Box 3"/>
          <p:cNvSpPr txBox="1">
            <a:spLocks noChangeArrowheads="1"/>
          </p:cNvSpPr>
          <p:nvPr/>
        </p:nvSpPr>
        <p:spPr bwMode="auto">
          <a:xfrm>
            <a:off x="1617629" y="1683016"/>
            <a:ext cx="652685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087C8"/>
                </a:solidFill>
              </a:rPr>
              <a:t>CHW Supervision by Clinical and Non-Clinical Organizations</a:t>
            </a:r>
            <a:endParaRPr kumimoji="0" lang="en-US" sz="1600" b="1" i="0" u="none" strike="noStrike" kern="1200" cap="none" spc="0" normalizeH="0" baseline="0" noProof="0" dirty="0">
              <a:ln>
                <a:noFill/>
              </a:ln>
              <a:solidFill>
                <a:srgbClr val="0087C8"/>
              </a:solidFill>
              <a:effectLst/>
              <a:uLnTx/>
              <a:uFillTx/>
              <a:latin typeface="Arial" charset="0"/>
              <a:ea typeface="+mn-ea"/>
              <a:cs typeface="Arial" charset="0"/>
            </a:endParaRPr>
          </a:p>
        </p:txBody>
      </p:sp>
      <p:sp>
        <p:nvSpPr>
          <p:cNvPr id="17" name="Text Placeholder 1"/>
          <p:cNvSpPr>
            <a:spLocks noGrp="1"/>
          </p:cNvSpPr>
          <p:nvPr>
            <p:ph type="body" sz="quarter" idx="12"/>
          </p:nvPr>
        </p:nvSpPr>
        <p:spPr>
          <a:xfrm>
            <a:off x="323850" y="6338845"/>
            <a:ext cx="8496300" cy="264988"/>
          </a:xfrm>
        </p:spPr>
        <p:txBody>
          <a:bodyPr anchor="t" anchorCtr="0"/>
          <a:lstStyle/>
          <a:p>
            <a:pPr marL="398463" lvl="0" indent="-398463">
              <a:tabLst>
                <a:tab pos="631825" algn="l"/>
              </a:tabLst>
            </a:pPr>
            <a:r>
              <a:rPr lang="en-IN" dirty="0"/>
              <a:t>EC15N 	Who supervises the CHWs at your organization? (Employers: Clinical=108; Non-Clinical=66)</a:t>
            </a:r>
          </a:p>
          <a:p>
            <a:pPr marL="398463" lvl="0" indent="-398463">
              <a:tabLst>
                <a:tab pos="631825" algn="l"/>
              </a:tabLst>
            </a:pPr>
            <a:r>
              <a:rPr lang="en-IN" dirty="0"/>
              <a:t>CC12	Who supervises you at your organization? (CHWs: Clinical=289; Non-Clinical=213)</a:t>
            </a:r>
          </a:p>
          <a:p>
            <a:pPr marL="341313" indent="-341313"/>
            <a:r>
              <a:rPr lang="en-IN" dirty="0"/>
              <a:t> </a:t>
            </a:r>
          </a:p>
        </p:txBody>
      </p:sp>
      <p:sp>
        <p:nvSpPr>
          <p:cNvPr id="19" name="Content Placeholder 1"/>
          <p:cNvSpPr txBox="1">
            <a:spLocks/>
          </p:cNvSpPr>
          <p:nvPr/>
        </p:nvSpPr>
        <p:spPr>
          <a:xfrm>
            <a:off x="198342" y="896267"/>
            <a:ext cx="8782372" cy="627074"/>
          </a:xfrm>
          <a:prstGeom prst="rect">
            <a:avLst/>
          </a:prstGeom>
          <a:noFill/>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31" name="Table 30"/>
          <p:cNvGraphicFramePr>
            <a:graphicFrameLocks noGrp="1"/>
          </p:cNvGraphicFramePr>
          <p:nvPr>
            <p:extLst>
              <p:ext uri="{D42A27DB-BD31-4B8C-83A1-F6EECF244321}">
                <p14:modId xmlns:p14="http://schemas.microsoft.com/office/powerpoint/2010/main" val="2540905556"/>
              </p:ext>
            </p:extLst>
          </p:nvPr>
        </p:nvGraphicFramePr>
        <p:xfrm>
          <a:off x="2803616" y="2100044"/>
          <a:ext cx="2140852" cy="3448950"/>
        </p:xfrm>
        <a:graphic>
          <a:graphicData uri="http://schemas.openxmlformats.org/drawingml/2006/table">
            <a:tbl>
              <a:tblPr firstRow="1" bandRow="1">
                <a:tableStyleId>{5C22544A-7EE6-4342-B048-85BDC9FD1C3A}</a:tableStyleId>
              </a:tblPr>
              <a:tblGrid>
                <a:gridCol w="1070426">
                  <a:extLst>
                    <a:ext uri="{9D8B030D-6E8A-4147-A177-3AD203B41FA5}">
                      <a16:colId xmlns:a16="http://schemas.microsoft.com/office/drawing/2014/main" val="3737881452"/>
                    </a:ext>
                  </a:extLst>
                </a:gridCol>
                <a:gridCol w="1070426">
                  <a:extLst>
                    <a:ext uri="{9D8B030D-6E8A-4147-A177-3AD203B41FA5}">
                      <a16:colId xmlns:a16="http://schemas.microsoft.com/office/drawing/2014/main" val="3193343410"/>
                    </a:ext>
                  </a:extLst>
                </a:gridCol>
              </a:tblGrid>
              <a:tr h="20495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Clinical</a:t>
                      </a: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mn-lt"/>
                        <a:ea typeface="+mn-ea"/>
                        <a:cs typeface="+mn-cs"/>
                      </a:endParaRP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70C0"/>
                    </a:solidFill>
                  </a:tcPr>
                </a:tc>
                <a:extLst>
                  <a:ext uri="{0D108BD9-81ED-4DB2-BD59-A6C34878D82A}">
                    <a16:rowId xmlns:a16="http://schemas.microsoft.com/office/drawing/2014/main" val="1869289451"/>
                  </a:ext>
                </a:extLst>
              </a:tr>
              <a:tr h="347809">
                <a:tc>
                  <a:txBody>
                    <a:bodyPr/>
                    <a:lstStyle/>
                    <a:p>
                      <a:pPr algn="ctr">
                        <a:spcBef>
                          <a:spcPts val="0"/>
                        </a:spcBef>
                        <a:spcAft>
                          <a:spcPts val="0"/>
                        </a:spcAft>
                      </a:pPr>
                      <a:r>
                        <a:rPr lang="en-US" sz="1100" b="1" dirty="0">
                          <a:solidFill>
                            <a:schemeClr val="tx1"/>
                          </a:solidFill>
                        </a:rPr>
                        <a:t>Employers</a:t>
                      </a:r>
                    </a:p>
                    <a:p>
                      <a:pPr algn="ctr">
                        <a:spcBef>
                          <a:spcPts val="0"/>
                        </a:spcBef>
                        <a:spcAft>
                          <a:spcPts val="0"/>
                        </a:spcAft>
                      </a:pPr>
                      <a:r>
                        <a:rPr lang="en-US" sz="900" b="1" dirty="0">
                          <a:solidFill>
                            <a:schemeClr val="tx1"/>
                          </a:solidFill>
                        </a:rPr>
                        <a:t>(%)</a:t>
                      </a:r>
                    </a:p>
                  </a:txBody>
                  <a:tcPr marL="9144" marR="9144" marT="18288" marB="18288" anchor="ctr">
                    <a:lnL w="635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0"/>
                        </a:spcBef>
                        <a:spcAft>
                          <a:spcPts val="0"/>
                        </a:spcAft>
                      </a:pPr>
                      <a:r>
                        <a:rPr lang="en-US" sz="1100" b="1" dirty="0">
                          <a:solidFill>
                            <a:schemeClr val="tx1"/>
                          </a:solidFill>
                        </a:rPr>
                        <a:t>C</a:t>
                      </a:r>
                      <a:r>
                        <a:rPr lang="en-US" sz="1100" b="1" baseline="0" dirty="0">
                          <a:solidFill>
                            <a:schemeClr val="tx1"/>
                          </a:solidFill>
                        </a:rPr>
                        <a:t>HWs</a:t>
                      </a:r>
                    </a:p>
                    <a:p>
                      <a:pPr algn="ctr">
                        <a:spcBef>
                          <a:spcPts val="0"/>
                        </a:spcBef>
                        <a:spcAft>
                          <a:spcPts val="0"/>
                        </a:spcAft>
                      </a:pPr>
                      <a:r>
                        <a:rPr lang="en-US" sz="900" b="1" baseline="0" dirty="0">
                          <a:solidFill>
                            <a:schemeClr val="tx1"/>
                          </a:solidFill>
                        </a:rPr>
                        <a:t>(%)</a:t>
                      </a:r>
                      <a:endParaRPr lang="en-US" sz="900" b="1" dirty="0">
                        <a:solidFill>
                          <a:schemeClr val="tx1"/>
                        </a:solidFill>
                      </a:endParaRPr>
                    </a:p>
                  </a:txBody>
                  <a:tcPr marL="9144" marR="9144" marT="18288" marB="18288" anchor="ctr">
                    <a:lnL w="952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DDCA6"/>
                    </a:solidFill>
                  </a:tcPr>
                </a:tc>
                <a:extLst>
                  <a:ext uri="{0D108BD9-81ED-4DB2-BD59-A6C34878D82A}">
                    <a16:rowId xmlns:a16="http://schemas.microsoft.com/office/drawing/2014/main" val="1197703213"/>
                  </a:ext>
                </a:extLst>
              </a:tr>
              <a:tr h="321798">
                <a:tc>
                  <a:txBody>
                    <a:bodyPr/>
                    <a:lstStyle/>
                    <a:p>
                      <a:pPr algn="ctr" fontAlgn="t"/>
                      <a:r>
                        <a:rPr lang="en-US" sz="1100" b="0" i="0" u="none" strike="noStrike" dirty="0">
                          <a:solidFill>
                            <a:srgbClr val="000000"/>
                          </a:solidFill>
                          <a:effectLst/>
                          <a:latin typeface="Arial" panose="020B0604020202020204" pitchFamily="34" charset="0"/>
                        </a:rPr>
                        <a:t>54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49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63184413"/>
                  </a:ext>
                </a:extLst>
              </a:tr>
              <a:tr h="321798">
                <a:tc>
                  <a:txBody>
                    <a:bodyPr/>
                    <a:lstStyle/>
                    <a:p>
                      <a:pPr algn="ctr" fontAlgn="t"/>
                      <a:r>
                        <a:rPr lang="en-US" sz="1100" b="0" i="0" u="none" strike="noStrike" dirty="0">
                          <a:solidFill>
                            <a:srgbClr val="000000"/>
                          </a:solidFill>
                          <a:effectLst/>
                          <a:latin typeface="Arial" panose="020B0604020202020204" pitchFamily="34" charset="0"/>
                        </a:rPr>
                        <a:t>12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15770120"/>
                  </a:ext>
                </a:extLst>
              </a:tr>
              <a:tr h="321798">
                <a:tc>
                  <a:txBody>
                    <a:bodyPr/>
                    <a:lstStyle/>
                    <a:p>
                      <a:pPr algn="ctr" fontAlgn="t"/>
                      <a:r>
                        <a:rPr lang="en-US" sz="1100" b="0" i="0" u="none" strike="noStrike" dirty="0">
                          <a:solidFill>
                            <a:srgbClr val="000000"/>
                          </a:solidFill>
                          <a:effectLst/>
                          <a:latin typeface="Arial" panose="020B0604020202020204" pitchFamily="34" charset="0"/>
                        </a:rPr>
                        <a:t>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69992791"/>
                  </a:ext>
                </a:extLst>
              </a:tr>
              <a:tr h="321798">
                <a:tc>
                  <a:txBody>
                    <a:bodyPr/>
                    <a:lstStyle/>
                    <a:p>
                      <a:pPr algn="ctr" fontAlgn="t"/>
                      <a:r>
                        <a:rPr lang="en-US" sz="1100" b="0" i="0" u="none" strike="noStrike" dirty="0">
                          <a:solidFill>
                            <a:srgbClr val="000000"/>
                          </a:solidFill>
                          <a:effectLst/>
                          <a:latin typeface="Arial" panose="020B0604020202020204" pitchFamily="34" charset="0"/>
                        </a:rPr>
                        <a:t>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45144920"/>
                  </a:ext>
                </a:extLst>
              </a:tr>
              <a:tr h="321798">
                <a:tc>
                  <a:txBody>
                    <a:bodyPr/>
                    <a:lstStyle/>
                    <a:p>
                      <a:pPr algn="ctr" fontAlgn="t"/>
                      <a:r>
                        <a:rPr lang="en-US" sz="1100" b="0" i="0" u="none" strike="noStrike" dirty="0">
                          <a:solidFill>
                            <a:srgbClr val="000000"/>
                          </a:solidFill>
                          <a:effectLst/>
                          <a:latin typeface="Arial" panose="020B0604020202020204" pitchFamily="34" charset="0"/>
                        </a:rPr>
                        <a:t>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11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39814986"/>
                  </a:ext>
                </a:extLst>
              </a:tr>
              <a:tr h="321798">
                <a:tc>
                  <a:txBody>
                    <a:bodyPr/>
                    <a:lstStyle/>
                    <a:p>
                      <a:pPr algn="ctr" fontAlgn="t"/>
                      <a:r>
                        <a:rPr lang="en-US" sz="1100" b="0" i="0" u="none" strike="noStrike" dirty="0">
                          <a:solidFill>
                            <a:srgbClr val="000000"/>
                          </a:solidFill>
                          <a:effectLst/>
                          <a:latin typeface="Arial" panose="020B0604020202020204" pitchFamily="34" charset="0"/>
                        </a:rPr>
                        <a:t>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58935123"/>
                  </a:ext>
                </a:extLst>
              </a:tr>
              <a:tr h="321798">
                <a:tc>
                  <a:txBody>
                    <a:bodyPr/>
                    <a:lstStyle/>
                    <a:p>
                      <a:pPr algn="ctr" fontAlgn="t"/>
                      <a:r>
                        <a:rPr lang="en-US" sz="1100" b="0" i="0" u="none" strike="noStrike" dirty="0">
                          <a:solidFill>
                            <a:srgbClr val="000000"/>
                          </a:solidFill>
                          <a:effectLst/>
                          <a:latin typeface="Arial" panose="020B0604020202020204" pitchFamily="34" charset="0"/>
                        </a:rPr>
                        <a:t>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41194657"/>
                  </a:ext>
                </a:extLst>
              </a:tr>
              <a:tr h="321798">
                <a:tc>
                  <a:txBody>
                    <a:bodyPr/>
                    <a:lstStyle/>
                    <a:p>
                      <a:pPr algn="ctr" fontAlgn="t"/>
                      <a:r>
                        <a:rPr lang="en-US" sz="1100" b="0" i="0" u="none" strike="noStrike" dirty="0">
                          <a:solidFill>
                            <a:srgbClr val="000000"/>
                          </a:solidFill>
                          <a:effectLst/>
                          <a:latin typeface="Arial" panose="020B0604020202020204" pitchFamily="34" charset="0"/>
                        </a:rPr>
                        <a:t>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4662511"/>
                  </a:ext>
                </a:extLst>
              </a:tr>
              <a:tr h="321798">
                <a:tc>
                  <a:txBody>
                    <a:bodyPr/>
                    <a:lstStyle/>
                    <a:p>
                      <a:pPr algn="ctr" fontAlgn="t"/>
                      <a:r>
                        <a:rPr lang="en-US" sz="1100" b="0" i="0" u="none" strike="noStrike" dirty="0">
                          <a:solidFill>
                            <a:srgbClr val="000000"/>
                          </a:solidFill>
                          <a:effectLst/>
                          <a:latin typeface="Arial" panose="020B0604020202020204" pitchFamily="34" charset="0"/>
                        </a:rPr>
                        <a:t>18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17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5315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72853439"/>
              </p:ext>
            </p:extLst>
          </p:nvPr>
        </p:nvGraphicFramePr>
        <p:xfrm>
          <a:off x="447675" y="2586270"/>
          <a:ext cx="2355941" cy="2958185"/>
        </p:xfrm>
        <a:graphic>
          <a:graphicData uri="http://schemas.openxmlformats.org/drawingml/2006/table">
            <a:tbl>
              <a:tblPr firstRow="1" bandRow="1">
                <a:tableStyleId>{5C22544A-7EE6-4342-B048-85BDC9FD1C3A}</a:tableStyleId>
              </a:tblPr>
              <a:tblGrid>
                <a:gridCol w="2355941">
                  <a:extLst>
                    <a:ext uri="{9D8B030D-6E8A-4147-A177-3AD203B41FA5}">
                      <a16:colId xmlns:a16="http://schemas.microsoft.com/office/drawing/2014/main" val="1504735822"/>
                    </a:ext>
                  </a:extLst>
                </a:gridCol>
              </a:tblGrid>
              <a:tr h="438526">
                <a:tc>
                  <a:txBody>
                    <a:bodyPr/>
                    <a:lstStyle/>
                    <a:p>
                      <a:pPr algn="r" rtl="0" fontAlgn="ctr"/>
                      <a:r>
                        <a:rPr lang="en-US" sz="1100" b="0" i="0" u="none" strike="noStrike" dirty="0">
                          <a:solidFill>
                            <a:srgbClr val="000000"/>
                          </a:solidFill>
                          <a:effectLst/>
                          <a:latin typeface="Arial" panose="020B0604020202020204" pitchFamily="34" charset="0"/>
                        </a:rPr>
                        <a:t>Program Manager/Director</a:t>
                      </a:r>
                    </a:p>
                  </a:txBody>
                  <a:tcPr marL="9525" marR="857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9273278"/>
                  </a:ext>
                </a:extLst>
              </a:tr>
              <a:tr h="330774">
                <a:tc>
                  <a:txBody>
                    <a:bodyPr/>
                    <a:lstStyle/>
                    <a:p>
                      <a:pPr algn="r" rtl="0" fontAlgn="ctr"/>
                      <a:r>
                        <a:rPr lang="en-US" sz="1100" b="0" i="0" u="none" strike="noStrike" dirty="0">
                          <a:solidFill>
                            <a:schemeClr val="tx1"/>
                          </a:solidFill>
                          <a:effectLst/>
                          <a:latin typeface="Arial" panose="020B0604020202020204" pitchFamily="34" charset="0"/>
                        </a:rPr>
                        <a:t>CHW</a:t>
                      </a:r>
                      <a:r>
                        <a:rPr lang="en-US" sz="1100" b="0" i="0" u="none" strike="noStrike" baseline="0" dirty="0">
                          <a:solidFill>
                            <a:schemeClr val="tx1"/>
                          </a:solidFill>
                          <a:effectLst/>
                          <a:latin typeface="Arial" panose="020B0604020202020204" pitchFamily="34" charset="0"/>
                        </a:rPr>
                        <a:t> Supervisor/Senior CHW/CHW</a:t>
                      </a:r>
                      <a:endParaRPr lang="en-US" sz="1100" b="0" i="0" u="none" strike="noStrike" dirty="0">
                        <a:solidFill>
                          <a:schemeClr val="tx1"/>
                        </a:solidFill>
                        <a:effectLst/>
                        <a:latin typeface="Arial" panose="020B0604020202020204" pitchFamily="34" charset="0"/>
                      </a:endParaRPr>
                    </a:p>
                  </a:txBody>
                  <a:tcPr marL="9525" marR="857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530996"/>
                  </a:ext>
                </a:extLst>
              </a:tr>
              <a:tr h="318417">
                <a:tc>
                  <a:txBody>
                    <a:bodyPr/>
                    <a:lstStyle/>
                    <a:p>
                      <a:pPr algn="r" rtl="0" fontAlgn="ctr"/>
                      <a:r>
                        <a:rPr lang="en-US" sz="1100" b="0" i="0" u="none" strike="noStrike" dirty="0">
                          <a:solidFill>
                            <a:srgbClr val="000000"/>
                          </a:solidFill>
                          <a:effectLst/>
                          <a:latin typeface="Arial" panose="020B0604020202020204" pitchFamily="34" charset="0"/>
                        </a:rPr>
                        <a:t>Executive Director</a:t>
                      </a:r>
                    </a:p>
                  </a:txBody>
                  <a:tcPr marL="9525" marR="857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77580067"/>
                  </a:ext>
                </a:extLst>
              </a:tr>
              <a:tr h="304800">
                <a:tc>
                  <a:txBody>
                    <a:bodyPr/>
                    <a:lstStyle/>
                    <a:p>
                      <a:pPr algn="r" rtl="0" fontAlgn="ctr"/>
                      <a:r>
                        <a:rPr lang="en-US" sz="1100" b="0" i="0" u="none" strike="noStrike" dirty="0">
                          <a:solidFill>
                            <a:srgbClr val="000000"/>
                          </a:solidFill>
                          <a:effectLst/>
                          <a:latin typeface="Arial" panose="020B0604020202020204" pitchFamily="34" charset="0"/>
                        </a:rPr>
                        <a:t>Project Coordinator</a:t>
                      </a:r>
                    </a:p>
                  </a:txBody>
                  <a:tcPr marL="9525" marR="857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725463"/>
                  </a:ext>
                </a:extLst>
              </a:tr>
              <a:tr h="322729">
                <a:tc>
                  <a:txBody>
                    <a:bodyPr/>
                    <a:lstStyle/>
                    <a:p>
                      <a:pPr algn="r" rtl="0" fontAlgn="ctr"/>
                      <a:r>
                        <a:rPr lang="en-US" sz="1100" b="0" i="0" u="none" strike="noStrike" dirty="0">
                          <a:solidFill>
                            <a:srgbClr val="000000"/>
                          </a:solidFill>
                          <a:effectLst/>
                          <a:latin typeface="Arial" panose="020B0604020202020204" pitchFamily="34" charset="0"/>
                        </a:rPr>
                        <a:t>Practice Manager</a:t>
                      </a:r>
                    </a:p>
                  </a:txBody>
                  <a:tcPr marL="9525" marR="857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6645682"/>
                  </a:ext>
                </a:extLst>
              </a:tr>
              <a:tr h="298618">
                <a:tc>
                  <a:txBody>
                    <a:bodyPr/>
                    <a:lstStyle/>
                    <a:p>
                      <a:pPr algn="r" rtl="0" fontAlgn="ctr"/>
                      <a:r>
                        <a:rPr lang="en-US" sz="1100" b="0" i="0" u="none" strike="noStrike" dirty="0">
                          <a:solidFill>
                            <a:srgbClr val="000000"/>
                          </a:solidFill>
                          <a:effectLst/>
                          <a:latin typeface="Arial" panose="020B0604020202020204" pitchFamily="34" charset="0"/>
                        </a:rPr>
                        <a:t>Team Leader</a:t>
                      </a:r>
                    </a:p>
                  </a:txBody>
                  <a:tcPr marL="9525" marR="857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9688974"/>
                  </a:ext>
                </a:extLst>
              </a:tr>
              <a:tr h="332450">
                <a:tc>
                  <a:txBody>
                    <a:bodyPr/>
                    <a:lstStyle/>
                    <a:p>
                      <a:pPr algn="r" rtl="0" fontAlgn="ctr"/>
                      <a:r>
                        <a:rPr lang="en-US" sz="1100" b="0" i="0" u="none" strike="noStrike" dirty="0">
                          <a:solidFill>
                            <a:srgbClr val="000000"/>
                          </a:solidFill>
                          <a:effectLst/>
                          <a:latin typeface="Arial" panose="020B0604020202020204" pitchFamily="34" charset="0"/>
                        </a:rPr>
                        <a:t>Case Manager</a:t>
                      </a:r>
                    </a:p>
                  </a:txBody>
                  <a:tcPr marL="9525" marR="857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2699132"/>
                  </a:ext>
                </a:extLst>
              </a:tr>
              <a:tr h="299342">
                <a:tc>
                  <a:txBody>
                    <a:bodyPr/>
                    <a:lstStyle/>
                    <a:p>
                      <a:pPr algn="r" rtl="0" fontAlgn="ctr"/>
                      <a:r>
                        <a:rPr lang="en-US" sz="1100" b="0" i="0" u="none" strike="noStrike" dirty="0">
                          <a:solidFill>
                            <a:srgbClr val="000000"/>
                          </a:solidFill>
                          <a:effectLst/>
                          <a:latin typeface="Arial" panose="020B0604020202020204" pitchFamily="34" charset="0"/>
                        </a:rPr>
                        <a:t>Project Director</a:t>
                      </a:r>
                    </a:p>
                  </a:txBody>
                  <a:tcPr marL="9525" marR="857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8286966"/>
                  </a:ext>
                </a:extLst>
              </a:tr>
              <a:tr h="312529">
                <a:tc>
                  <a:txBody>
                    <a:bodyPr/>
                    <a:lstStyle/>
                    <a:p>
                      <a:pPr algn="r" rtl="0" fontAlgn="ctr"/>
                      <a:r>
                        <a:rPr lang="en-US" sz="1100" b="0" i="0" u="none" strike="noStrike" dirty="0">
                          <a:solidFill>
                            <a:srgbClr val="000000"/>
                          </a:solidFill>
                          <a:effectLst/>
                          <a:latin typeface="Arial" panose="020B0604020202020204" pitchFamily="34" charset="0"/>
                        </a:rPr>
                        <a:t>Other</a:t>
                      </a:r>
                    </a:p>
                  </a:txBody>
                  <a:tcPr marL="9525" marR="857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544572"/>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150978941"/>
              </p:ext>
            </p:extLst>
          </p:nvPr>
        </p:nvGraphicFramePr>
        <p:xfrm>
          <a:off x="5032648" y="2100041"/>
          <a:ext cx="2140852" cy="3443775"/>
        </p:xfrm>
        <a:graphic>
          <a:graphicData uri="http://schemas.openxmlformats.org/drawingml/2006/table">
            <a:tbl>
              <a:tblPr firstRow="1" bandRow="1">
                <a:tableStyleId>{5C22544A-7EE6-4342-B048-85BDC9FD1C3A}</a:tableStyleId>
              </a:tblPr>
              <a:tblGrid>
                <a:gridCol w="1070426">
                  <a:extLst>
                    <a:ext uri="{9D8B030D-6E8A-4147-A177-3AD203B41FA5}">
                      <a16:colId xmlns:a16="http://schemas.microsoft.com/office/drawing/2014/main" val="3737881452"/>
                    </a:ext>
                  </a:extLst>
                </a:gridCol>
                <a:gridCol w="1070426">
                  <a:extLst>
                    <a:ext uri="{9D8B030D-6E8A-4147-A177-3AD203B41FA5}">
                      <a16:colId xmlns:a16="http://schemas.microsoft.com/office/drawing/2014/main" val="3193343410"/>
                    </a:ext>
                  </a:extLst>
                </a:gridCol>
              </a:tblGrid>
              <a:tr h="204414">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Non-Clinical</a:t>
                      </a: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mn-lt"/>
                        <a:ea typeface="+mn-ea"/>
                        <a:cs typeface="+mn-cs"/>
                      </a:endParaRP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70C0"/>
                    </a:solidFill>
                  </a:tcPr>
                </a:tc>
                <a:extLst>
                  <a:ext uri="{0D108BD9-81ED-4DB2-BD59-A6C34878D82A}">
                    <a16:rowId xmlns:a16="http://schemas.microsoft.com/office/drawing/2014/main" val="1869289451"/>
                  </a:ext>
                </a:extLst>
              </a:tr>
              <a:tr h="350883">
                <a:tc>
                  <a:txBody>
                    <a:bodyPr/>
                    <a:lstStyle/>
                    <a:p>
                      <a:pPr algn="ctr">
                        <a:spcBef>
                          <a:spcPts val="0"/>
                        </a:spcBef>
                        <a:spcAft>
                          <a:spcPts val="0"/>
                        </a:spcAft>
                      </a:pPr>
                      <a:r>
                        <a:rPr lang="en-US" sz="1100" b="1" dirty="0">
                          <a:solidFill>
                            <a:schemeClr val="tx1"/>
                          </a:solidFill>
                        </a:rPr>
                        <a:t>Employers*</a:t>
                      </a:r>
                    </a:p>
                    <a:p>
                      <a:pPr algn="ctr">
                        <a:spcBef>
                          <a:spcPts val="0"/>
                        </a:spcBef>
                        <a:spcAft>
                          <a:spcPts val="0"/>
                        </a:spcAft>
                      </a:pPr>
                      <a:r>
                        <a:rPr lang="en-US" sz="900" b="1" dirty="0">
                          <a:solidFill>
                            <a:schemeClr val="tx1"/>
                          </a:solidFill>
                        </a:rPr>
                        <a:t>(%)</a:t>
                      </a:r>
                    </a:p>
                  </a:txBody>
                  <a:tcPr marL="9144" marR="9144" marT="18288" marB="18288" anchor="ctr">
                    <a:lnL w="635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0"/>
                        </a:spcBef>
                        <a:spcAft>
                          <a:spcPts val="0"/>
                        </a:spcAft>
                      </a:pPr>
                      <a:r>
                        <a:rPr lang="en-US" sz="1100" b="1" dirty="0">
                          <a:solidFill>
                            <a:schemeClr val="tx1"/>
                          </a:solidFill>
                        </a:rPr>
                        <a:t>C</a:t>
                      </a:r>
                      <a:r>
                        <a:rPr lang="en-US" sz="1100" b="1" baseline="0" dirty="0">
                          <a:solidFill>
                            <a:schemeClr val="tx1"/>
                          </a:solidFill>
                        </a:rPr>
                        <a:t>HWs</a:t>
                      </a:r>
                    </a:p>
                    <a:p>
                      <a:pPr algn="ctr">
                        <a:spcBef>
                          <a:spcPts val="0"/>
                        </a:spcBef>
                        <a:spcAft>
                          <a:spcPts val="0"/>
                        </a:spcAft>
                      </a:pPr>
                      <a:r>
                        <a:rPr lang="en-US" sz="900" b="1" baseline="0" dirty="0">
                          <a:solidFill>
                            <a:schemeClr val="tx1"/>
                          </a:solidFill>
                        </a:rPr>
                        <a:t>(%)</a:t>
                      </a:r>
                      <a:endParaRPr lang="en-US" sz="900" b="1" dirty="0">
                        <a:solidFill>
                          <a:schemeClr val="tx1"/>
                        </a:solidFill>
                      </a:endParaRPr>
                    </a:p>
                  </a:txBody>
                  <a:tcPr marL="9144" marR="9144" marT="18288" marB="18288" anchor="ctr">
                    <a:lnL w="952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DDCA6"/>
                    </a:solidFill>
                  </a:tcPr>
                </a:tc>
                <a:extLst>
                  <a:ext uri="{0D108BD9-81ED-4DB2-BD59-A6C34878D82A}">
                    <a16:rowId xmlns:a16="http://schemas.microsoft.com/office/drawing/2014/main" val="1197703213"/>
                  </a:ext>
                </a:extLst>
              </a:tr>
              <a:tr h="320942">
                <a:tc>
                  <a:txBody>
                    <a:bodyPr/>
                    <a:lstStyle/>
                    <a:p>
                      <a:pPr algn="ctr" fontAlgn="t"/>
                      <a:r>
                        <a:rPr lang="en-US" sz="1100" b="0" i="0" u="none" strike="noStrike" dirty="0">
                          <a:solidFill>
                            <a:srgbClr val="000000"/>
                          </a:solidFill>
                          <a:effectLst/>
                          <a:latin typeface="Arial" panose="020B0604020202020204" pitchFamily="34" charset="0"/>
                        </a:rPr>
                        <a:t>43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40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63184413"/>
                  </a:ext>
                </a:extLst>
              </a:tr>
              <a:tr h="320942">
                <a:tc>
                  <a:txBody>
                    <a:bodyPr/>
                    <a:lstStyle/>
                    <a:p>
                      <a:pPr algn="ctr" fontAlgn="t"/>
                      <a:r>
                        <a:rPr lang="en-US" sz="1100" b="0" i="0" u="none" strike="noStrike" dirty="0">
                          <a:solidFill>
                            <a:srgbClr val="000000"/>
                          </a:solidFill>
                          <a:effectLst/>
                          <a:latin typeface="Arial" panose="020B0604020202020204" pitchFamily="34" charset="0"/>
                        </a:rPr>
                        <a:t>24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15770120"/>
                  </a:ext>
                </a:extLst>
              </a:tr>
              <a:tr h="320942">
                <a:tc>
                  <a:txBody>
                    <a:bodyPr/>
                    <a:lstStyle/>
                    <a:p>
                      <a:pPr algn="ctr" fontAlgn="t"/>
                      <a:r>
                        <a:rPr lang="en-US" sz="1100" b="0" i="0" u="none" strike="noStrike" dirty="0">
                          <a:solidFill>
                            <a:srgbClr val="000000"/>
                          </a:solidFill>
                          <a:effectLst/>
                          <a:latin typeface="Arial" panose="020B0604020202020204" pitchFamily="34" charset="0"/>
                        </a:rPr>
                        <a:t>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69992791"/>
                  </a:ext>
                </a:extLst>
              </a:tr>
              <a:tr h="320942">
                <a:tc>
                  <a:txBody>
                    <a:bodyPr/>
                    <a:lstStyle/>
                    <a:p>
                      <a:pPr algn="ctr" fontAlgn="t"/>
                      <a:r>
                        <a:rPr lang="en-US" sz="1100" b="0" i="0" u="none" strike="noStrike" dirty="0">
                          <a:solidFill>
                            <a:srgbClr val="000000"/>
                          </a:solidFill>
                          <a:effectLst/>
                          <a:latin typeface="Arial" panose="020B0604020202020204" pitchFamily="34" charset="0"/>
                        </a:rPr>
                        <a:t>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45144920"/>
                  </a:ext>
                </a:extLst>
              </a:tr>
              <a:tr h="320942">
                <a:tc>
                  <a:txBody>
                    <a:bodyPr/>
                    <a:lstStyle/>
                    <a:p>
                      <a:pPr algn="ctr" fontAlgn="t"/>
                      <a:r>
                        <a:rPr lang="en-US" sz="1100" b="0" i="0" u="none" strike="noStrike" dirty="0">
                          <a:solidFill>
                            <a:srgbClr val="000000"/>
                          </a:solidFill>
                          <a:effectLst/>
                          <a:latin typeface="Arial" panose="020B0604020202020204" pitchFamily="34" charset="0"/>
                        </a:rPr>
                        <a:t>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39814986"/>
                  </a:ext>
                </a:extLst>
              </a:tr>
              <a:tr h="320942">
                <a:tc>
                  <a:txBody>
                    <a:bodyPr/>
                    <a:lstStyle/>
                    <a:p>
                      <a:pPr algn="ctr" fontAlgn="t"/>
                      <a:r>
                        <a:rPr lang="en-US" sz="1100" b="0" i="0" u="none" strike="noStrike" dirty="0">
                          <a:solidFill>
                            <a:srgbClr val="000000"/>
                          </a:solidFill>
                          <a:effectLst/>
                          <a:latin typeface="Arial" panose="020B0604020202020204" pitchFamily="34" charset="0"/>
                        </a:rPr>
                        <a:t>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17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58935123"/>
                  </a:ext>
                </a:extLst>
              </a:tr>
              <a:tr h="320942">
                <a:tc>
                  <a:txBody>
                    <a:bodyPr/>
                    <a:lstStyle/>
                    <a:p>
                      <a:pPr algn="ctr" fontAlgn="t"/>
                      <a:r>
                        <a:rPr lang="en-US" sz="1100" b="0" i="0" u="none" strike="noStrike" dirty="0">
                          <a:solidFill>
                            <a:srgbClr val="000000"/>
                          </a:solidFill>
                          <a:effectLst/>
                          <a:latin typeface="Arial" panose="020B0604020202020204" pitchFamily="34" charset="0"/>
                        </a:rPr>
                        <a:t>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41194657"/>
                  </a:ext>
                </a:extLst>
              </a:tr>
              <a:tr h="320942">
                <a:tc>
                  <a:txBody>
                    <a:bodyPr/>
                    <a:lstStyle/>
                    <a:p>
                      <a:pPr algn="ctr" fontAlgn="t"/>
                      <a:r>
                        <a:rPr lang="en-US" sz="1100" b="0" i="0" u="none" strike="noStrike" dirty="0">
                          <a:solidFill>
                            <a:srgbClr val="000000"/>
                          </a:solidFill>
                          <a:effectLst/>
                          <a:latin typeface="Arial" panose="020B0604020202020204" pitchFamily="34" charset="0"/>
                        </a:rPr>
                        <a:t>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4662511"/>
                  </a:ext>
                </a:extLst>
              </a:tr>
              <a:tr h="320942">
                <a:tc>
                  <a:txBody>
                    <a:bodyPr/>
                    <a:lstStyle/>
                    <a:p>
                      <a:pPr algn="ctr" fontAlgn="t"/>
                      <a:r>
                        <a:rPr lang="en-US" sz="1100" b="0" i="0" u="none" strike="noStrike" dirty="0">
                          <a:solidFill>
                            <a:srgbClr val="000000"/>
                          </a:solidFill>
                          <a:effectLst/>
                          <a:latin typeface="Arial" panose="020B0604020202020204" pitchFamily="34" charset="0"/>
                        </a:rPr>
                        <a:t>12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20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00653152"/>
                  </a:ext>
                </a:extLst>
              </a:tr>
            </a:tbl>
          </a:graphicData>
        </a:graphic>
      </p:graphicFrame>
      <p:sp>
        <p:nvSpPr>
          <p:cNvPr id="15" name="TextBox 14"/>
          <p:cNvSpPr txBox="1"/>
          <p:nvPr/>
        </p:nvSpPr>
        <p:spPr>
          <a:xfrm>
            <a:off x="323850" y="5957237"/>
            <a:ext cx="2587559" cy="213715"/>
          </a:xfrm>
          <a:prstGeom prst="rect">
            <a:avLst/>
          </a:prstGeom>
          <a:noFill/>
        </p:spPr>
        <p:txBody>
          <a:bodyPr wrap="none" lIns="0" tIns="0" rIns="0" bIns="0" rtlCol="0">
            <a:noAutofit/>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1" name="Rectangle 40"/>
          <p:cNvSpPr/>
          <p:nvPr/>
        </p:nvSpPr>
        <p:spPr>
          <a:xfrm rot="10800000" flipV="1">
            <a:off x="5596798" y="3964752"/>
            <a:ext cx="226423" cy="253916"/>
          </a:xfrm>
          <a:prstGeom prst="rect">
            <a:avLst/>
          </a:prstGeom>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Arial"/>
              <a:ea typeface="+mn-ea"/>
              <a:cs typeface="+mn-cs"/>
            </a:endParaRPr>
          </a:p>
        </p:txBody>
      </p:sp>
      <p:sp>
        <p:nvSpPr>
          <p:cNvPr id="50" name="Content Placeholder 1"/>
          <p:cNvSpPr txBox="1">
            <a:spLocks/>
          </p:cNvSpPr>
          <p:nvPr/>
        </p:nvSpPr>
        <p:spPr>
          <a:xfrm>
            <a:off x="191954" y="885058"/>
            <a:ext cx="8782372" cy="571987"/>
          </a:xfrm>
          <a:prstGeom prst="rect">
            <a:avLst/>
          </a:prstGeom>
          <a:noFill/>
        </p:spPr>
        <p:txBody>
          <a:bodyPr/>
          <a:lstStyle/>
          <a:p>
            <a:pPr marL="0" lvl="1">
              <a:lnSpc>
                <a:spcPts val="1720"/>
              </a:lnSpc>
              <a:spcBef>
                <a:spcPts val="600"/>
              </a:spcBef>
            </a:pPr>
            <a:r>
              <a:rPr lang="en-US" sz="1600" dirty="0">
                <a:cs typeface="Arial" pitchFamily="34" charset="0"/>
              </a:rPr>
              <a:t>Among both clinical and non-clinical organizations, CHWs are most likely to be supervised by a program manager or director.</a:t>
            </a:r>
          </a:p>
          <a:p>
            <a:pPr marL="0" lvl="1">
              <a:lnSpc>
                <a:spcPts val="1720"/>
              </a:lnSpc>
              <a:spcBef>
                <a:spcPts val="600"/>
              </a:spcBef>
            </a:pPr>
            <a:endParaRPr lang="en-US" sz="1400" dirty="0">
              <a:cs typeface="Arial" pitchFamily="34" charset="0"/>
            </a:endParaRPr>
          </a:p>
        </p:txBody>
      </p:sp>
      <p:sp>
        <p:nvSpPr>
          <p:cNvPr id="52" name="TextBox 16"/>
          <p:cNvSpPr txBox="1"/>
          <p:nvPr/>
        </p:nvSpPr>
        <p:spPr>
          <a:xfrm>
            <a:off x="4572000" y="5656014"/>
            <a:ext cx="3793154"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Statistical testing is not available for Types of Individuals Who Supervise CHWs.</a:t>
            </a:r>
          </a:p>
        </p:txBody>
      </p:sp>
    </p:spTree>
    <p:extLst>
      <p:ext uri="{BB962C8B-B14F-4D97-AF65-F5344CB8AC3E}">
        <p14:creationId xmlns:p14="http://schemas.microsoft.com/office/powerpoint/2010/main" val="3967083829"/>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Rectangle 13"/>
          <p:cNvSpPr>
            <a:spLocks noChangeArrowheads="1"/>
          </p:cNvSpPr>
          <p:nvPr/>
        </p:nvSpPr>
        <p:spPr bwMode="auto">
          <a:xfrm>
            <a:off x="198421" y="981406"/>
            <a:ext cx="8341729" cy="48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5000"/>
              </a:lnSpc>
              <a:spcBef>
                <a:spcPts val="600"/>
              </a:spcBef>
              <a:spcAft>
                <a:spcPts val="500"/>
              </a:spcAft>
              <a:buClr>
                <a:srgbClr val="004186"/>
              </a:buClr>
              <a:buSzPct val="110000"/>
              <a:tabLst>
                <a:tab pos="914400" algn="l"/>
                <a:tab pos="2290763" algn="l"/>
              </a:tabLst>
            </a:pPr>
            <a:r>
              <a:rPr lang="en-US" sz="1600" dirty="0"/>
              <a:t>The Massachusetts CHW Workforce Surveillance Survey was funded through CDC grants: </a:t>
            </a:r>
          </a:p>
          <a:p>
            <a:pPr marL="579438" lvl="1" indent="-350838">
              <a:spcBef>
                <a:spcPts val="1200"/>
              </a:spcBef>
              <a:buClr>
                <a:srgbClr val="0070C0"/>
              </a:buClr>
              <a:buSzPct val="100000"/>
              <a:buFont typeface="Arial" charset="0"/>
              <a:buChar char="•"/>
              <a:tabLst>
                <a:tab pos="914400" algn="l"/>
                <a:tab pos="2290763" algn="l"/>
              </a:tabLst>
            </a:pPr>
            <a:r>
              <a:rPr lang="en-US" sz="1600" dirty="0"/>
              <a:t>State and Local Public Health Actions to Prevent Obesity, Diabetes, and Heart Disease and Stroke (DP14-1422PPHF14)</a:t>
            </a:r>
          </a:p>
          <a:p>
            <a:pPr marL="579438" lvl="1" indent="-350838">
              <a:spcBef>
                <a:spcPts val="1200"/>
              </a:spcBef>
              <a:buClr>
                <a:srgbClr val="0070C0"/>
              </a:buClr>
              <a:buSzPct val="100000"/>
              <a:buFont typeface="Arial" charset="0"/>
              <a:buChar char="•"/>
              <a:tabLst>
                <a:tab pos="914400" algn="l"/>
                <a:tab pos="2290763" algn="l"/>
              </a:tabLst>
            </a:pPr>
            <a:r>
              <a:rPr lang="en-US" sz="1600" dirty="0"/>
              <a:t>State Public Health Actions to Prevent and Control Diabetes, Heart Disease, Obesity and Associated Risk Factors and Promote School Health (DP13-1305)</a:t>
            </a:r>
          </a:p>
          <a:p>
            <a:pPr>
              <a:lnSpc>
                <a:spcPct val="95000"/>
              </a:lnSpc>
              <a:spcBef>
                <a:spcPts val="600"/>
              </a:spcBef>
              <a:spcAft>
                <a:spcPts val="600"/>
              </a:spcAft>
              <a:buClr>
                <a:srgbClr val="004186"/>
              </a:buClr>
              <a:buSzPct val="110000"/>
              <a:tabLst>
                <a:tab pos="914400" algn="l"/>
                <a:tab pos="2290763" algn="l"/>
              </a:tabLst>
            </a:pPr>
            <a:endParaRPr lang="en-US" dirty="0"/>
          </a:p>
          <a:p>
            <a:pPr>
              <a:lnSpc>
                <a:spcPct val="95000"/>
              </a:lnSpc>
              <a:spcBef>
                <a:spcPts val="600"/>
              </a:spcBef>
              <a:spcAft>
                <a:spcPts val="600"/>
              </a:spcAft>
              <a:buClr>
                <a:srgbClr val="004186"/>
              </a:buClr>
              <a:buSzPct val="110000"/>
              <a:tabLst>
                <a:tab pos="914400" algn="l"/>
                <a:tab pos="2290763" algn="l"/>
              </a:tabLst>
            </a:pPr>
            <a:endParaRPr lang="en-US" dirty="0"/>
          </a:p>
          <a:p>
            <a:pPr>
              <a:lnSpc>
                <a:spcPct val="95000"/>
              </a:lnSpc>
              <a:spcBef>
                <a:spcPts val="600"/>
              </a:spcBef>
              <a:spcAft>
                <a:spcPts val="600"/>
              </a:spcAft>
              <a:buClr>
                <a:srgbClr val="004186"/>
              </a:buClr>
              <a:buSzPct val="110000"/>
              <a:tabLst>
                <a:tab pos="914400" algn="l"/>
                <a:tab pos="2290763" algn="l"/>
              </a:tabLst>
            </a:pPr>
            <a:endParaRPr lang="en-US" dirty="0"/>
          </a:p>
          <a:p>
            <a:pPr>
              <a:lnSpc>
                <a:spcPct val="95000"/>
              </a:lnSpc>
              <a:spcBef>
                <a:spcPts val="600"/>
              </a:spcBef>
              <a:spcAft>
                <a:spcPts val="600"/>
              </a:spcAft>
              <a:buClr>
                <a:srgbClr val="004186"/>
              </a:buClr>
              <a:buSzPct val="110000"/>
              <a:tabLst>
                <a:tab pos="914400" algn="l"/>
                <a:tab pos="2290763" algn="l"/>
              </a:tabLst>
            </a:pPr>
            <a:endParaRPr lang="en-US" dirty="0"/>
          </a:p>
          <a:p>
            <a:pPr>
              <a:lnSpc>
                <a:spcPct val="95000"/>
              </a:lnSpc>
              <a:spcBef>
                <a:spcPts val="600"/>
              </a:spcBef>
              <a:spcAft>
                <a:spcPts val="600"/>
              </a:spcAft>
              <a:buClr>
                <a:srgbClr val="004186"/>
              </a:buClr>
              <a:buSzPct val="110000"/>
              <a:tabLst>
                <a:tab pos="914400" algn="l"/>
                <a:tab pos="2290763" algn="l"/>
              </a:tabLst>
            </a:pPr>
            <a:endParaRPr lang="en-US" dirty="0">
              <a:solidFill>
                <a:schemeClr val="accent2"/>
              </a:solidFill>
            </a:endParaRPr>
          </a:p>
          <a:p>
            <a:pPr>
              <a:lnSpc>
                <a:spcPct val="95000"/>
              </a:lnSpc>
              <a:spcBef>
                <a:spcPts val="600"/>
              </a:spcBef>
              <a:spcAft>
                <a:spcPts val="600"/>
              </a:spcAft>
              <a:buClr>
                <a:srgbClr val="004186"/>
              </a:buClr>
              <a:buSzPct val="110000"/>
              <a:tabLst>
                <a:tab pos="914400" algn="l"/>
                <a:tab pos="2290763" algn="l"/>
              </a:tabLst>
            </a:pPr>
            <a:endParaRPr lang="en-US" dirty="0">
              <a:solidFill>
                <a:schemeClr val="accent2"/>
              </a:solidFill>
            </a:endParaRPr>
          </a:p>
          <a:p>
            <a:pPr>
              <a:lnSpc>
                <a:spcPct val="95000"/>
              </a:lnSpc>
              <a:spcBef>
                <a:spcPts val="600"/>
              </a:spcBef>
              <a:spcAft>
                <a:spcPts val="600"/>
              </a:spcAft>
              <a:buClr>
                <a:srgbClr val="004186"/>
              </a:buClr>
              <a:buSzPct val="110000"/>
              <a:tabLst>
                <a:tab pos="914400" algn="l"/>
                <a:tab pos="2290763" algn="l"/>
              </a:tabLst>
            </a:pPr>
            <a:endParaRPr lang="en-US" dirty="0">
              <a:solidFill>
                <a:schemeClr val="accent2"/>
              </a:solidFill>
            </a:endParaRPr>
          </a:p>
        </p:txBody>
      </p:sp>
      <p:sp>
        <p:nvSpPr>
          <p:cNvPr id="1041" name="Rectangle 125"/>
          <p:cNvSpPr>
            <a:spLocks noGrp="1" noChangeArrowheads="1"/>
          </p:cNvSpPr>
          <p:nvPr>
            <p:ph type="title"/>
          </p:nvPr>
        </p:nvSpPr>
        <p:spPr>
          <a:xfrm>
            <a:off x="295274" y="382100"/>
            <a:ext cx="8289925" cy="381000"/>
          </a:xfrm>
        </p:spPr>
        <p:txBody>
          <a:bodyPr/>
          <a:lstStyle/>
          <a:p>
            <a:pPr eaLnBrk="1" hangingPunct="1"/>
            <a:r>
              <a:rPr lang="en-US" sz="2000" dirty="0">
                <a:solidFill>
                  <a:schemeClr val="accent2"/>
                </a:solidFill>
              </a:rPr>
              <a:t>Research Funding</a:t>
            </a:r>
          </a:p>
        </p:txBody>
      </p:sp>
    </p:spTree>
    <p:extLst>
      <p:ext uri="{BB962C8B-B14F-4D97-AF65-F5344CB8AC3E}">
        <p14:creationId xmlns:p14="http://schemas.microsoft.com/office/powerpoint/2010/main" val="1445329608"/>
      </p:ext>
    </p:extLst>
  </p:cSld>
  <p:clrMapOvr>
    <a:masterClrMapping/>
  </p:clrMapOvr>
  <p:transition spd="slow">
    <p:wipe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735898293"/>
              </p:ext>
            </p:extLst>
          </p:nvPr>
        </p:nvGraphicFramePr>
        <p:xfrm>
          <a:off x="670681" y="1577905"/>
          <a:ext cx="7802638" cy="4339376"/>
        </p:xfrm>
        <a:graphic>
          <a:graphicData uri="http://schemas.openxmlformats.org/drawingml/2006/table">
            <a:tbl>
              <a:tblPr firstRow="1" bandRow="1">
                <a:tableStyleId>{2D5ABB26-0587-4C30-8999-92F81FD0307C}</a:tableStyleId>
              </a:tblPr>
              <a:tblGrid>
                <a:gridCol w="1799142">
                  <a:extLst>
                    <a:ext uri="{9D8B030D-6E8A-4147-A177-3AD203B41FA5}">
                      <a16:colId xmlns:a16="http://schemas.microsoft.com/office/drawing/2014/main" val="20000"/>
                    </a:ext>
                  </a:extLst>
                </a:gridCol>
                <a:gridCol w="6003496">
                  <a:extLst>
                    <a:ext uri="{9D8B030D-6E8A-4147-A177-3AD203B41FA5}">
                      <a16:colId xmlns:a16="http://schemas.microsoft.com/office/drawing/2014/main" val="20001"/>
                    </a:ext>
                  </a:extLst>
                </a:gridCol>
              </a:tblGrid>
              <a:tr h="1081541">
                <a:tc rowSpan="4">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Supervision</a:t>
                      </a:r>
                      <a:r>
                        <a:rPr lang="en-US" sz="1400" b="1" baseline="0" dirty="0">
                          <a:solidFill>
                            <a:schemeClr val="bg1"/>
                          </a:solidFill>
                        </a:rPr>
                        <a:t> of CHWs</a:t>
                      </a:r>
                      <a:endParaRPr lang="en-US" sz="14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lvl="2" indent="0" algn="l" defTabSz="914400" rtl="0" eaLnBrk="1" fontAlgn="auto" latinLnBrk="0" hangingPunct="1">
                        <a:lnSpc>
                          <a:spcPct val="100000"/>
                        </a:lnSpc>
                        <a:spcBef>
                          <a:spcPts val="600"/>
                        </a:spcBef>
                        <a:spcAft>
                          <a:spcPts val="600"/>
                        </a:spcAft>
                        <a:buClrTx/>
                        <a:buSzTx/>
                        <a:buFontTx/>
                        <a:buNone/>
                        <a:tabLst/>
                        <a:defRPr/>
                      </a:pPr>
                      <a:r>
                        <a:rPr kumimoji="0" lang="en-US" sz="1400" b="0" i="1" u="none" strike="noStrike" kern="1200" cap="none" spc="0" normalizeH="0" baseline="0" noProof="0" dirty="0">
                          <a:ln>
                            <a:noFill/>
                          </a:ln>
                          <a:solidFill>
                            <a:srgbClr val="006600"/>
                          </a:solidFill>
                          <a:effectLst/>
                          <a:uLnTx/>
                          <a:uFillTx/>
                          <a:latin typeface="+mn-lt"/>
                          <a:ea typeface="+mn-ea"/>
                          <a:cs typeface="+mn-cs"/>
                        </a:rPr>
                        <a:t>“She [supervisor] is on the ground doing the work that we do and also managing us…We have daily reporting, so we use a database system where we enter all of our cases…and she has access to all of those cases…we have a weekly phone call based on those cases and we’ll go through all of them.” –  CHW, CBO</a:t>
                      </a:r>
                    </a:p>
                  </a:txBody>
                  <a:tcPr anchor="ctr">
                    <a:lnL w="12700" cap="flat" cmpd="sng" algn="ctr">
                      <a:noFill/>
                      <a:prstDash val="solid"/>
                      <a:round/>
                      <a:headEnd type="none" w="med" len="med"/>
                      <a:tailEnd type="none" w="med" len="med"/>
                    </a:lnL>
                    <a:lnR w="6350"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6023265"/>
                  </a:ext>
                </a:extLst>
              </a:tr>
              <a:tr h="1011448">
                <a:tc vMerge="1">
                  <a:txBody>
                    <a:bodyPr/>
                    <a:lstStyle/>
                    <a:p>
                      <a:endParaRPr lang="en-US"/>
                    </a:p>
                  </a:txBody>
                  <a:tcPr/>
                </a:tc>
                <a:tc>
                  <a:txBody>
                    <a:bodyPr/>
                    <a:lstStyle/>
                    <a:p>
                      <a:pPr marL="0" marR="0" lvl="2" indent="0" algn="l" defTabSz="914400" rtl="0" eaLnBrk="1" fontAlgn="auto" latinLnBrk="0" hangingPunct="1">
                        <a:lnSpc>
                          <a:spcPct val="100000"/>
                        </a:lnSpc>
                        <a:spcBef>
                          <a:spcPts val="600"/>
                        </a:spcBef>
                        <a:spcAft>
                          <a:spcPts val="600"/>
                        </a:spcAft>
                        <a:buClrTx/>
                        <a:buSzTx/>
                        <a:buFontTx/>
                        <a:buNone/>
                        <a:tabLst/>
                        <a:defRPr/>
                      </a:pPr>
                      <a:r>
                        <a:rPr kumimoji="0" lang="en-US" sz="1400" b="0" i="1" u="none" strike="noStrike" kern="1200" cap="none" spc="0" normalizeH="0" baseline="0" noProof="0" dirty="0">
                          <a:ln>
                            <a:noFill/>
                          </a:ln>
                          <a:solidFill>
                            <a:schemeClr val="accent1"/>
                          </a:solidFill>
                          <a:effectLst/>
                          <a:uLnTx/>
                          <a:uFillTx/>
                          <a:latin typeface="+mn-lt"/>
                          <a:ea typeface="+mn-ea"/>
                          <a:cs typeface="+mn-cs"/>
                        </a:rPr>
                        <a:t>“It's important to have a supervisor that gets what you're saying a little bit, and has maybe done the work you're doing.” – Employer, CBO</a:t>
                      </a:r>
                    </a:p>
                  </a:txBody>
                  <a:tcPr anchor="ctr">
                    <a:lnL w="12700" cap="flat" cmpd="sng" algn="ctr">
                      <a:noFill/>
                      <a:prstDash val="solid"/>
                      <a:round/>
                      <a:headEnd type="none" w="med" len="med"/>
                      <a:tailEnd type="none" w="med" len="med"/>
                    </a:lnL>
                    <a:lnR w="6350"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5666184"/>
                  </a:ext>
                </a:extLst>
              </a:tr>
              <a:tr h="1011448">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lvl="2" indent="0" algn="l" defTabSz="914400" rtl="0" eaLnBrk="1" fontAlgn="auto" latinLnBrk="0" hangingPunct="1">
                        <a:lnSpc>
                          <a:spcPct val="100000"/>
                        </a:lnSpc>
                        <a:spcBef>
                          <a:spcPts val="600"/>
                        </a:spcBef>
                        <a:spcAft>
                          <a:spcPts val="600"/>
                        </a:spcAft>
                        <a:buClrTx/>
                        <a:buSzTx/>
                        <a:buFontTx/>
                        <a:buNone/>
                        <a:tabLst/>
                        <a:defRPr/>
                      </a:pPr>
                      <a:r>
                        <a:rPr kumimoji="0" lang="en-US" sz="1400" b="0" i="1" u="none" strike="noStrike" kern="1200" cap="none" spc="0" normalizeH="0" baseline="0" noProof="0" dirty="0">
                          <a:ln>
                            <a:noFill/>
                          </a:ln>
                          <a:solidFill>
                            <a:srgbClr val="006600"/>
                          </a:solidFill>
                          <a:effectLst/>
                          <a:uLnTx/>
                          <a:uFillTx/>
                          <a:latin typeface="+mn-lt"/>
                          <a:ea typeface="+mn-ea"/>
                          <a:cs typeface="+mn-cs"/>
                        </a:rPr>
                        <a:t>“She [supervisor] knows exactly what we do…[supervisor] gave us the script and showed us what she would like to see from us. And so we took from her what she wanted and pretty much executed it…She recognizes the work that we do, she comes in and gives us accolades…” – CHW, Hospital</a:t>
                      </a:r>
                    </a:p>
                  </a:txBody>
                  <a:tcPr anchor="ctr">
                    <a:lnL w="12700" cap="flat" cmpd="sng" algn="ctr">
                      <a:noFill/>
                      <a:prstDash val="solid"/>
                      <a:round/>
                      <a:headEnd type="none" w="med" len="med"/>
                      <a:tailEnd type="none" w="med" len="med"/>
                    </a:lnL>
                    <a:lnR w="6350"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11448">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lvl="2" indent="0" algn="l" defTabSz="914400" rtl="0" eaLnBrk="1" fontAlgn="auto" latinLnBrk="0" hangingPunct="1">
                        <a:lnSpc>
                          <a:spcPct val="100000"/>
                        </a:lnSpc>
                        <a:spcBef>
                          <a:spcPts val="600"/>
                        </a:spcBef>
                        <a:spcAft>
                          <a:spcPts val="600"/>
                        </a:spcAft>
                        <a:buClrTx/>
                        <a:buSzTx/>
                        <a:buFontTx/>
                        <a:buNone/>
                        <a:tabLst/>
                        <a:defRPr/>
                      </a:pPr>
                      <a:r>
                        <a:rPr kumimoji="0" lang="en-US" sz="1400" b="0" i="1" u="none" strike="noStrike" kern="1200" cap="none" spc="0" normalizeH="0" baseline="0" noProof="0" dirty="0">
                          <a:ln>
                            <a:noFill/>
                          </a:ln>
                          <a:solidFill>
                            <a:schemeClr val="accent1"/>
                          </a:solidFill>
                          <a:effectLst/>
                          <a:uLnTx/>
                          <a:uFillTx/>
                          <a:latin typeface="+mn-lt"/>
                          <a:ea typeface="+mn-ea"/>
                          <a:cs typeface="+mn-cs"/>
                        </a:rPr>
                        <a:t>"I feel like I have a pretty good handle on what they do...It's their expertise not mine. I know that they know all the resources in the community.” – Employer, CBO </a:t>
                      </a:r>
                    </a:p>
                  </a:txBody>
                  <a:tcPr anchor="ctr">
                    <a:lnL w="12700" cap="flat" cmpd="sng" algn="ctr">
                      <a:noFill/>
                      <a:prstDash val="solid"/>
                      <a:round/>
                      <a:headEnd type="none" w="med" len="med"/>
                      <a:tailEnd type="none" w="med" len="med"/>
                    </a:lnL>
                    <a:lnR w="6350"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7627657"/>
                  </a:ext>
                </a:extLst>
              </a:tr>
            </a:tbl>
          </a:graphicData>
        </a:graphic>
      </p:graphicFrame>
      <p:sp>
        <p:nvSpPr>
          <p:cNvPr id="4" name="Text Placeholder 3"/>
          <p:cNvSpPr>
            <a:spLocks noGrp="1"/>
          </p:cNvSpPr>
          <p:nvPr>
            <p:ph type="body" sz="quarter" idx="12"/>
          </p:nvPr>
        </p:nvSpPr>
        <p:spPr>
          <a:xfrm>
            <a:off x="323850" y="6452032"/>
            <a:ext cx="8496300" cy="144462"/>
          </a:xfrm>
        </p:spPr>
        <p:txBody>
          <a:bodyPr anchor="t" anchorCtr="0"/>
          <a:lstStyle/>
          <a:p>
            <a:pPr marL="341313" lvl="0" indent="-341313">
              <a:tabLst>
                <a:tab pos="457200" algn="l"/>
              </a:tabLst>
            </a:pPr>
            <a:r>
              <a:rPr lang="en-US" sz="1000" dirty="0"/>
              <a:t>Source: Qualitative in-depth interviews</a:t>
            </a:r>
          </a:p>
        </p:txBody>
      </p:sp>
      <p:sp>
        <p:nvSpPr>
          <p:cNvPr id="26" name="Rectangle 97"/>
          <p:cNvSpPr>
            <a:spLocks noChangeArrowheads="1"/>
          </p:cNvSpPr>
          <p:nvPr/>
        </p:nvSpPr>
        <p:spPr bwMode="auto">
          <a:xfrm>
            <a:off x="228600" y="1104900"/>
            <a:ext cx="8753475" cy="431800"/>
          </a:xfrm>
          <a:prstGeom prst="rect">
            <a:avLst/>
          </a:prstGeom>
          <a:noFill/>
          <a:ln w="9525">
            <a:noFill/>
            <a:miter lim="800000"/>
            <a:headEnd/>
            <a:tailEnd/>
          </a:ln>
        </p:spPr>
        <p:txBody>
          <a:bodyPr/>
          <a:lstStyle/>
          <a:p>
            <a:pPr marL="628650" marR="0" lvl="1" indent="-285750" algn="l" defTabSz="914400" rtl="0" eaLnBrk="1" fontAlgn="auto" latinLnBrk="0" hangingPunct="1">
              <a:lnSpc>
                <a:spcPct val="100000"/>
              </a:lnSpc>
              <a:spcBef>
                <a:spcPct val="20000"/>
              </a:spcBef>
              <a:spcAft>
                <a:spcPts val="0"/>
              </a:spcAft>
              <a:buClr>
                <a:srgbClr val="E95E0F"/>
              </a:buClr>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itle 3"/>
          <p:cNvSpPr>
            <a:spLocks noGrp="1"/>
          </p:cNvSpPr>
          <p:nvPr>
            <p:ph type="title"/>
          </p:nvPr>
        </p:nvSpPr>
        <p:spPr>
          <a:xfrm>
            <a:off x="228600" y="106747"/>
            <a:ext cx="7029450" cy="647402"/>
          </a:xfrm>
        </p:spPr>
        <p:txBody>
          <a:bodyPr/>
          <a:lstStyle/>
          <a:p>
            <a:r>
              <a:rPr lang="en-US" sz="2400" dirty="0">
                <a:solidFill>
                  <a:schemeClr val="accent2"/>
                </a:solidFill>
              </a:rPr>
              <a:t>Qualitative Feedback</a:t>
            </a:r>
            <a:endParaRPr lang="en-US" sz="2400" i="1" dirty="0">
              <a:solidFill>
                <a:schemeClr val="accent2"/>
              </a:solidFill>
            </a:endParaRPr>
          </a:p>
        </p:txBody>
      </p:sp>
    </p:spTree>
    <p:extLst>
      <p:ext uri="{BB962C8B-B14F-4D97-AF65-F5344CB8AC3E}">
        <p14:creationId xmlns:p14="http://schemas.microsoft.com/office/powerpoint/2010/main" val="197532575"/>
      </p:ext>
    </p:extLst>
  </p:cSld>
  <p:clrMapOvr>
    <a:masterClrMapping/>
  </p:clrMapOvr>
  <p:transition spd="slow">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1844896305"/>
              </p:ext>
            </p:extLst>
          </p:nvPr>
        </p:nvGraphicFramePr>
        <p:xfrm>
          <a:off x="3519146" y="3417634"/>
          <a:ext cx="2815286" cy="231505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228600" y="106747"/>
            <a:ext cx="7029450" cy="647402"/>
          </a:xfrm>
        </p:spPr>
        <p:txBody>
          <a:bodyPr/>
          <a:lstStyle/>
          <a:p>
            <a:r>
              <a:rPr lang="en-US" dirty="0">
                <a:solidFill>
                  <a:schemeClr val="accent2"/>
                </a:solidFill>
              </a:rPr>
              <a:t>Perceptions of CHW Value in the Organization</a:t>
            </a:r>
            <a:endParaRPr lang="en-US" i="1" dirty="0">
              <a:solidFill>
                <a:schemeClr val="accent2"/>
              </a:solidFill>
            </a:endParaRPr>
          </a:p>
        </p:txBody>
      </p:sp>
      <p:sp>
        <p:nvSpPr>
          <p:cNvPr id="69" name="Text Box 3"/>
          <p:cNvSpPr txBox="1">
            <a:spLocks noChangeArrowheads="1"/>
          </p:cNvSpPr>
          <p:nvPr/>
        </p:nvSpPr>
        <p:spPr bwMode="auto">
          <a:xfrm>
            <a:off x="382538" y="2614957"/>
            <a:ext cx="83789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Employer and CHW Perceptions of the Value of CHWs in the Organization</a:t>
            </a:r>
          </a:p>
          <a:p>
            <a:pPr algn="ctr" eaLnBrk="1" hangingPunct="1"/>
            <a:r>
              <a:rPr lang="en-US" sz="1400" b="0" dirty="0">
                <a:solidFill>
                  <a:srgbClr val="000000"/>
                </a:solidFill>
              </a:rPr>
              <a:t>(% Agree Completely)</a:t>
            </a:r>
            <a:endParaRPr lang="en-US" sz="1400" dirty="0">
              <a:solidFill>
                <a:srgbClr val="0087C8"/>
              </a:solidFill>
            </a:endParaRPr>
          </a:p>
        </p:txBody>
      </p:sp>
      <p:sp>
        <p:nvSpPr>
          <p:cNvPr id="17" name="Text Placeholder 1"/>
          <p:cNvSpPr>
            <a:spLocks noGrp="1"/>
          </p:cNvSpPr>
          <p:nvPr>
            <p:ph type="body" sz="quarter" idx="12"/>
          </p:nvPr>
        </p:nvSpPr>
        <p:spPr>
          <a:xfrm>
            <a:off x="302266" y="6207366"/>
            <a:ext cx="8496300" cy="199218"/>
          </a:xfrm>
        </p:spPr>
        <p:txBody>
          <a:bodyPr anchor="t" anchorCtr="0"/>
          <a:lstStyle/>
          <a:p>
            <a:pPr marL="341313" lvl="0" indent="-341313">
              <a:tabLst>
                <a:tab pos="631825" algn="l"/>
              </a:tabLst>
            </a:pPr>
            <a:r>
              <a:rPr lang="en-US" dirty="0"/>
              <a:t>EC18	Thinking of the CHWs at your organization, please indicate how much you agree or disagree with each of the following statements? </a:t>
            </a:r>
            <a:r>
              <a:rPr lang="en-IN" dirty="0"/>
              <a:t>(Employers: Total=179)</a:t>
            </a:r>
            <a:endParaRPr lang="en-US" dirty="0"/>
          </a:p>
          <a:p>
            <a:pPr marL="341313" lvl="0" indent="-341313">
              <a:tabLst>
                <a:tab pos="631825" algn="l"/>
              </a:tabLst>
            </a:pPr>
            <a:r>
              <a:rPr lang="en-US" dirty="0"/>
              <a:t>CC15	Thinking of the organization you work for as a CHW, please indicate how much you agree or disagree with each of the following statements? </a:t>
            </a:r>
            <a:r>
              <a:rPr lang="en-IN" dirty="0"/>
              <a:t>(CHWs: Total=531)</a:t>
            </a:r>
          </a:p>
          <a:p>
            <a:pPr marL="341313" indent="-341313">
              <a:spcAft>
                <a:spcPts val="300"/>
              </a:spcAft>
              <a:tabLst>
                <a:tab pos="631825" algn="l"/>
              </a:tabLst>
            </a:pPr>
            <a:r>
              <a:rPr lang="en-US" dirty="0"/>
              <a:t>Variable base size changes per item</a:t>
            </a:r>
            <a:endParaRPr lang="en-IN" dirty="0"/>
          </a:p>
          <a:p>
            <a:pPr marL="341313" indent="-341313"/>
            <a:r>
              <a:rPr lang="en-IN" dirty="0"/>
              <a:t> </a:t>
            </a:r>
          </a:p>
        </p:txBody>
      </p:sp>
      <p:sp>
        <p:nvSpPr>
          <p:cNvPr id="23" name="TextBox 22"/>
          <p:cNvSpPr txBox="1"/>
          <p:nvPr/>
        </p:nvSpPr>
        <p:spPr>
          <a:xfrm>
            <a:off x="3467975" y="3195314"/>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Employers</a:t>
            </a:r>
            <a:endParaRPr lang="en-US" sz="1100" b="1" dirty="0">
              <a:latin typeface="Arial" pitchFamily="34" charset="0"/>
              <a:cs typeface="Arial" pitchFamily="34" charset="0"/>
            </a:endParaRPr>
          </a:p>
        </p:txBody>
      </p:sp>
      <p:sp>
        <p:nvSpPr>
          <p:cNvPr id="24" name="TextBox 23"/>
          <p:cNvSpPr txBox="1"/>
          <p:nvPr/>
        </p:nvSpPr>
        <p:spPr>
          <a:xfrm>
            <a:off x="5990695" y="3183296"/>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CHWs</a:t>
            </a:r>
            <a:endParaRPr lang="en-US" sz="1100" b="1" dirty="0">
              <a:latin typeface="Arial" pitchFamily="34" charset="0"/>
              <a:cs typeface="Arial" pitchFamily="34" charset="0"/>
            </a:endParaRPr>
          </a:p>
        </p:txBody>
      </p:sp>
      <p:graphicFrame>
        <p:nvGraphicFramePr>
          <p:cNvPr id="31" name="Table 30"/>
          <p:cNvGraphicFramePr>
            <a:graphicFrameLocks noGrp="1"/>
          </p:cNvGraphicFramePr>
          <p:nvPr/>
        </p:nvGraphicFramePr>
        <p:xfrm>
          <a:off x="198342" y="3434213"/>
          <a:ext cx="3411633" cy="2288775"/>
        </p:xfrm>
        <a:graphic>
          <a:graphicData uri="http://schemas.openxmlformats.org/drawingml/2006/table">
            <a:tbl>
              <a:tblPr firstRow="1" bandRow="1"/>
              <a:tblGrid>
                <a:gridCol w="3411633">
                  <a:extLst>
                    <a:ext uri="{9D8B030D-6E8A-4147-A177-3AD203B41FA5}">
                      <a16:colId xmlns:a16="http://schemas.microsoft.com/office/drawing/2014/main" val="20000"/>
                    </a:ext>
                  </a:extLst>
                </a:gridCol>
              </a:tblGrid>
              <a:tr h="4577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CHWs’ work is understood by supervisor</a:t>
                      </a:r>
                      <a:endParaRPr lang="en-US" sz="1100" baseline="0" dirty="0"/>
                    </a:p>
                    <a:p>
                      <a:pPr marL="0" marR="0" lvl="0" indent="0" algn="r" defTabSz="914400" rtl="0" eaLnBrk="1" fontAlgn="auto" latinLnBrk="0" hangingPunct="1">
                        <a:lnSpc>
                          <a:spcPct val="100000"/>
                        </a:lnSpc>
                        <a:spcBef>
                          <a:spcPts val="0"/>
                        </a:spcBef>
                        <a:spcAft>
                          <a:spcPts val="0"/>
                        </a:spcAft>
                        <a:buClrTx/>
                        <a:buSzTx/>
                        <a:buFontTx/>
                        <a:buNone/>
                        <a:tabLst/>
                        <a:defRPr/>
                      </a:pPr>
                      <a:r>
                        <a:rPr lang="en-US" sz="1000" baseline="0" dirty="0"/>
                        <a:t>(among CHWs who receive supervision) </a:t>
                      </a:r>
                      <a:endParaRPr lang="en-US" sz="10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77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Organization values the</a:t>
                      </a:r>
                      <a:r>
                        <a:rPr lang="en-US" sz="1100" baseline="0" dirty="0"/>
                        <a:t> work that CHWs do</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577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CHWs are valued members of the teams they with</a:t>
                      </a:r>
                      <a:r>
                        <a:rPr lang="en-US" sz="1100" baseline="0" dirty="0"/>
                        <a:t>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00" baseline="0" dirty="0"/>
                        <a:t>(among CHWs who work as part of a team) </a:t>
                      </a:r>
                      <a:endParaRPr lang="en-US" sz="10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577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CHWs’ work is understood by the teams the</a:t>
                      </a:r>
                      <a:r>
                        <a:rPr lang="en-US" sz="1100" baseline="0" dirty="0"/>
                        <a:t>y work with </a:t>
                      </a:r>
                      <a:r>
                        <a:rPr lang="en-US" sz="1000" baseline="0" dirty="0"/>
                        <a:t>(among CHWs who work as part of a team)</a:t>
                      </a:r>
                      <a:endParaRPr lang="en-US" sz="10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5775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CHWs have opportunities for promotion at organization</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15" name="Group 14"/>
          <p:cNvGrpSpPr/>
          <p:nvPr/>
        </p:nvGrpSpPr>
        <p:grpSpPr>
          <a:xfrm>
            <a:off x="5548895" y="5839282"/>
            <a:ext cx="3249671" cy="255662"/>
            <a:chOff x="5651447" y="5920433"/>
            <a:chExt cx="3249671" cy="255662"/>
          </a:xfrm>
        </p:grpSpPr>
        <p:sp>
          <p:nvSpPr>
            <p:cNvPr id="18" name="Rectangle 17"/>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20"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cxnSp>
        <p:nvCxnSpPr>
          <p:cNvPr id="22" name="Straight Arrow Connector 21"/>
          <p:cNvCxnSpPr/>
          <p:nvPr/>
        </p:nvCxnSpPr>
        <p:spPr>
          <a:xfrm flipV="1">
            <a:off x="5754805" y="4052126"/>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21" name="Straight Arrow Connector 20"/>
          <p:cNvCxnSpPr/>
          <p:nvPr/>
        </p:nvCxnSpPr>
        <p:spPr>
          <a:xfrm flipV="1">
            <a:off x="4639799" y="5426005"/>
            <a:ext cx="2540" cy="117475"/>
          </a:xfrm>
          <a:prstGeom prst="straightConnector1">
            <a:avLst/>
          </a:prstGeom>
          <a:noFill/>
          <a:ln w="6350" cap="flat" cmpd="sng" algn="ctr">
            <a:solidFill>
              <a:sysClr val="windowText" lastClr="000000"/>
            </a:solidFill>
            <a:prstDash val="solid"/>
            <a:miter lim="800000"/>
            <a:tailEnd type="arrow" w="sm" len="sm"/>
          </a:ln>
          <a:effectLst/>
        </p:spPr>
      </p:cxnSp>
      <p:graphicFrame>
        <p:nvGraphicFramePr>
          <p:cNvPr id="27" name="Chart 26"/>
          <p:cNvGraphicFramePr/>
          <p:nvPr>
            <p:extLst>
              <p:ext uri="{D42A27DB-BD31-4B8C-83A1-F6EECF244321}">
                <p14:modId xmlns:p14="http://schemas.microsoft.com/office/powerpoint/2010/main" val="139832579"/>
              </p:ext>
            </p:extLst>
          </p:nvPr>
        </p:nvGraphicFramePr>
        <p:xfrm>
          <a:off x="6138531" y="3425473"/>
          <a:ext cx="2815286" cy="2315050"/>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Straight Arrow Connector 25"/>
          <p:cNvCxnSpPr/>
          <p:nvPr/>
        </p:nvCxnSpPr>
        <p:spPr>
          <a:xfrm flipV="1">
            <a:off x="7999063" y="4985975"/>
            <a:ext cx="2540" cy="117475"/>
          </a:xfrm>
          <a:prstGeom prst="straightConnector1">
            <a:avLst/>
          </a:prstGeom>
          <a:noFill/>
          <a:ln w="6350" cap="flat" cmpd="sng" algn="ctr">
            <a:solidFill>
              <a:sysClr val="windowText" lastClr="000000"/>
            </a:solidFill>
            <a:prstDash val="solid"/>
            <a:miter lim="800000"/>
            <a:tailEnd type="arrow" w="sm" len="sm"/>
          </a:ln>
          <a:effectLst/>
        </p:spPr>
      </p:cxnSp>
      <p:sp>
        <p:nvSpPr>
          <p:cNvPr id="25" name="Content Placeholder 1"/>
          <p:cNvSpPr txBox="1">
            <a:spLocks/>
          </p:cNvSpPr>
          <p:nvPr/>
        </p:nvSpPr>
        <p:spPr>
          <a:xfrm>
            <a:off x="191954" y="848483"/>
            <a:ext cx="8782372" cy="1577270"/>
          </a:xfrm>
          <a:prstGeom prst="rect">
            <a:avLst/>
          </a:prstGeom>
          <a:noFill/>
        </p:spPr>
        <p:txBody>
          <a:bodyPr/>
          <a:lstStyle/>
          <a:p>
            <a:pPr marL="0" lvl="1">
              <a:lnSpc>
                <a:spcPts val="1720"/>
              </a:lnSpc>
              <a:spcBef>
                <a:spcPts val="600"/>
              </a:spcBef>
            </a:pPr>
            <a:r>
              <a:rPr lang="en-US" sz="1600" dirty="0">
                <a:cs typeface="Arial" pitchFamily="34" charset="0"/>
              </a:rPr>
              <a:t>CHWs are clearly valued by the organizations they work in, particularly from the employer perspective.</a:t>
            </a:r>
          </a:p>
          <a:p>
            <a:pPr marL="460375" lvl="2" indent="-230188">
              <a:lnSpc>
                <a:spcPts val="1720"/>
              </a:lnSpc>
              <a:spcBef>
                <a:spcPts val="600"/>
              </a:spcBef>
              <a:buClr>
                <a:schemeClr val="accent2"/>
              </a:buClr>
              <a:buFont typeface="Arial" charset="0"/>
              <a:buChar char="•"/>
            </a:pPr>
            <a:r>
              <a:rPr lang="en-US" sz="1400" dirty="0">
                <a:cs typeface="Arial" pitchFamily="34" charset="0"/>
              </a:rPr>
              <a:t>CHWs are more likely than employers to believe that CHWs’ work is understood by the teams they work with.</a:t>
            </a:r>
          </a:p>
          <a:p>
            <a:pPr marL="460375" lvl="2" indent="-230188">
              <a:lnSpc>
                <a:spcPts val="1720"/>
              </a:lnSpc>
              <a:spcBef>
                <a:spcPts val="600"/>
              </a:spcBef>
              <a:buClr>
                <a:schemeClr val="accent2"/>
              </a:buClr>
              <a:buFont typeface="Arial" charset="0"/>
              <a:buChar char="•"/>
            </a:pPr>
            <a:r>
              <a:rPr lang="en-US" sz="1400" dirty="0">
                <a:cs typeface="Arial" pitchFamily="34" charset="0"/>
              </a:rPr>
              <a:t>Employers are more likely than CHWs to believe that CHWs have opportunities for promotion at their organization.</a:t>
            </a:r>
          </a:p>
        </p:txBody>
      </p:sp>
      <p:sp>
        <p:nvSpPr>
          <p:cNvPr id="28" name="Oval 27"/>
          <p:cNvSpPr/>
          <p:nvPr/>
        </p:nvSpPr>
        <p:spPr bwMode="gray">
          <a:xfrm rot="20293295">
            <a:off x="5256536" y="3951501"/>
            <a:ext cx="700015" cy="318724"/>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29" name="Oval 28"/>
          <p:cNvSpPr/>
          <p:nvPr/>
        </p:nvSpPr>
        <p:spPr bwMode="gray">
          <a:xfrm rot="20293295">
            <a:off x="7480616" y="4897112"/>
            <a:ext cx="700015" cy="318724"/>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0" name="Oval 29"/>
          <p:cNvSpPr/>
          <p:nvPr/>
        </p:nvSpPr>
        <p:spPr bwMode="gray">
          <a:xfrm rot="20293295">
            <a:off x="4128121" y="5348774"/>
            <a:ext cx="700015" cy="318724"/>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Tree>
    <p:extLst>
      <p:ext uri="{BB962C8B-B14F-4D97-AF65-F5344CB8AC3E}">
        <p14:creationId xmlns:p14="http://schemas.microsoft.com/office/powerpoint/2010/main" val="1255540807"/>
      </p:ext>
    </p:extLst>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06747"/>
            <a:ext cx="7151350" cy="647402"/>
          </a:xfrm>
        </p:spPr>
        <p:txBody>
          <a:bodyPr/>
          <a:lstStyle/>
          <a:p>
            <a:r>
              <a:rPr lang="en-US" dirty="0">
                <a:solidFill>
                  <a:schemeClr val="accent2"/>
                </a:solidFill>
              </a:rPr>
              <a:t>Perceptions of CHW Value by Clinical/Non-Clinical Organizations</a:t>
            </a:r>
          </a:p>
        </p:txBody>
      </p:sp>
      <p:sp>
        <p:nvSpPr>
          <p:cNvPr id="17" name="Text Placeholder 1"/>
          <p:cNvSpPr>
            <a:spLocks noGrp="1"/>
          </p:cNvSpPr>
          <p:nvPr>
            <p:ph type="body" sz="quarter" idx="12"/>
          </p:nvPr>
        </p:nvSpPr>
        <p:spPr>
          <a:xfrm>
            <a:off x="323850" y="6235210"/>
            <a:ext cx="8496300" cy="144462"/>
          </a:xfrm>
        </p:spPr>
        <p:txBody>
          <a:bodyPr anchor="t" anchorCtr="0"/>
          <a:lstStyle/>
          <a:p>
            <a:pPr marL="341313" lvl="0" indent="-341313">
              <a:tabLst>
                <a:tab pos="631825" algn="l"/>
              </a:tabLst>
            </a:pPr>
            <a:r>
              <a:rPr lang="en-US" dirty="0"/>
              <a:t>EC18	Thinking of the CHWs at your organization, please indicate how much your agree or disagree with each of the following statements? </a:t>
            </a:r>
            <a:r>
              <a:rPr lang="en-IN" dirty="0"/>
              <a:t>(Employers: Clinical=112; Non-Clinical=67)</a:t>
            </a:r>
            <a:endParaRPr lang="en-US" dirty="0"/>
          </a:p>
          <a:p>
            <a:pPr marL="341313" lvl="0" indent="-341313">
              <a:spcAft>
                <a:spcPts val="300"/>
              </a:spcAft>
              <a:tabLst>
                <a:tab pos="631825" algn="l"/>
              </a:tabLst>
            </a:pPr>
            <a:r>
              <a:rPr lang="en-US" dirty="0"/>
              <a:t>CC15	Thinking of the organization you work for as a CHW, please indicate how much you agree or disagree with each of the following statements? </a:t>
            </a:r>
            <a:r>
              <a:rPr lang="en-IN" dirty="0"/>
              <a:t>(CHWs: Clinical=308; Non-Clinical=223)</a:t>
            </a:r>
          </a:p>
          <a:p>
            <a:pPr marL="341313" indent="-341313"/>
            <a:r>
              <a:rPr lang="en-IN" dirty="0"/>
              <a:t> </a:t>
            </a:r>
          </a:p>
        </p:txBody>
      </p:sp>
      <p:sp>
        <p:nvSpPr>
          <p:cNvPr id="19" name="Content Placeholder 1"/>
          <p:cNvSpPr txBox="1">
            <a:spLocks/>
          </p:cNvSpPr>
          <p:nvPr/>
        </p:nvSpPr>
        <p:spPr>
          <a:xfrm>
            <a:off x="198342" y="896267"/>
            <a:ext cx="8782372" cy="627074"/>
          </a:xfrm>
          <a:prstGeom prst="rect">
            <a:avLst/>
          </a:prstGeom>
          <a:noFill/>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31" name="Table 30"/>
          <p:cNvGraphicFramePr>
            <a:graphicFrameLocks noGrp="1"/>
          </p:cNvGraphicFramePr>
          <p:nvPr>
            <p:extLst>
              <p:ext uri="{D42A27DB-BD31-4B8C-83A1-F6EECF244321}">
                <p14:modId xmlns:p14="http://schemas.microsoft.com/office/powerpoint/2010/main" val="1847513065"/>
              </p:ext>
            </p:extLst>
          </p:nvPr>
        </p:nvGraphicFramePr>
        <p:xfrm>
          <a:off x="4291230" y="2925815"/>
          <a:ext cx="2140852" cy="2884858"/>
        </p:xfrm>
        <a:graphic>
          <a:graphicData uri="http://schemas.openxmlformats.org/drawingml/2006/table">
            <a:tbl>
              <a:tblPr firstRow="1" bandRow="1">
                <a:tableStyleId>{5C22544A-7EE6-4342-B048-85BDC9FD1C3A}</a:tableStyleId>
              </a:tblPr>
              <a:tblGrid>
                <a:gridCol w="1070426">
                  <a:extLst>
                    <a:ext uri="{9D8B030D-6E8A-4147-A177-3AD203B41FA5}">
                      <a16:colId xmlns:a16="http://schemas.microsoft.com/office/drawing/2014/main" val="3737881452"/>
                    </a:ext>
                  </a:extLst>
                </a:gridCol>
                <a:gridCol w="1070426">
                  <a:extLst>
                    <a:ext uri="{9D8B030D-6E8A-4147-A177-3AD203B41FA5}">
                      <a16:colId xmlns:a16="http://schemas.microsoft.com/office/drawing/2014/main" val="3193343410"/>
                    </a:ext>
                  </a:extLst>
                </a:gridCol>
              </a:tblGrid>
              <a:tr h="31255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Clinical</a:t>
                      </a: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mn-lt"/>
                        <a:ea typeface="+mn-ea"/>
                        <a:cs typeface="+mn-cs"/>
                      </a:endParaRP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70C0"/>
                    </a:solidFill>
                  </a:tcPr>
                </a:tc>
                <a:extLst>
                  <a:ext uri="{0D108BD9-81ED-4DB2-BD59-A6C34878D82A}">
                    <a16:rowId xmlns:a16="http://schemas.microsoft.com/office/drawing/2014/main" val="1869289451"/>
                  </a:ext>
                </a:extLst>
              </a:tr>
              <a:tr h="405973">
                <a:tc>
                  <a:txBody>
                    <a:bodyPr/>
                    <a:lstStyle/>
                    <a:p>
                      <a:pPr algn="ctr">
                        <a:spcBef>
                          <a:spcPts val="0"/>
                        </a:spcBef>
                        <a:spcAft>
                          <a:spcPts val="0"/>
                        </a:spcAft>
                      </a:pPr>
                      <a:r>
                        <a:rPr lang="en-US" sz="1100" b="1" dirty="0">
                          <a:solidFill>
                            <a:schemeClr val="tx1"/>
                          </a:solidFill>
                        </a:rPr>
                        <a:t>Employers</a:t>
                      </a:r>
                    </a:p>
                    <a:p>
                      <a:pPr algn="ctr">
                        <a:spcBef>
                          <a:spcPts val="0"/>
                        </a:spcBef>
                        <a:spcAft>
                          <a:spcPts val="0"/>
                        </a:spcAft>
                      </a:pPr>
                      <a:r>
                        <a:rPr lang="en-US" sz="900" b="1" dirty="0">
                          <a:solidFill>
                            <a:schemeClr val="tx1"/>
                          </a:solidFill>
                        </a:rPr>
                        <a:t>(%)</a:t>
                      </a:r>
                    </a:p>
                  </a:txBody>
                  <a:tcPr marL="9144" marR="9144" marT="18288" marB="18288" anchor="ctr">
                    <a:lnL w="635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0"/>
                        </a:spcBef>
                        <a:spcAft>
                          <a:spcPts val="0"/>
                        </a:spcAft>
                      </a:pPr>
                      <a:r>
                        <a:rPr lang="en-US" sz="1100" b="1" dirty="0">
                          <a:solidFill>
                            <a:schemeClr val="tx1"/>
                          </a:solidFill>
                        </a:rPr>
                        <a:t>C</a:t>
                      </a:r>
                      <a:r>
                        <a:rPr lang="en-US" sz="1100" b="1" baseline="0" dirty="0">
                          <a:solidFill>
                            <a:schemeClr val="tx1"/>
                          </a:solidFill>
                        </a:rPr>
                        <a:t>HWs</a:t>
                      </a:r>
                    </a:p>
                    <a:p>
                      <a:pPr algn="ctr">
                        <a:spcBef>
                          <a:spcPts val="0"/>
                        </a:spcBef>
                        <a:spcAft>
                          <a:spcPts val="0"/>
                        </a:spcAft>
                      </a:pPr>
                      <a:r>
                        <a:rPr lang="en-US" sz="900" b="1" baseline="0" dirty="0">
                          <a:solidFill>
                            <a:schemeClr val="tx1"/>
                          </a:solidFill>
                        </a:rPr>
                        <a:t>(%)</a:t>
                      </a:r>
                      <a:endParaRPr lang="en-US" sz="900" b="1" dirty="0">
                        <a:solidFill>
                          <a:schemeClr val="tx1"/>
                        </a:solidFill>
                      </a:endParaRPr>
                    </a:p>
                  </a:txBody>
                  <a:tcPr marL="9144" marR="9144" marT="18288" marB="18288" anchor="ctr">
                    <a:lnL w="952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DDCA6"/>
                    </a:solidFill>
                  </a:tcPr>
                </a:tc>
                <a:extLst>
                  <a:ext uri="{0D108BD9-81ED-4DB2-BD59-A6C34878D82A}">
                    <a16:rowId xmlns:a16="http://schemas.microsoft.com/office/drawing/2014/main" val="1197703213"/>
                  </a:ext>
                </a:extLst>
              </a:tr>
              <a:tr h="444400">
                <a:tc>
                  <a:txBody>
                    <a:bodyPr/>
                    <a:lstStyle/>
                    <a:p>
                      <a:pPr algn="ctr" fontAlgn="t"/>
                      <a:r>
                        <a:rPr lang="en-US" sz="1100" b="0" i="0" u="none" strike="noStrike" dirty="0">
                          <a:solidFill>
                            <a:srgbClr val="000000"/>
                          </a:solidFill>
                          <a:effectLst/>
                          <a:latin typeface="Arial" panose="020B0604020202020204" pitchFamily="34" charset="0"/>
                        </a:rPr>
                        <a:t>84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79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63184413"/>
                  </a:ext>
                </a:extLst>
              </a:tr>
              <a:tr h="388729">
                <a:tc>
                  <a:txBody>
                    <a:bodyPr/>
                    <a:lstStyle/>
                    <a:p>
                      <a:pPr algn="ctr" fontAlgn="t"/>
                      <a:r>
                        <a:rPr lang="en-US" sz="1100" b="0" i="0" u="none" strike="noStrike" dirty="0">
                          <a:solidFill>
                            <a:srgbClr val="000000"/>
                          </a:solidFill>
                          <a:effectLst/>
                          <a:latin typeface="Arial" panose="020B0604020202020204" pitchFamily="34" charset="0"/>
                        </a:rPr>
                        <a:t>86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69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15770120"/>
                  </a:ext>
                </a:extLst>
              </a:tr>
              <a:tr h="444400">
                <a:tc>
                  <a:txBody>
                    <a:bodyPr/>
                    <a:lstStyle/>
                    <a:p>
                      <a:pPr algn="ctr" fontAlgn="t"/>
                      <a:r>
                        <a:rPr lang="en-US" sz="1100" b="0" i="0" u="none" strike="noStrike" dirty="0">
                          <a:solidFill>
                            <a:srgbClr val="000000"/>
                          </a:solidFill>
                          <a:effectLst/>
                          <a:latin typeface="Arial" panose="020B0604020202020204" pitchFamily="34" charset="0"/>
                        </a:rPr>
                        <a:t>86</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75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69992791"/>
                  </a:ext>
                </a:extLst>
              </a:tr>
              <a:tr h="444400">
                <a:tc>
                  <a:txBody>
                    <a:bodyPr/>
                    <a:lstStyle/>
                    <a:p>
                      <a:pPr algn="ctr" fontAlgn="t"/>
                      <a:r>
                        <a:rPr lang="en-US" sz="1100" b="0" i="0" u="none" strike="noStrike" dirty="0">
                          <a:solidFill>
                            <a:srgbClr val="000000"/>
                          </a:solidFill>
                          <a:effectLst/>
                          <a:latin typeface="Arial" panose="020B0604020202020204" pitchFamily="34" charset="0"/>
                        </a:rPr>
                        <a:t>62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64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45144920"/>
                  </a:ext>
                </a:extLst>
              </a:tr>
              <a:tr h="444400">
                <a:tc>
                  <a:txBody>
                    <a:bodyPr/>
                    <a:lstStyle/>
                    <a:p>
                      <a:pPr algn="ctr" fontAlgn="t"/>
                      <a:r>
                        <a:rPr lang="en-US" sz="1100" b="0" i="0" u="none" strike="noStrike" dirty="0">
                          <a:solidFill>
                            <a:srgbClr val="000000"/>
                          </a:solidFill>
                          <a:effectLst/>
                          <a:latin typeface="Arial" panose="020B0604020202020204" pitchFamily="34" charset="0"/>
                        </a:rPr>
                        <a:t>38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29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39814986"/>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686031482"/>
              </p:ext>
            </p:extLst>
          </p:nvPr>
        </p:nvGraphicFramePr>
        <p:xfrm>
          <a:off x="6520262" y="2929347"/>
          <a:ext cx="2140852" cy="2881328"/>
        </p:xfrm>
        <a:graphic>
          <a:graphicData uri="http://schemas.openxmlformats.org/drawingml/2006/table">
            <a:tbl>
              <a:tblPr firstRow="1" bandRow="1">
                <a:tableStyleId>{5C22544A-7EE6-4342-B048-85BDC9FD1C3A}</a:tableStyleId>
              </a:tblPr>
              <a:tblGrid>
                <a:gridCol w="1070426">
                  <a:extLst>
                    <a:ext uri="{9D8B030D-6E8A-4147-A177-3AD203B41FA5}">
                      <a16:colId xmlns:a16="http://schemas.microsoft.com/office/drawing/2014/main" val="3737881452"/>
                    </a:ext>
                  </a:extLst>
                </a:gridCol>
                <a:gridCol w="1070426">
                  <a:extLst>
                    <a:ext uri="{9D8B030D-6E8A-4147-A177-3AD203B41FA5}">
                      <a16:colId xmlns:a16="http://schemas.microsoft.com/office/drawing/2014/main" val="3193343410"/>
                    </a:ext>
                  </a:extLst>
                </a:gridCol>
              </a:tblGrid>
              <a:tr h="30308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Non-Clinical</a:t>
                      </a: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mn-lt"/>
                        <a:ea typeface="+mn-ea"/>
                        <a:cs typeface="+mn-cs"/>
                      </a:endParaRP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70C0"/>
                    </a:solidFill>
                  </a:tcPr>
                </a:tc>
                <a:extLst>
                  <a:ext uri="{0D108BD9-81ED-4DB2-BD59-A6C34878D82A}">
                    <a16:rowId xmlns:a16="http://schemas.microsoft.com/office/drawing/2014/main" val="1869289451"/>
                  </a:ext>
                </a:extLst>
              </a:tr>
              <a:tr h="418186">
                <a:tc>
                  <a:txBody>
                    <a:bodyPr/>
                    <a:lstStyle/>
                    <a:p>
                      <a:pPr algn="ctr">
                        <a:spcBef>
                          <a:spcPts val="0"/>
                        </a:spcBef>
                        <a:spcAft>
                          <a:spcPts val="0"/>
                        </a:spcAft>
                      </a:pPr>
                      <a:r>
                        <a:rPr lang="en-US" sz="1100" b="1" dirty="0">
                          <a:solidFill>
                            <a:schemeClr val="tx1"/>
                          </a:solidFill>
                        </a:rPr>
                        <a:t>Employers*</a:t>
                      </a:r>
                    </a:p>
                    <a:p>
                      <a:pPr algn="ctr">
                        <a:spcBef>
                          <a:spcPts val="0"/>
                        </a:spcBef>
                        <a:spcAft>
                          <a:spcPts val="0"/>
                        </a:spcAft>
                      </a:pPr>
                      <a:r>
                        <a:rPr lang="en-US" sz="900" b="1" dirty="0">
                          <a:solidFill>
                            <a:schemeClr val="tx1"/>
                          </a:solidFill>
                        </a:rPr>
                        <a:t>(%)</a:t>
                      </a:r>
                    </a:p>
                  </a:txBody>
                  <a:tcPr marL="9144" marR="9144" marT="18288" marB="18288" anchor="ctr">
                    <a:lnL w="635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0"/>
                        </a:spcBef>
                        <a:spcAft>
                          <a:spcPts val="0"/>
                        </a:spcAft>
                      </a:pPr>
                      <a:r>
                        <a:rPr lang="en-US" sz="1100" b="1" dirty="0">
                          <a:solidFill>
                            <a:schemeClr val="tx1"/>
                          </a:solidFill>
                        </a:rPr>
                        <a:t>C</a:t>
                      </a:r>
                      <a:r>
                        <a:rPr lang="en-US" sz="1100" b="1" baseline="0" dirty="0">
                          <a:solidFill>
                            <a:schemeClr val="tx1"/>
                          </a:solidFill>
                        </a:rPr>
                        <a:t>HWs</a:t>
                      </a:r>
                    </a:p>
                    <a:p>
                      <a:pPr algn="ctr">
                        <a:spcBef>
                          <a:spcPts val="0"/>
                        </a:spcBef>
                        <a:spcAft>
                          <a:spcPts val="0"/>
                        </a:spcAft>
                      </a:pPr>
                      <a:r>
                        <a:rPr lang="en-US" sz="900" b="1" baseline="0" dirty="0">
                          <a:solidFill>
                            <a:schemeClr val="tx1"/>
                          </a:solidFill>
                        </a:rPr>
                        <a:t>(%)</a:t>
                      </a:r>
                      <a:endParaRPr lang="en-US" sz="900" b="1" dirty="0">
                        <a:solidFill>
                          <a:schemeClr val="tx1"/>
                        </a:solidFill>
                      </a:endParaRPr>
                    </a:p>
                  </a:txBody>
                  <a:tcPr marL="9144" marR="9144" marT="18288" marB="18288" anchor="ctr">
                    <a:lnL w="952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DDCA6"/>
                    </a:solidFill>
                  </a:tcPr>
                </a:tc>
                <a:extLst>
                  <a:ext uri="{0D108BD9-81ED-4DB2-BD59-A6C34878D82A}">
                    <a16:rowId xmlns:a16="http://schemas.microsoft.com/office/drawing/2014/main" val="1197703213"/>
                  </a:ext>
                </a:extLst>
              </a:tr>
              <a:tr h="432011">
                <a:tc>
                  <a:txBody>
                    <a:bodyPr/>
                    <a:lstStyle/>
                    <a:p>
                      <a:pPr algn="ctr" fontAlgn="t"/>
                      <a:r>
                        <a:rPr lang="en-US" sz="1100" b="0" i="0" u="none" strike="noStrike" dirty="0">
                          <a:solidFill>
                            <a:srgbClr val="000000"/>
                          </a:solidFill>
                          <a:effectLst/>
                          <a:latin typeface="Arial" panose="020B0604020202020204" pitchFamily="34" charset="0"/>
                        </a:rPr>
                        <a:t>92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81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63184413"/>
                  </a:ext>
                </a:extLst>
              </a:tr>
              <a:tr h="432011">
                <a:tc>
                  <a:txBody>
                    <a:bodyPr/>
                    <a:lstStyle/>
                    <a:p>
                      <a:pPr algn="ctr" fontAlgn="t"/>
                      <a:r>
                        <a:rPr lang="en-US" sz="1100" b="0" i="0" u="none" strike="noStrike" dirty="0">
                          <a:solidFill>
                            <a:srgbClr val="000000"/>
                          </a:solidFill>
                          <a:effectLst/>
                          <a:latin typeface="Arial" panose="020B0604020202020204" pitchFamily="34" charset="0"/>
                        </a:rPr>
                        <a:t>84</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69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15770120"/>
                  </a:ext>
                </a:extLst>
              </a:tr>
              <a:tr h="432011">
                <a:tc>
                  <a:txBody>
                    <a:bodyPr/>
                    <a:lstStyle/>
                    <a:p>
                      <a:pPr algn="ctr" fontAlgn="t"/>
                      <a:r>
                        <a:rPr lang="en-US" sz="1100" b="0" i="0" u="none" strike="noStrike" dirty="0">
                          <a:solidFill>
                            <a:srgbClr val="000000"/>
                          </a:solidFill>
                          <a:effectLst/>
                          <a:latin typeface="Arial" panose="020B0604020202020204" pitchFamily="34" charset="0"/>
                        </a:rPr>
                        <a:t>80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80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69992791"/>
                  </a:ext>
                </a:extLst>
              </a:tr>
              <a:tr h="432011">
                <a:tc>
                  <a:txBody>
                    <a:bodyPr/>
                    <a:lstStyle/>
                    <a:p>
                      <a:pPr algn="ctr" fontAlgn="t"/>
                      <a:r>
                        <a:rPr lang="en-US" sz="1100" b="0" i="0" u="none" strike="noStrike" dirty="0">
                          <a:solidFill>
                            <a:srgbClr val="000000"/>
                          </a:solidFill>
                          <a:effectLst/>
                          <a:latin typeface="Arial" panose="020B0604020202020204" pitchFamily="34" charset="0"/>
                        </a:rPr>
                        <a:t>59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76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45144920"/>
                  </a:ext>
                </a:extLst>
              </a:tr>
              <a:tr h="432011">
                <a:tc>
                  <a:txBody>
                    <a:bodyPr/>
                    <a:lstStyle/>
                    <a:p>
                      <a:pPr algn="ctr" fontAlgn="t"/>
                      <a:r>
                        <a:rPr lang="en-US" sz="1100" b="0" i="0" u="none" strike="noStrike" dirty="0">
                          <a:solidFill>
                            <a:srgbClr val="000000"/>
                          </a:solidFill>
                          <a:effectLst/>
                          <a:latin typeface="Arial" panose="020B0604020202020204" pitchFamily="34" charset="0"/>
                        </a:rPr>
                        <a:t>53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39</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39814986"/>
                  </a:ext>
                </a:extLst>
              </a:tr>
            </a:tbl>
          </a:graphicData>
        </a:graphic>
      </p:graphicFrame>
      <p:sp>
        <p:nvSpPr>
          <p:cNvPr id="15" name="TextBox 14"/>
          <p:cNvSpPr txBox="1"/>
          <p:nvPr/>
        </p:nvSpPr>
        <p:spPr>
          <a:xfrm>
            <a:off x="323850" y="6044338"/>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91417231"/>
              </p:ext>
            </p:extLst>
          </p:nvPr>
        </p:nvGraphicFramePr>
        <p:xfrm>
          <a:off x="13646" y="3567820"/>
          <a:ext cx="4299044" cy="2160968"/>
        </p:xfrm>
        <a:graphic>
          <a:graphicData uri="http://schemas.openxmlformats.org/drawingml/2006/table">
            <a:tbl>
              <a:tblPr firstRow="1" bandRow="1"/>
              <a:tblGrid>
                <a:gridCol w="4299044">
                  <a:extLst>
                    <a:ext uri="{9D8B030D-6E8A-4147-A177-3AD203B41FA5}">
                      <a16:colId xmlns:a16="http://schemas.microsoft.com/office/drawing/2014/main" val="20000"/>
                    </a:ext>
                  </a:extLst>
                </a:gridCol>
              </a:tblGrid>
              <a:tr h="4913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CHWs’ work is understood by the individuals who supervise</a:t>
                      </a:r>
                      <a:r>
                        <a:rPr lang="en-US" sz="1100" baseline="0" dirty="0"/>
                        <a:t> them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00" baseline="0" dirty="0"/>
                        <a:t>(among CHWs who receive supervision) </a:t>
                      </a:r>
                      <a:endParaRPr lang="en-US" sz="10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347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Organization values the</a:t>
                      </a:r>
                      <a:r>
                        <a:rPr lang="en-US" sz="1100" baseline="0" dirty="0"/>
                        <a:t> work that CHWs do</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913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CHWs are valued members of the teams they work with</a:t>
                      </a:r>
                      <a:r>
                        <a:rPr lang="en-US" sz="1100" baseline="0" dirty="0"/>
                        <a:t>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00" baseline="0" dirty="0"/>
                        <a:t>(among CHWs who work as part of a team) </a:t>
                      </a:r>
                      <a:endParaRPr lang="en-US" sz="10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913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CHWs’ work is understood by the teams the</a:t>
                      </a:r>
                      <a:r>
                        <a:rPr lang="en-US" sz="1100" baseline="0" dirty="0"/>
                        <a:t>y work with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000" baseline="0" dirty="0"/>
                        <a:t>(among CHWs who work as part of a team)</a:t>
                      </a:r>
                      <a:endParaRPr lang="en-US" sz="10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4347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CHWs have opportunities for promotion at organization</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grpSp>
        <p:nvGrpSpPr>
          <p:cNvPr id="18" name="Group 17"/>
          <p:cNvGrpSpPr/>
          <p:nvPr/>
        </p:nvGrpSpPr>
        <p:grpSpPr>
          <a:xfrm>
            <a:off x="5377445" y="5895289"/>
            <a:ext cx="3249671" cy="255662"/>
            <a:chOff x="5651447" y="5920433"/>
            <a:chExt cx="3249671" cy="255662"/>
          </a:xfrm>
        </p:grpSpPr>
        <p:sp>
          <p:nvSpPr>
            <p:cNvPr id="20" name="Rectangle 19"/>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21"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cxnSp>
        <p:nvCxnSpPr>
          <p:cNvPr id="22" name="Straight Arrow Connector 21"/>
          <p:cNvCxnSpPr/>
          <p:nvPr/>
        </p:nvCxnSpPr>
        <p:spPr>
          <a:xfrm flipV="1">
            <a:off x="4984534" y="4629307"/>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25" name="Straight Arrow Connector 24"/>
          <p:cNvCxnSpPr/>
          <p:nvPr/>
        </p:nvCxnSpPr>
        <p:spPr>
          <a:xfrm flipV="1">
            <a:off x="4975009" y="4218310"/>
            <a:ext cx="2540" cy="117475"/>
          </a:xfrm>
          <a:prstGeom prst="straightConnector1">
            <a:avLst/>
          </a:prstGeom>
          <a:noFill/>
          <a:ln w="6350" cap="flat" cmpd="sng" algn="ctr">
            <a:solidFill>
              <a:sysClr val="windowText" lastClr="000000"/>
            </a:solidFill>
            <a:prstDash val="solid"/>
            <a:miter lim="800000"/>
            <a:tailEnd type="arrow" w="sm" len="sm"/>
          </a:ln>
          <a:effectLst/>
        </p:spPr>
      </p:cxnSp>
      <p:sp>
        <p:nvSpPr>
          <p:cNvPr id="26" name="Oval 25"/>
          <p:cNvSpPr/>
          <p:nvPr/>
        </p:nvSpPr>
        <p:spPr bwMode="gray">
          <a:xfrm rot="20293295">
            <a:off x="4517607" y="4149969"/>
            <a:ext cx="700015" cy="318724"/>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27" name="Oval 26"/>
          <p:cNvSpPr/>
          <p:nvPr/>
        </p:nvSpPr>
        <p:spPr bwMode="gray">
          <a:xfrm rot="20293295">
            <a:off x="4517607" y="4568909"/>
            <a:ext cx="700015" cy="318724"/>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cxnSp>
        <p:nvCxnSpPr>
          <p:cNvPr id="28" name="Straight Arrow Connector 27"/>
          <p:cNvCxnSpPr/>
          <p:nvPr/>
        </p:nvCxnSpPr>
        <p:spPr>
          <a:xfrm flipV="1">
            <a:off x="7201872" y="4226280"/>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29" name="Straight Arrow Connector 28"/>
          <p:cNvCxnSpPr/>
          <p:nvPr/>
        </p:nvCxnSpPr>
        <p:spPr>
          <a:xfrm flipV="1">
            <a:off x="8275502" y="5089490"/>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30" name="Straight Arrow Connector 29"/>
          <p:cNvCxnSpPr/>
          <p:nvPr/>
        </p:nvCxnSpPr>
        <p:spPr>
          <a:xfrm flipV="1">
            <a:off x="7210969" y="5517145"/>
            <a:ext cx="2540" cy="117475"/>
          </a:xfrm>
          <a:prstGeom prst="straightConnector1">
            <a:avLst/>
          </a:prstGeom>
          <a:noFill/>
          <a:ln w="6350" cap="flat" cmpd="sng" algn="ctr">
            <a:solidFill>
              <a:sysClr val="windowText" lastClr="000000"/>
            </a:solidFill>
            <a:prstDash val="solid"/>
            <a:miter lim="800000"/>
            <a:tailEnd type="arrow" w="sm" len="sm"/>
          </a:ln>
          <a:effectLst/>
        </p:spPr>
      </p:cxnSp>
      <p:sp>
        <p:nvSpPr>
          <p:cNvPr id="32" name="Oval 31"/>
          <p:cNvSpPr/>
          <p:nvPr/>
        </p:nvSpPr>
        <p:spPr bwMode="gray">
          <a:xfrm rot="20293295">
            <a:off x="6722494" y="4152570"/>
            <a:ext cx="700015" cy="318724"/>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3" name="Oval 32"/>
          <p:cNvSpPr/>
          <p:nvPr/>
        </p:nvSpPr>
        <p:spPr bwMode="gray">
          <a:xfrm rot="20293295">
            <a:off x="7802943" y="5011228"/>
            <a:ext cx="700015" cy="318724"/>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4" name="Oval 33"/>
          <p:cNvSpPr/>
          <p:nvPr/>
        </p:nvSpPr>
        <p:spPr bwMode="gray">
          <a:xfrm rot="20293295">
            <a:off x="6754898" y="5435001"/>
            <a:ext cx="700015" cy="318724"/>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24" name="Text Box 3"/>
          <p:cNvSpPr txBox="1">
            <a:spLocks noChangeArrowheads="1"/>
          </p:cNvSpPr>
          <p:nvPr/>
        </p:nvSpPr>
        <p:spPr bwMode="auto">
          <a:xfrm>
            <a:off x="382538" y="2333889"/>
            <a:ext cx="83789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Employer and CHW Perceptions of the Value of CHWs in the Organization</a:t>
            </a:r>
          </a:p>
          <a:p>
            <a:pPr algn="ctr" eaLnBrk="1" hangingPunct="1"/>
            <a:r>
              <a:rPr lang="en-US" sz="1400" b="0" dirty="0">
                <a:solidFill>
                  <a:srgbClr val="000000"/>
                </a:solidFill>
              </a:rPr>
              <a:t>(% Agree Completely)</a:t>
            </a:r>
            <a:endParaRPr lang="en-US" sz="1400" dirty="0">
              <a:solidFill>
                <a:srgbClr val="0087C8"/>
              </a:solidFill>
            </a:endParaRPr>
          </a:p>
        </p:txBody>
      </p:sp>
      <p:sp>
        <p:nvSpPr>
          <p:cNvPr id="35" name="Content Placeholder 1"/>
          <p:cNvSpPr txBox="1">
            <a:spLocks/>
          </p:cNvSpPr>
          <p:nvPr/>
        </p:nvSpPr>
        <p:spPr>
          <a:xfrm>
            <a:off x="191954" y="848483"/>
            <a:ext cx="8782372" cy="1577270"/>
          </a:xfrm>
          <a:prstGeom prst="rect">
            <a:avLst/>
          </a:prstGeom>
          <a:noFill/>
        </p:spPr>
        <p:txBody>
          <a:bodyPr/>
          <a:lstStyle/>
          <a:p>
            <a:pPr marL="0" lvl="1">
              <a:lnSpc>
                <a:spcPts val="1720"/>
              </a:lnSpc>
              <a:spcBef>
                <a:spcPts val="600"/>
              </a:spcBef>
            </a:pPr>
            <a:r>
              <a:rPr lang="en-US" sz="1600" dirty="0">
                <a:cs typeface="Arial" pitchFamily="34" charset="0"/>
              </a:rPr>
              <a:t>Among both clinical and non-clinical organizations, employers are more likely than CHWs to believe that CHW work is valued by their organization.</a:t>
            </a:r>
          </a:p>
          <a:p>
            <a:pPr marL="460375" lvl="2" indent="-230188">
              <a:lnSpc>
                <a:spcPts val="1720"/>
              </a:lnSpc>
              <a:spcBef>
                <a:spcPts val="600"/>
              </a:spcBef>
              <a:buClr>
                <a:schemeClr val="accent2"/>
              </a:buClr>
              <a:buFont typeface="Arial" charset="0"/>
              <a:buChar char="•"/>
            </a:pPr>
            <a:r>
              <a:rPr lang="en-US" sz="1400" dirty="0">
                <a:cs typeface="Arial" pitchFamily="34" charset="0"/>
              </a:rPr>
              <a:t>Among non-clinical organizations, CHWs are more likely than employers to believe that their work is understood by the teams they work with, while employers are more likely than CHWs to believe that CHWs have opportunities for promotion.</a:t>
            </a:r>
          </a:p>
        </p:txBody>
      </p:sp>
    </p:spTree>
    <p:extLst>
      <p:ext uri="{BB962C8B-B14F-4D97-AF65-F5344CB8AC3E}">
        <p14:creationId xmlns:p14="http://schemas.microsoft.com/office/powerpoint/2010/main" val="3745564863"/>
      </p:ext>
    </p:extLst>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246" y="1926802"/>
            <a:ext cx="7623509" cy="3756120"/>
          </a:xfrm>
          <a:prstGeom prst="rect">
            <a:avLst/>
          </a:prstGeom>
        </p:spPr>
      </p:pic>
      <p:sp>
        <p:nvSpPr>
          <p:cNvPr id="4" name="Text Placeholder 3"/>
          <p:cNvSpPr>
            <a:spLocks noGrp="1"/>
          </p:cNvSpPr>
          <p:nvPr>
            <p:ph type="body" sz="quarter" idx="12"/>
          </p:nvPr>
        </p:nvSpPr>
        <p:spPr>
          <a:xfrm>
            <a:off x="323850" y="6385172"/>
            <a:ext cx="8496300" cy="144462"/>
          </a:xfrm>
        </p:spPr>
        <p:txBody>
          <a:bodyPr anchor="t" anchorCtr="0"/>
          <a:lstStyle/>
          <a:p>
            <a:pPr marL="341313" lvl="0" indent="-341313">
              <a:tabLst>
                <a:tab pos="457200" algn="l"/>
              </a:tabLst>
            </a:pPr>
            <a:r>
              <a:rPr lang="en-US" sz="900" dirty="0"/>
              <a:t>Source: Qualitative in-depth interviews</a:t>
            </a:r>
          </a:p>
        </p:txBody>
      </p:sp>
      <p:sp>
        <p:nvSpPr>
          <p:cNvPr id="26" name="Rectangle 97"/>
          <p:cNvSpPr>
            <a:spLocks noChangeArrowheads="1"/>
          </p:cNvSpPr>
          <p:nvPr/>
        </p:nvSpPr>
        <p:spPr bwMode="auto">
          <a:xfrm>
            <a:off x="228600" y="1324356"/>
            <a:ext cx="8753475" cy="431800"/>
          </a:xfrm>
          <a:prstGeom prst="rect">
            <a:avLst/>
          </a:prstGeom>
          <a:noFill/>
          <a:ln w="9525">
            <a:noFill/>
            <a:miter lim="800000"/>
            <a:headEnd/>
            <a:tailEnd/>
          </a:ln>
        </p:spPr>
        <p:txBody>
          <a:bodyPr/>
          <a:lstStyle/>
          <a:p>
            <a:pPr marL="628650" lvl="1" indent="-285750">
              <a:spcBef>
                <a:spcPct val="20000"/>
              </a:spcBef>
              <a:buClr>
                <a:srgbClr val="E95E0F"/>
              </a:buClr>
              <a:buFont typeface="Wingdings" pitchFamily="2" charset="2"/>
              <a:buNone/>
            </a:pPr>
            <a:endParaRPr lang="en-US" dirty="0">
              <a:solidFill>
                <a:srgbClr val="000000"/>
              </a:solidFill>
            </a:endParaRPr>
          </a:p>
        </p:txBody>
      </p:sp>
      <p:sp>
        <p:nvSpPr>
          <p:cNvPr id="21" name="Title 3"/>
          <p:cNvSpPr>
            <a:spLocks noGrp="1"/>
          </p:cNvSpPr>
          <p:nvPr>
            <p:ph type="title"/>
          </p:nvPr>
        </p:nvSpPr>
        <p:spPr>
          <a:xfrm>
            <a:off x="228600" y="106747"/>
            <a:ext cx="7029450" cy="647402"/>
          </a:xfrm>
        </p:spPr>
        <p:txBody>
          <a:bodyPr/>
          <a:lstStyle/>
          <a:p>
            <a:r>
              <a:rPr lang="en-US" sz="2400" dirty="0">
                <a:solidFill>
                  <a:schemeClr val="accent2"/>
                </a:solidFill>
              </a:rPr>
              <a:t>Qualitative Feedback on the Value of CHWs</a:t>
            </a:r>
            <a:endParaRPr lang="en-US" sz="2400" i="1" dirty="0">
              <a:solidFill>
                <a:schemeClr val="accent2"/>
              </a:solidFill>
            </a:endParaRPr>
          </a:p>
        </p:txBody>
      </p:sp>
      <p:sp>
        <p:nvSpPr>
          <p:cNvPr id="8" name="AutoShape 6"/>
          <p:cNvSpPr>
            <a:spLocks noChangeArrowheads="1"/>
          </p:cNvSpPr>
          <p:nvPr/>
        </p:nvSpPr>
        <p:spPr bwMode="auto">
          <a:xfrm>
            <a:off x="323850" y="5343883"/>
            <a:ext cx="4162425" cy="870644"/>
          </a:xfrm>
          <a:prstGeom prst="wedgeRoundRectCallout">
            <a:avLst>
              <a:gd name="adj1" fmla="val -1907"/>
              <a:gd name="adj2" fmla="val -125183"/>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ctr" anchorCtr="0" compatLnSpc="1">
            <a:prstTxWarp prst="textNoShape">
              <a:avLst/>
            </a:prstTxWarp>
          </a:bodyPr>
          <a:lstStyle/>
          <a:p>
            <a:pPr lvl="0" defTabSz="1147763" fontAlgn="base">
              <a:spcBef>
                <a:spcPct val="0"/>
              </a:spcBef>
              <a:spcAft>
                <a:spcPct val="0"/>
              </a:spcAft>
            </a:pPr>
            <a:r>
              <a:rPr lang="en-US" sz="1100" i="1" dirty="0">
                <a:latin typeface="Arial" pitchFamily="34" charset="0"/>
                <a:cs typeface="Arial" pitchFamily="34" charset="0"/>
              </a:rPr>
              <a:t>“Their ability to form relationships with people is a big contributing factor to our health outcomes. They have trusting long term relationships with many clients. They are really able to help them make significant behavior changes over time.”</a:t>
            </a:r>
            <a:endParaRPr kumimoji="0" lang="en-US" sz="1100" b="0" i="1" u="none" strike="noStrike" cap="none" normalizeH="0" baseline="0" dirty="0">
              <a:ln>
                <a:noFill/>
              </a:ln>
              <a:effectLst/>
              <a:latin typeface="Arial" pitchFamily="34" charset="0"/>
              <a:cs typeface="Arial" pitchFamily="34" charset="0"/>
            </a:endParaRPr>
          </a:p>
        </p:txBody>
      </p:sp>
      <p:sp>
        <p:nvSpPr>
          <p:cNvPr id="10" name="Text Box 3"/>
          <p:cNvSpPr txBox="1">
            <a:spLocks noChangeArrowheads="1"/>
          </p:cNvSpPr>
          <p:nvPr/>
        </p:nvSpPr>
        <p:spPr bwMode="auto">
          <a:xfrm>
            <a:off x="382538" y="1673140"/>
            <a:ext cx="8378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800" dirty="0">
                <a:solidFill>
                  <a:schemeClr val="tx1"/>
                </a:solidFill>
              </a:rPr>
              <a:t>Employers</a:t>
            </a:r>
          </a:p>
        </p:txBody>
      </p:sp>
      <p:sp>
        <p:nvSpPr>
          <p:cNvPr id="11" name="AutoShape 6"/>
          <p:cNvSpPr>
            <a:spLocks noChangeArrowheads="1"/>
          </p:cNvSpPr>
          <p:nvPr/>
        </p:nvSpPr>
        <p:spPr bwMode="auto">
          <a:xfrm>
            <a:off x="6388768" y="1673140"/>
            <a:ext cx="2372695" cy="1148855"/>
          </a:xfrm>
          <a:prstGeom prst="wedgeRoundRectCallout">
            <a:avLst>
              <a:gd name="adj1" fmla="val 2703"/>
              <a:gd name="adj2" fmla="val 106288"/>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ctr" anchorCtr="0" compatLnSpc="1">
            <a:prstTxWarp prst="textNoShape">
              <a:avLst/>
            </a:prstTxWarp>
          </a:bodyPr>
          <a:lstStyle/>
          <a:p>
            <a:pPr lvl="0" defTabSz="1147763" fontAlgn="base">
              <a:spcBef>
                <a:spcPct val="0"/>
              </a:spcBef>
              <a:spcAft>
                <a:spcPct val="0"/>
              </a:spcAft>
            </a:pPr>
            <a:r>
              <a:rPr lang="en-US" sz="1100" i="1" dirty="0">
                <a:latin typeface="Arial" pitchFamily="34" charset="0"/>
                <a:cs typeface="Arial" pitchFamily="34" charset="0"/>
              </a:rPr>
              <a:t>"Effectively communicating information that folks in the community can use to enhance their health in a way that people can hear, can appreciate, can take in, can use, and to believe."</a:t>
            </a:r>
            <a:endParaRPr kumimoji="0" lang="en-US" sz="1100" b="0" i="1" u="none" strike="noStrike" cap="none" normalizeH="0" baseline="0" dirty="0">
              <a:ln>
                <a:noFill/>
              </a:ln>
              <a:effectLst/>
              <a:latin typeface="Arial" pitchFamily="34" charset="0"/>
              <a:cs typeface="Arial" pitchFamily="34" charset="0"/>
            </a:endParaRPr>
          </a:p>
        </p:txBody>
      </p:sp>
      <p:sp>
        <p:nvSpPr>
          <p:cNvPr id="13" name="Content Placeholder 1"/>
          <p:cNvSpPr txBox="1">
            <a:spLocks/>
          </p:cNvSpPr>
          <p:nvPr/>
        </p:nvSpPr>
        <p:spPr>
          <a:xfrm>
            <a:off x="191954" y="938963"/>
            <a:ext cx="8782372" cy="987838"/>
          </a:xfrm>
          <a:prstGeom prst="rect">
            <a:avLst/>
          </a:prstGeom>
          <a:noFill/>
          <a:effectLst/>
        </p:spPr>
        <p:txBody>
          <a:bodyPr/>
          <a:lstStyle/>
          <a:p>
            <a:pPr marL="0" lvl="1">
              <a:lnSpc>
                <a:spcPts val="1720"/>
              </a:lnSpc>
              <a:spcBef>
                <a:spcPts val="600"/>
              </a:spcBef>
            </a:pPr>
            <a:r>
              <a:rPr lang="en-US" sz="1600" dirty="0">
                <a:cs typeface="Arial" pitchFamily="34" charset="0"/>
              </a:rPr>
              <a:t>Employers place significant value on CHW work and believe that CHWs help build trust with the individuals they serve, increase patient compliance, and ultimately improve health outcomes.</a:t>
            </a:r>
            <a:endParaRPr lang="en-US" sz="1400" dirty="0">
              <a:cs typeface="Arial" pitchFamily="34" charset="0"/>
            </a:endParaRPr>
          </a:p>
        </p:txBody>
      </p:sp>
    </p:spTree>
    <p:extLst>
      <p:ext uri="{BB962C8B-B14F-4D97-AF65-F5344CB8AC3E}">
        <p14:creationId xmlns:p14="http://schemas.microsoft.com/office/powerpoint/2010/main" val="392182575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58" y="1919520"/>
            <a:ext cx="7880684" cy="3928533"/>
          </a:xfrm>
          <a:prstGeom prst="rect">
            <a:avLst/>
          </a:prstGeom>
        </p:spPr>
      </p:pic>
      <p:sp>
        <p:nvSpPr>
          <p:cNvPr id="4" name="Text Placeholder 3"/>
          <p:cNvSpPr>
            <a:spLocks noGrp="1"/>
          </p:cNvSpPr>
          <p:nvPr>
            <p:ph type="body" sz="quarter" idx="12"/>
          </p:nvPr>
        </p:nvSpPr>
        <p:spPr>
          <a:xfrm>
            <a:off x="323850" y="6452032"/>
            <a:ext cx="8496300" cy="144462"/>
          </a:xfrm>
        </p:spPr>
        <p:txBody>
          <a:bodyPr anchor="t" anchorCtr="0"/>
          <a:lstStyle/>
          <a:p>
            <a:pPr marL="341313" lvl="0" indent="-341313">
              <a:tabLst>
                <a:tab pos="457200" algn="l"/>
              </a:tabLst>
            </a:pPr>
            <a:r>
              <a:rPr lang="en-US" sz="1000" dirty="0"/>
              <a:t>Source: Qualitative in-depth interviews</a:t>
            </a:r>
          </a:p>
        </p:txBody>
      </p:sp>
      <p:sp>
        <p:nvSpPr>
          <p:cNvPr id="26" name="Rectangle 97"/>
          <p:cNvSpPr>
            <a:spLocks noChangeArrowheads="1"/>
          </p:cNvSpPr>
          <p:nvPr/>
        </p:nvSpPr>
        <p:spPr bwMode="auto">
          <a:xfrm>
            <a:off x="228600" y="1104900"/>
            <a:ext cx="8753475" cy="431800"/>
          </a:xfrm>
          <a:prstGeom prst="rect">
            <a:avLst/>
          </a:prstGeom>
          <a:noFill/>
          <a:ln w="9525">
            <a:noFill/>
            <a:miter lim="800000"/>
            <a:headEnd/>
            <a:tailEnd/>
          </a:ln>
        </p:spPr>
        <p:txBody>
          <a:bodyPr/>
          <a:lstStyle/>
          <a:p>
            <a:pPr marL="628650" lvl="1" indent="-285750">
              <a:spcBef>
                <a:spcPct val="20000"/>
              </a:spcBef>
              <a:buClr>
                <a:srgbClr val="E95E0F"/>
              </a:buClr>
              <a:buFont typeface="Wingdings" pitchFamily="2" charset="2"/>
              <a:buNone/>
            </a:pPr>
            <a:endParaRPr lang="en-US" dirty="0">
              <a:solidFill>
                <a:srgbClr val="000000"/>
              </a:solidFill>
            </a:endParaRPr>
          </a:p>
        </p:txBody>
      </p:sp>
      <p:sp>
        <p:nvSpPr>
          <p:cNvPr id="21" name="Title 3"/>
          <p:cNvSpPr>
            <a:spLocks noGrp="1"/>
          </p:cNvSpPr>
          <p:nvPr>
            <p:ph type="title"/>
          </p:nvPr>
        </p:nvSpPr>
        <p:spPr>
          <a:xfrm>
            <a:off x="228600" y="106747"/>
            <a:ext cx="7029450" cy="647402"/>
          </a:xfrm>
        </p:spPr>
        <p:txBody>
          <a:bodyPr/>
          <a:lstStyle/>
          <a:p>
            <a:r>
              <a:rPr lang="en-US" sz="2400" dirty="0">
                <a:solidFill>
                  <a:schemeClr val="accent2"/>
                </a:solidFill>
              </a:rPr>
              <a:t>Qualitative Feedback on the Value of CHWs </a:t>
            </a:r>
            <a:r>
              <a:rPr lang="en-US" sz="2400" i="1" dirty="0">
                <a:solidFill>
                  <a:schemeClr val="accent2"/>
                </a:solidFill>
              </a:rPr>
              <a:t>(Cont.)</a:t>
            </a:r>
          </a:p>
        </p:txBody>
      </p:sp>
      <p:sp>
        <p:nvSpPr>
          <p:cNvPr id="22" name="AutoShape 6"/>
          <p:cNvSpPr>
            <a:spLocks noChangeArrowheads="1"/>
          </p:cNvSpPr>
          <p:nvPr/>
        </p:nvSpPr>
        <p:spPr bwMode="auto">
          <a:xfrm>
            <a:off x="5001202" y="5564360"/>
            <a:ext cx="3818948" cy="755320"/>
          </a:xfrm>
          <a:prstGeom prst="wedgeRoundRectCallout">
            <a:avLst>
              <a:gd name="adj1" fmla="val 1001"/>
              <a:gd name="adj2" fmla="val -155336"/>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ctr" anchorCtr="0" compatLnSpc="1">
            <a:prstTxWarp prst="textNoShape">
              <a:avLst/>
            </a:prstTxWarp>
          </a:bodyPr>
          <a:lstStyle/>
          <a:p>
            <a:pPr lvl="0" defTabSz="1147763" fontAlgn="base">
              <a:spcBef>
                <a:spcPct val="0"/>
              </a:spcBef>
              <a:spcAft>
                <a:spcPct val="0"/>
              </a:spcAft>
            </a:pPr>
            <a:r>
              <a:rPr lang="en-US" sz="1100" i="1" dirty="0">
                <a:latin typeface="Arial" pitchFamily="34" charset="0"/>
                <a:cs typeface="Arial" pitchFamily="34" charset="0"/>
              </a:rPr>
              <a:t>"...to also have a community health worker as a person of contact between the client and the physicians and the medical team because we speak the language of the patients, we are at their level..."</a:t>
            </a:r>
            <a:endParaRPr kumimoji="0" lang="en-US" sz="1100" b="0" i="1" u="none" strike="noStrike" cap="none" normalizeH="0" baseline="0" dirty="0">
              <a:ln>
                <a:noFill/>
              </a:ln>
              <a:effectLst/>
              <a:latin typeface="Arial" pitchFamily="34" charset="0"/>
              <a:cs typeface="Arial" pitchFamily="34" charset="0"/>
            </a:endParaRPr>
          </a:p>
        </p:txBody>
      </p:sp>
      <p:sp>
        <p:nvSpPr>
          <p:cNvPr id="23" name="AutoShape 6"/>
          <p:cNvSpPr>
            <a:spLocks noChangeArrowheads="1"/>
          </p:cNvSpPr>
          <p:nvPr/>
        </p:nvSpPr>
        <p:spPr bwMode="auto">
          <a:xfrm>
            <a:off x="264857" y="1886220"/>
            <a:ext cx="2091039" cy="1066529"/>
          </a:xfrm>
          <a:prstGeom prst="wedgeRoundRectCallout">
            <a:avLst>
              <a:gd name="adj1" fmla="val 45953"/>
              <a:gd name="adj2" fmla="val 95831"/>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ctr" anchorCtr="0" compatLnSpc="1">
            <a:prstTxWarp prst="textNoShape">
              <a:avLst/>
            </a:prstTxWarp>
          </a:bodyPr>
          <a:lstStyle/>
          <a:p>
            <a:pPr lvl="0" defTabSz="1147763" fontAlgn="base">
              <a:spcBef>
                <a:spcPct val="0"/>
              </a:spcBef>
              <a:spcAft>
                <a:spcPct val="0"/>
              </a:spcAft>
            </a:pPr>
            <a:r>
              <a:rPr lang="en-US" sz="1100" i="1" dirty="0">
                <a:latin typeface="Arial" pitchFamily="34" charset="0"/>
                <a:cs typeface="Arial" pitchFamily="34" charset="0"/>
              </a:rPr>
              <a:t>..[patients] know that I'm not an expert, what I know is kind of because I have lived that. They feel more comfortable, they don't feel intimidated..."</a:t>
            </a:r>
            <a:endParaRPr kumimoji="0" lang="en-US" sz="1100" b="0" i="1" u="none" strike="noStrike" cap="none" normalizeH="0" baseline="0" dirty="0">
              <a:ln>
                <a:noFill/>
              </a:ln>
              <a:effectLst/>
              <a:latin typeface="Arial" pitchFamily="34" charset="0"/>
              <a:cs typeface="Arial" pitchFamily="34" charset="0"/>
            </a:endParaRPr>
          </a:p>
        </p:txBody>
      </p:sp>
      <p:sp>
        <p:nvSpPr>
          <p:cNvPr id="10" name="Text Box 3"/>
          <p:cNvSpPr txBox="1">
            <a:spLocks noChangeArrowheads="1"/>
          </p:cNvSpPr>
          <p:nvPr/>
        </p:nvSpPr>
        <p:spPr bwMode="auto">
          <a:xfrm>
            <a:off x="228600" y="1771347"/>
            <a:ext cx="8378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800" dirty="0">
                <a:solidFill>
                  <a:schemeClr val="tx1"/>
                </a:solidFill>
              </a:rPr>
              <a:t>CHWs</a:t>
            </a:r>
          </a:p>
        </p:txBody>
      </p:sp>
      <p:sp>
        <p:nvSpPr>
          <p:cNvPr id="12" name="Content Placeholder 1"/>
          <p:cNvSpPr txBox="1">
            <a:spLocks/>
          </p:cNvSpPr>
          <p:nvPr/>
        </p:nvSpPr>
        <p:spPr>
          <a:xfrm>
            <a:off x="191954" y="890835"/>
            <a:ext cx="8782372" cy="987838"/>
          </a:xfrm>
          <a:prstGeom prst="rect">
            <a:avLst/>
          </a:prstGeom>
          <a:noFill/>
          <a:effectLst/>
        </p:spPr>
        <p:txBody>
          <a:bodyPr/>
          <a:lstStyle/>
          <a:p>
            <a:pPr marL="0" lvl="1">
              <a:lnSpc>
                <a:spcPts val="1720"/>
              </a:lnSpc>
              <a:spcBef>
                <a:spcPts val="600"/>
              </a:spcBef>
            </a:pPr>
            <a:r>
              <a:rPr lang="en-US" sz="1600" dirty="0">
                <a:cs typeface="Arial" pitchFamily="34" charset="0"/>
              </a:rPr>
              <a:t>Similar to the employer perspective, CHWs also believe that they build trust and relationships with the individuals they serve and improve patient-provider communication; their shared experience with the community makes them particularly valuable.</a:t>
            </a:r>
            <a:endParaRPr lang="en-US" sz="1400" dirty="0">
              <a:cs typeface="Arial" pitchFamily="34" charset="0"/>
            </a:endParaRPr>
          </a:p>
        </p:txBody>
      </p:sp>
    </p:spTree>
    <p:extLst>
      <p:ext uri="{BB962C8B-B14F-4D97-AF65-F5344CB8AC3E}">
        <p14:creationId xmlns:p14="http://schemas.microsoft.com/office/powerpoint/2010/main" val="183302813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bwMode="gray">
          <a:xfrm>
            <a:off x="0" y="2357437"/>
            <a:ext cx="9144000" cy="2091728"/>
          </a:xfrm>
          <a:prstGeom prst="rect">
            <a:avLst/>
          </a:prstGeom>
          <a:no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solidFill>
                  <a:schemeClr val="accent2"/>
                </a:solidFill>
              </a:rPr>
              <a:t>CHW Training</a:t>
            </a:r>
          </a:p>
        </p:txBody>
      </p:sp>
      <p:sp>
        <p:nvSpPr>
          <p:cNvPr id="6" name="Title 4"/>
          <p:cNvSpPr txBox="1">
            <a:spLocks/>
          </p:cNvSpPr>
          <p:nvPr/>
        </p:nvSpPr>
        <p:spPr bwMode="gray">
          <a:xfrm>
            <a:off x="0" y="2209799"/>
            <a:ext cx="9144000" cy="295275"/>
          </a:xfrm>
          <a:prstGeom prst="rect">
            <a:avLst/>
          </a:prstGeom>
          <a:gradFill>
            <a:gsLst>
              <a:gs pos="2000">
                <a:schemeClr val="accent1"/>
              </a:gs>
              <a:gs pos="100000">
                <a:schemeClr val="accent2"/>
              </a:gs>
            </a:gsLst>
            <a:lin ang="0" scaled="0"/>
          </a:grad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7" name="Title 4"/>
          <p:cNvSpPr txBox="1">
            <a:spLocks/>
          </p:cNvSpPr>
          <p:nvPr/>
        </p:nvSpPr>
        <p:spPr bwMode="gray">
          <a:xfrm>
            <a:off x="0" y="4301528"/>
            <a:ext cx="9144000" cy="295275"/>
          </a:xfrm>
          <a:prstGeom prst="rect">
            <a:avLst/>
          </a:prstGeom>
          <a:gradFill>
            <a:gsLst>
              <a:gs pos="2000">
                <a:schemeClr val="accent1"/>
              </a:gs>
              <a:gs pos="100000">
                <a:schemeClr val="accent2"/>
              </a:gs>
            </a:gsLst>
            <a:lin ang="0" scaled="0"/>
          </a:grad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104692217"/>
      </p:ext>
    </p:extLst>
  </p:cSld>
  <p:clrMapOvr>
    <a:masterClrMapping/>
  </p:clrMapOvr>
  <p:transition spd="slow">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06747"/>
            <a:ext cx="7151350" cy="647402"/>
          </a:xfrm>
        </p:spPr>
        <p:txBody>
          <a:bodyPr/>
          <a:lstStyle/>
          <a:p>
            <a:r>
              <a:rPr lang="en-US" dirty="0">
                <a:solidFill>
                  <a:schemeClr val="accent2"/>
                </a:solidFill>
              </a:rPr>
              <a:t>CHW </a:t>
            </a:r>
            <a:r>
              <a:rPr lang="en-US">
                <a:solidFill>
                  <a:schemeClr val="accent2"/>
                </a:solidFill>
              </a:rPr>
              <a:t>Educational Requirements</a:t>
            </a:r>
            <a:endParaRPr lang="en-US" dirty="0">
              <a:solidFill>
                <a:schemeClr val="accent2"/>
              </a:solidFill>
            </a:endParaRPr>
          </a:p>
        </p:txBody>
      </p:sp>
      <p:sp>
        <p:nvSpPr>
          <p:cNvPr id="69" name="Text Box 3"/>
          <p:cNvSpPr txBox="1">
            <a:spLocks noChangeArrowheads="1"/>
          </p:cNvSpPr>
          <p:nvPr/>
        </p:nvSpPr>
        <p:spPr bwMode="auto">
          <a:xfrm>
            <a:off x="813570" y="2374282"/>
            <a:ext cx="75168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Minimum Educational Requirement for CHWs</a:t>
            </a:r>
          </a:p>
          <a:p>
            <a:pPr algn="ctr" eaLnBrk="1" hangingPunct="1"/>
            <a:r>
              <a:rPr lang="en-US" sz="1400" b="0" dirty="0">
                <a:solidFill>
                  <a:srgbClr val="000000"/>
                </a:solidFill>
              </a:rPr>
              <a:t>– Employers –</a:t>
            </a:r>
            <a:endParaRPr lang="en-US" sz="1400" dirty="0">
              <a:solidFill>
                <a:schemeClr val="accent2"/>
              </a:solidFill>
            </a:endParaRPr>
          </a:p>
        </p:txBody>
      </p:sp>
      <p:sp>
        <p:nvSpPr>
          <p:cNvPr id="17" name="Text Placeholder 1"/>
          <p:cNvSpPr>
            <a:spLocks noGrp="1"/>
          </p:cNvSpPr>
          <p:nvPr>
            <p:ph type="body" sz="quarter" idx="12"/>
          </p:nvPr>
        </p:nvSpPr>
        <p:spPr>
          <a:xfrm>
            <a:off x="323850" y="6452280"/>
            <a:ext cx="8496300" cy="144462"/>
          </a:xfrm>
        </p:spPr>
        <p:txBody>
          <a:bodyPr anchor="t" anchorCtr="0"/>
          <a:lstStyle/>
          <a:p>
            <a:pPr marL="341313" lvl="0" indent="-341313">
              <a:spcAft>
                <a:spcPts val="300"/>
              </a:spcAft>
            </a:pPr>
            <a:r>
              <a:rPr lang="en-US" dirty="0"/>
              <a:t>EE1	What minimum educational requirement, if any, must CHWs meet to be hired at your organization? </a:t>
            </a:r>
            <a:r>
              <a:rPr lang="en-IN" dirty="0"/>
              <a:t>(Employers: Total=172; Clinical=106; Non-Clinical=66)</a:t>
            </a:r>
          </a:p>
          <a:p>
            <a:pPr marL="341313" indent="-341313"/>
            <a:r>
              <a:rPr lang="en-IN" dirty="0"/>
              <a:t> </a:t>
            </a:r>
          </a:p>
        </p:txBody>
      </p:sp>
      <p:sp>
        <p:nvSpPr>
          <p:cNvPr id="19" name="Content Placeholder 1"/>
          <p:cNvSpPr txBox="1">
            <a:spLocks/>
          </p:cNvSpPr>
          <p:nvPr/>
        </p:nvSpPr>
        <p:spPr>
          <a:xfrm>
            <a:off x="198342" y="896267"/>
            <a:ext cx="8782372" cy="627074"/>
          </a:xfrm>
          <a:prstGeom prst="rect">
            <a:avLst/>
          </a:prstGeom>
          <a:noFill/>
        </p:spPr>
        <p:txBody>
          <a:bodyPr/>
          <a:lstStyle/>
          <a:p>
            <a:pPr marL="0" lvl="1">
              <a:spcBef>
                <a:spcPts val="600"/>
              </a:spcBef>
            </a:pPr>
            <a:endParaRPr lang="en-US" sz="1600" dirty="0"/>
          </a:p>
        </p:txBody>
      </p:sp>
      <p:graphicFrame>
        <p:nvGraphicFramePr>
          <p:cNvPr id="8" name="Chart 7"/>
          <p:cNvGraphicFramePr/>
          <p:nvPr>
            <p:extLst>
              <p:ext uri="{D42A27DB-BD31-4B8C-83A1-F6EECF244321}">
                <p14:modId xmlns:p14="http://schemas.microsoft.com/office/powerpoint/2010/main" val="2188184890"/>
              </p:ext>
            </p:extLst>
          </p:nvPr>
        </p:nvGraphicFramePr>
        <p:xfrm>
          <a:off x="2904164" y="3373045"/>
          <a:ext cx="3662646" cy="23056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nvGraphicFramePr>
        <p:xfrm>
          <a:off x="481159" y="3373044"/>
          <a:ext cx="2586841" cy="2275685"/>
        </p:xfrm>
        <a:graphic>
          <a:graphicData uri="http://schemas.openxmlformats.org/drawingml/2006/table">
            <a:tbl>
              <a:tblPr firstRow="1" bandRow="1"/>
              <a:tblGrid>
                <a:gridCol w="2586841">
                  <a:extLst>
                    <a:ext uri="{9D8B030D-6E8A-4147-A177-3AD203B41FA5}">
                      <a16:colId xmlns:a16="http://schemas.microsoft.com/office/drawing/2014/main" val="20000"/>
                    </a:ext>
                  </a:extLst>
                </a:gridCol>
              </a:tblGrid>
              <a:tr h="45351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No</a:t>
                      </a:r>
                      <a:r>
                        <a:rPr lang="en-US" sz="1100" baseline="0" dirty="0"/>
                        <a:t> minimum educational requirement</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644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  High school diploma/GED</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644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Some college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644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Associate’s degree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552848586"/>
                  </a:ext>
                </a:extLst>
              </a:tr>
              <a:tr h="3644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Bachelor’s degree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82476541"/>
                  </a:ext>
                </a:extLst>
              </a:tr>
              <a:tr h="3644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Master’s</a:t>
                      </a:r>
                      <a:r>
                        <a:rPr lang="en-US" sz="1100" baseline="0" dirty="0"/>
                        <a:t> degree</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58632079"/>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453239928"/>
              </p:ext>
            </p:extLst>
          </p:nvPr>
        </p:nvGraphicFramePr>
        <p:xfrm>
          <a:off x="5401637" y="3011632"/>
          <a:ext cx="2297505" cy="2667080"/>
        </p:xfrm>
        <a:graphic>
          <a:graphicData uri="http://schemas.openxmlformats.org/drawingml/2006/table">
            <a:tbl>
              <a:tblPr firstRow="1" bandRow="1"/>
              <a:tblGrid>
                <a:gridCol w="25400">
                  <a:extLst>
                    <a:ext uri="{9D8B030D-6E8A-4147-A177-3AD203B41FA5}">
                      <a16:colId xmlns:a16="http://schemas.microsoft.com/office/drawing/2014/main" val="1013670830"/>
                    </a:ext>
                  </a:extLst>
                </a:gridCol>
                <a:gridCol w="1141073">
                  <a:extLst>
                    <a:ext uri="{9D8B030D-6E8A-4147-A177-3AD203B41FA5}">
                      <a16:colId xmlns:a16="http://schemas.microsoft.com/office/drawing/2014/main" val="4144753488"/>
                    </a:ext>
                  </a:extLst>
                </a:gridCol>
                <a:gridCol w="1131032">
                  <a:extLst>
                    <a:ext uri="{9D8B030D-6E8A-4147-A177-3AD203B41FA5}">
                      <a16:colId xmlns:a16="http://schemas.microsoft.com/office/drawing/2014/main" val="3214059374"/>
                    </a:ext>
                  </a:extLst>
                </a:gridCol>
              </a:tblGrid>
              <a:tr h="362474">
                <a:tc>
                  <a:txBody>
                    <a:bodyPr/>
                    <a:lstStyle/>
                    <a:p>
                      <a:pPr marL="0" marR="0" algn="ctr">
                        <a:lnSpc>
                          <a:spcPct val="107000"/>
                        </a:lnSpc>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algn="ctr">
                        <a:spcBef>
                          <a:spcPts val="0"/>
                        </a:spcBef>
                        <a:spcAft>
                          <a:spcPts val="0"/>
                        </a:spcAft>
                      </a:pPr>
                      <a:r>
                        <a:rPr lang="en-US" sz="1200" b="1" dirty="0">
                          <a:solidFill>
                            <a:schemeClr val="bg1"/>
                          </a:solidFill>
                        </a:rPr>
                        <a:t>Clinical</a:t>
                      </a:r>
                    </a:p>
                    <a:p>
                      <a:pPr algn="ctr">
                        <a:spcBef>
                          <a:spcPts val="0"/>
                        </a:spcBef>
                        <a:spcAft>
                          <a:spcPts val="0"/>
                        </a:spcAft>
                      </a:pPr>
                      <a:r>
                        <a:rPr lang="en-US" sz="900" b="1" dirty="0">
                          <a:solidFill>
                            <a:schemeClr val="bg1"/>
                          </a:solidFill>
                        </a:rPr>
                        <a:t>(%)</a:t>
                      </a:r>
                    </a:p>
                  </a:txBody>
                  <a:tcPr marL="9144" marR="9144" marT="18288" marB="18288" anchor="ctr">
                    <a:lnL w="635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a:spcBef>
                          <a:spcPts val="0"/>
                        </a:spcBef>
                        <a:spcAft>
                          <a:spcPts val="0"/>
                        </a:spcAft>
                      </a:pPr>
                      <a:r>
                        <a:rPr lang="en-US" sz="1200" b="1" dirty="0">
                          <a:solidFill>
                            <a:schemeClr val="bg1"/>
                          </a:solidFill>
                        </a:rPr>
                        <a:t>Non-Clinical*</a:t>
                      </a:r>
                    </a:p>
                    <a:p>
                      <a:pPr algn="ctr">
                        <a:spcBef>
                          <a:spcPts val="0"/>
                        </a:spcBef>
                        <a:spcAft>
                          <a:spcPts val="0"/>
                        </a:spcAft>
                      </a:pPr>
                      <a:r>
                        <a:rPr lang="en-US" sz="900" b="1" dirty="0">
                          <a:solidFill>
                            <a:schemeClr val="bg1"/>
                          </a:solidFill>
                        </a:rPr>
                        <a:t>(%)</a:t>
                      </a:r>
                    </a:p>
                  </a:txBody>
                  <a:tcPr marL="9144" marR="9144" marT="18288" marB="18288" anchor="ctr">
                    <a:lnL w="952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2406010268"/>
                  </a:ext>
                </a:extLst>
              </a:tr>
              <a:tr h="384101">
                <a:tc>
                  <a:txBody>
                    <a:bodyPr/>
                    <a:lstStyle/>
                    <a:p>
                      <a:pPr marL="0" marR="0" algn="ctr">
                        <a:lnSpc>
                          <a:spcPct val="107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6</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60624308"/>
                  </a:ext>
                </a:extLst>
              </a:tr>
              <a:tr h="384101">
                <a:tc>
                  <a:txBody>
                    <a:bodyPr/>
                    <a:lstStyle/>
                    <a:p>
                      <a:pPr marL="0" marR="0" algn="ctr">
                        <a:lnSpc>
                          <a:spcPct val="107000"/>
                        </a:lnSpc>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64</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52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135642165"/>
                  </a:ext>
                </a:extLst>
              </a:tr>
              <a:tr h="384101">
                <a:tc>
                  <a:txBody>
                    <a:bodyPr/>
                    <a:lstStyle/>
                    <a:p>
                      <a:pPr marL="0" marR="0" algn="ctr">
                        <a:lnSpc>
                          <a:spcPct val="107000"/>
                        </a:lnSpc>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10</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54506171"/>
                  </a:ext>
                </a:extLst>
              </a:tr>
              <a:tr h="384101">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5</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6</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61479995"/>
                  </a:ext>
                </a:extLst>
              </a:tr>
              <a:tr h="384101">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13</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33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437792533"/>
                  </a:ext>
                </a:extLst>
              </a:tr>
              <a:tr h="384101">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5187978"/>
                  </a:ext>
                </a:extLst>
              </a:tr>
            </a:tbl>
          </a:graphicData>
        </a:graphic>
      </p:graphicFrame>
      <p:sp>
        <p:nvSpPr>
          <p:cNvPr id="11" name="TextBox 10"/>
          <p:cNvSpPr txBox="1"/>
          <p:nvPr/>
        </p:nvSpPr>
        <p:spPr>
          <a:xfrm>
            <a:off x="2911409" y="3162741"/>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Total</a:t>
            </a:r>
            <a:endParaRPr lang="en-US" sz="1100" b="1" dirty="0">
              <a:latin typeface="Arial" pitchFamily="34" charset="0"/>
              <a:cs typeface="Arial" pitchFamily="34" charset="0"/>
            </a:endParaRPr>
          </a:p>
        </p:txBody>
      </p:sp>
      <p:sp>
        <p:nvSpPr>
          <p:cNvPr id="13" name="Text Box 25"/>
          <p:cNvSpPr txBox="1"/>
          <p:nvPr/>
        </p:nvSpPr>
        <p:spPr>
          <a:xfrm>
            <a:off x="3239135" y="13272135"/>
            <a:ext cx="123825" cy="133350"/>
          </a:xfrm>
          <a:prstGeom prst="rect">
            <a:avLst/>
          </a:prstGeom>
          <a:solidFill>
            <a:srgbClr val="FFF2CC"/>
          </a:solidFill>
          <a:ln w="6350">
            <a:solidFill>
              <a:schemeClr val="bg1">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4" name="Straight Arrow Connector 13"/>
          <p:cNvCxnSpPr/>
          <p:nvPr/>
        </p:nvCxnSpPr>
        <p:spPr>
          <a:xfrm flipV="1">
            <a:off x="3039110" y="13274040"/>
            <a:ext cx="2540" cy="117475"/>
          </a:xfrm>
          <a:prstGeom prst="straightConnector1">
            <a:avLst/>
          </a:prstGeom>
          <a:noFill/>
          <a:ln w="6350" cap="flat" cmpd="sng" algn="ctr">
            <a:solidFill>
              <a:sysClr val="windowText" lastClr="000000"/>
            </a:solidFill>
            <a:prstDash val="solid"/>
            <a:miter lim="800000"/>
            <a:tailEnd type="stealth"/>
          </a:ln>
          <a:effectLst/>
        </p:spPr>
      </p:cxnSp>
      <p:cxnSp>
        <p:nvCxnSpPr>
          <p:cNvPr id="15" name="Straight Connector 14"/>
          <p:cNvCxnSpPr/>
          <p:nvPr/>
        </p:nvCxnSpPr>
        <p:spPr>
          <a:xfrm flipH="1">
            <a:off x="3117850" y="13246100"/>
            <a:ext cx="82550" cy="165100"/>
          </a:xfrm>
          <a:prstGeom prst="line">
            <a:avLst/>
          </a:prstGeom>
        </p:spPr>
        <p:style>
          <a:lnRef idx="1">
            <a:schemeClr val="dk1"/>
          </a:lnRef>
          <a:fillRef idx="0">
            <a:schemeClr val="dk1"/>
          </a:fillRef>
          <a:effectRef idx="0">
            <a:schemeClr val="dk1"/>
          </a:effectRef>
          <a:fontRef idx="minor">
            <a:schemeClr val="tx1"/>
          </a:fontRef>
        </p:style>
      </p:cxnSp>
      <p:grpSp>
        <p:nvGrpSpPr>
          <p:cNvPr id="22" name="Group 21"/>
          <p:cNvGrpSpPr/>
          <p:nvPr/>
        </p:nvGrpSpPr>
        <p:grpSpPr>
          <a:xfrm>
            <a:off x="5346398" y="5662588"/>
            <a:ext cx="3249671" cy="255662"/>
            <a:chOff x="5651447" y="5920433"/>
            <a:chExt cx="3249671" cy="255662"/>
          </a:xfrm>
        </p:grpSpPr>
        <p:sp>
          <p:nvSpPr>
            <p:cNvPr id="23" name="Rectangle 22"/>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24"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sp>
        <p:nvSpPr>
          <p:cNvPr id="31" name="TextBox 30"/>
          <p:cNvSpPr txBox="1"/>
          <p:nvPr/>
        </p:nvSpPr>
        <p:spPr>
          <a:xfrm>
            <a:off x="323850" y="6167407"/>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Straight Arrow Connector 31"/>
          <p:cNvCxnSpPr/>
          <p:nvPr/>
        </p:nvCxnSpPr>
        <p:spPr>
          <a:xfrm flipV="1">
            <a:off x="7262416" y="5027060"/>
            <a:ext cx="2540" cy="117475"/>
          </a:xfrm>
          <a:prstGeom prst="straightConnector1">
            <a:avLst/>
          </a:prstGeom>
          <a:noFill/>
          <a:ln w="6350" cap="flat" cmpd="sng" algn="ctr">
            <a:solidFill>
              <a:sysClr val="windowText" lastClr="000000"/>
            </a:solidFill>
            <a:prstDash val="solid"/>
            <a:miter lim="800000"/>
            <a:tailEnd type="arrow" w="sm" len="sm"/>
          </a:ln>
          <a:effectLst/>
        </p:spPr>
      </p:cxnSp>
      <p:sp>
        <p:nvSpPr>
          <p:cNvPr id="33" name="Oval 32"/>
          <p:cNvSpPr/>
          <p:nvPr/>
        </p:nvSpPr>
        <p:spPr bwMode="gray">
          <a:xfrm rot="20293295">
            <a:off x="6805014" y="4958719"/>
            <a:ext cx="700015" cy="318724"/>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21" name="Content Placeholder 1"/>
          <p:cNvSpPr txBox="1">
            <a:spLocks/>
          </p:cNvSpPr>
          <p:nvPr/>
        </p:nvSpPr>
        <p:spPr>
          <a:xfrm>
            <a:off x="191954" y="848483"/>
            <a:ext cx="8782372" cy="987838"/>
          </a:xfrm>
          <a:prstGeom prst="rect">
            <a:avLst/>
          </a:prstGeom>
          <a:noFill/>
        </p:spPr>
        <p:txBody>
          <a:bodyPr/>
          <a:lstStyle/>
          <a:p>
            <a:pPr marL="0" lvl="1">
              <a:lnSpc>
                <a:spcPts val="1720"/>
              </a:lnSpc>
              <a:spcBef>
                <a:spcPts val="600"/>
              </a:spcBef>
            </a:pPr>
            <a:r>
              <a:rPr lang="en-US" sz="1600" dirty="0">
                <a:cs typeface="Arial" pitchFamily="34" charset="0"/>
              </a:rPr>
              <a:t>While nearly 60% of employers require a high school diploma or equivalent for CHWs, just over 20% require a bachelor’s degree.</a:t>
            </a:r>
          </a:p>
          <a:p>
            <a:pPr marL="460375" lvl="2" indent="-230188">
              <a:lnSpc>
                <a:spcPts val="1720"/>
              </a:lnSpc>
              <a:spcBef>
                <a:spcPts val="600"/>
              </a:spcBef>
              <a:buClr>
                <a:schemeClr val="accent2"/>
              </a:buClr>
              <a:buFont typeface="Arial" charset="0"/>
              <a:buChar char="•"/>
            </a:pPr>
            <a:r>
              <a:rPr lang="en-US" sz="1400" dirty="0">
                <a:cs typeface="Arial" pitchFamily="34" charset="0"/>
              </a:rPr>
              <a:t>Employers from non-clinical organizations are more likely to require a bachelor’s degree than those from clinical organizations (33% vs. 13%, respectively).</a:t>
            </a:r>
          </a:p>
        </p:txBody>
      </p:sp>
    </p:spTree>
    <p:extLst>
      <p:ext uri="{BB962C8B-B14F-4D97-AF65-F5344CB8AC3E}">
        <p14:creationId xmlns:p14="http://schemas.microsoft.com/office/powerpoint/2010/main" val="4241570378"/>
      </p:ext>
    </p:extLst>
  </p:cSld>
  <p:clrMapOvr>
    <a:masterClrMapping/>
  </p:clrMapOvr>
  <p:transition spd="med">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06747"/>
            <a:ext cx="7151350" cy="647402"/>
          </a:xfrm>
        </p:spPr>
        <p:txBody>
          <a:bodyPr/>
          <a:lstStyle/>
          <a:p>
            <a:r>
              <a:rPr lang="en-US" dirty="0">
                <a:solidFill>
                  <a:schemeClr val="accent2"/>
                </a:solidFill>
              </a:rPr>
              <a:t>Desired Qualifications for CHWs</a:t>
            </a:r>
            <a:endParaRPr lang="en-US" i="1" dirty="0">
              <a:solidFill>
                <a:schemeClr val="accent2"/>
              </a:solidFill>
            </a:endParaRPr>
          </a:p>
        </p:txBody>
      </p:sp>
      <p:sp>
        <p:nvSpPr>
          <p:cNvPr id="69" name="Text Box 3"/>
          <p:cNvSpPr txBox="1">
            <a:spLocks noChangeArrowheads="1"/>
          </p:cNvSpPr>
          <p:nvPr/>
        </p:nvSpPr>
        <p:spPr bwMode="auto">
          <a:xfrm>
            <a:off x="813570" y="2146935"/>
            <a:ext cx="75168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Types of CHW Qualifications that Employers Seek</a:t>
            </a:r>
          </a:p>
          <a:p>
            <a:pPr algn="ctr" eaLnBrk="1" hangingPunct="1"/>
            <a:r>
              <a:rPr lang="en-US" sz="1400" b="0" dirty="0">
                <a:solidFill>
                  <a:srgbClr val="000000"/>
                </a:solidFill>
              </a:rPr>
              <a:t>– Employers –</a:t>
            </a:r>
            <a:endParaRPr lang="en-US" sz="1400" dirty="0">
              <a:solidFill>
                <a:schemeClr val="accent2"/>
              </a:solidFill>
            </a:endParaRPr>
          </a:p>
        </p:txBody>
      </p:sp>
      <p:sp>
        <p:nvSpPr>
          <p:cNvPr id="17" name="Text Placeholder 1"/>
          <p:cNvSpPr>
            <a:spLocks noGrp="1"/>
          </p:cNvSpPr>
          <p:nvPr>
            <p:ph type="body" sz="quarter" idx="12"/>
          </p:nvPr>
        </p:nvSpPr>
        <p:spPr>
          <a:xfrm>
            <a:off x="323850" y="6446776"/>
            <a:ext cx="8496300" cy="144462"/>
          </a:xfrm>
        </p:spPr>
        <p:txBody>
          <a:bodyPr anchor="t" anchorCtr="0"/>
          <a:lstStyle/>
          <a:p>
            <a:pPr marL="341313" lvl="0" indent="-341313">
              <a:spcAft>
                <a:spcPts val="300"/>
              </a:spcAft>
            </a:pPr>
            <a:r>
              <a:rPr lang="en-US" dirty="0"/>
              <a:t>EE3	Which of the following does your organization look for when hiring a CHW? </a:t>
            </a:r>
            <a:r>
              <a:rPr lang="en-IN" dirty="0"/>
              <a:t>(Employers: Total=177; Clinical=110; Non-Clinical=67)</a:t>
            </a:r>
          </a:p>
          <a:p>
            <a:pPr marL="341313" indent="-341313"/>
            <a:r>
              <a:rPr lang="en-IN" dirty="0"/>
              <a:t> </a:t>
            </a:r>
          </a:p>
        </p:txBody>
      </p:sp>
      <p:sp>
        <p:nvSpPr>
          <p:cNvPr id="19" name="Content Placeholder 1"/>
          <p:cNvSpPr txBox="1">
            <a:spLocks/>
          </p:cNvSpPr>
          <p:nvPr/>
        </p:nvSpPr>
        <p:spPr>
          <a:xfrm>
            <a:off x="198342" y="896267"/>
            <a:ext cx="8782372" cy="627074"/>
          </a:xfrm>
          <a:prstGeom prst="rect">
            <a:avLst/>
          </a:prstGeom>
          <a:noFill/>
        </p:spPr>
        <p:txBody>
          <a:bodyPr/>
          <a:lstStyle/>
          <a:p>
            <a:pPr marL="0" lvl="1">
              <a:spcBef>
                <a:spcPts val="600"/>
              </a:spcBef>
            </a:pPr>
            <a:endParaRPr lang="en-US" sz="1600" dirty="0"/>
          </a:p>
        </p:txBody>
      </p:sp>
      <p:graphicFrame>
        <p:nvGraphicFramePr>
          <p:cNvPr id="8" name="Chart 7"/>
          <p:cNvGraphicFramePr/>
          <p:nvPr>
            <p:extLst>
              <p:ext uri="{D42A27DB-BD31-4B8C-83A1-F6EECF244321}">
                <p14:modId xmlns:p14="http://schemas.microsoft.com/office/powerpoint/2010/main" val="2697176295"/>
              </p:ext>
            </p:extLst>
          </p:nvPr>
        </p:nvGraphicFramePr>
        <p:xfrm>
          <a:off x="3039110" y="3148619"/>
          <a:ext cx="3450590" cy="31743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128445567"/>
              </p:ext>
            </p:extLst>
          </p:nvPr>
        </p:nvGraphicFramePr>
        <p:xfrm>
          <a:off x="0" y="3173022"/>
          <a:ext cx="3200401" cy="2971390"/>
        </p:xfrm>
        <a:graphic>
          <a:graphicData uri="http://schemas.openxmlformats.org/drawingml/2006/table">
            <a:tbl>
              <a:tblPr firstRow="1" bandRow="1"/>
              <a:tblGrid>
                <a:gridCol w="3200401">
                  <a:extLst>
                    <a:ext uri="{9D8B030D-6E8A-4147-A177-3AD203B41FA5}">
                      <a16:colId xmlns:a16="http://schemas.microsoft.com/office/drawing/2014/main" val="20000"/>
                    </a:ext>
                  </a:extLst>
                </a:gridCol>
              </a:tblGrid>
              <a:tr h="29713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Prior experience with</a:t>
                      </a:r>
                      <a:r>
                        <a:rPr lang="en-US" sz="1100" baseline="0" dirty="0"/>
                        <a:t> the population served</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9713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Knowledge of</a:t>
                      </a:r>
                      <a:r>
                        <a:rPr lang="en-US" sz="1100" baseline="0" dirty="0"/>
                        <a:t> community services or resources</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9713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Bilingual or multi-lingual</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9713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t>Car/Driver’s License (Net)</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517077390"/>
                  </a:ext>
                </a:extLst>
              </a:tr>
              <a:tr h="29713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t>Prior experience</a:t>
                      </a:r>
                      <a:r>
                        <a:rPr lang="en-US" sz="1100" b="0" baseline="0" dirty="0"/>
                        <a:t> as a CHW</a:t>
                      </a:r>
                      <a:endParaRPr lang="en-US" sz="1100" b="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740271172"/>
                  </a:ext>
                </a:extLst>
              </a:tr>
              <a:tr h="29713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t>Shared background with the</a:t>
                      </a:r>
                      <a:r>
                        <a:rPr lang="en-US" sz="1100" b="0" baseline="0" dirty="0"/>
                        <a:t> population served</a:t>
                      </a:r>
                      <a:endParaRPr lang="en-US" sz="1100" b="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10536020"/>
                  </a:ext>
                </a:extLst>
              </a:tr>
              <a:tr h="29713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t>Social services background</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28320260"/>
                  </a:ext>
                </a:extLst>
              </a:tr>
              <a:tr h="29713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t>Healthcare</a:t>
                      </a:r>
                      <a:r>
                        <a:rPr lang="en-US" sz="1100" b="0" baseline="0" dirty="0"/>
                        <a:t> background</a:t>
                      </a:r>
                      <a:endParaRPr lang="en-US" sz="1100" b="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8437196"/>
                  </a:ext>
                </a:extLst>
              </a:tr>
              <a:tr h="29713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0" dirty="0"/>
                        <a:t>Other</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116459337"/>
                  </a:ext>
                </a:extLst>
              </a:tr>
              <a:tr h="29713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dirty="0"/>
                        <a:t>None of the above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92971437"/>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356557912"/>
              </p:ext>
            </p:extLst>
          </p:nvPr>
        </p:nvGraphicFramePr>
        <p:xfrm>
          <a:off x="6087758" y="2762085"/>
          <a:ext cx="2393336" cy="3444816"/>
        </p:xfrm>
        <a:graphic>
          <a:graphicData uri="http://schemas.openxmlformats.org/drawingml/2006/table">
            <a:tbl>
              <a:tblPr firstRow="1" bandRow="1"/>
              <a:tblGrid>
                <a:gridCol w="25400">
                  <a:extLst>
                    <a:ext uri="{9D8B030D-6E8A-4147-A177-3AD203B41FA5}">
                      <a16:colId xmlns:a16="http://schemas.microsoft.com/office/drawing/2014/main" val="1013670830"/>
                    </a:ext>
                  </a:extLst>
                </a:gridCol>
                <a:gridCol w="1189201">
                  <a:extLst>
                    <a:ext uri="{9D8B030D-6E8A-4147-A177-3AD203B41FA5}">
                      <a16:colId xmlns:a16="http://schemas.microsoft.com/office/drawing/2014/main" val="4144753488"/>
                    </a:ext>
                  </a:extLst>
                </a:gridCol>
                <a:gridCol w="1178735">
                  <a:extLst>
                    <a:ext uri="{9D8B030D-6E8A-4147-A177-3AD203B41FA5}">
                      <a16:colId xmlns:a16="http://schemas.microsoft.com/office/drawing/2014/main" val="3214059374"/>
                    </a:ext>
                  </a:extLst>
                </a:gridCol>
              </a:tblGrid>
              <a:tr h="294126">
                <a:tc>
                  <a:txBody>
                    <a:bodyPr/>
                    <a:lstStyle/>
                    <a:p>
                      <a:pPr marL="0" marR="0" algn="ctr">
                        <a:lnSpc>
                          <a:spcPct val="107000"/>
                        </a:lnSpc>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algn="ctr">
                        <a:spcBef>
                          <a:spcPts val="0"/>
                        </a:spcBef>
                        <a:spcAft>
                          <a:spcPts val="0"/>
                        </a:spcAft>
                      </a:pPr>
                      <a:r>
                        <a:rPr lang="en-US" sz="1200" b="1" dirty="0">
                          <a:solidFill>
                            <a:schemeClr val="bg1"/>
                          </a:solidFill>
                        </a:rPr>
                        <a:t>Clinical</a:t>
                      </a:r>
                    </a:p>
                    <a:p>
                      <a:pPr algn="ctr">
                        <a:spcBef>
                          <a:spcPts val="0"/>
                        </a:spcBef>
                        <a:spcAft>
                          <a:spcPts val="0"/>
                        </a:spcAft>
                      </a:pPr>
                      <a:r>
                        <a:rPr lang="en-US" sz="900" b="1" dirty="0">
                          <a:solidFill>
                            <a:schemeClr val="bg1"/>
                          </a:solidFill>
                        </a:rPr>
                        <a:t>(%)</a:t>
                      </a:r>
                    </a:p>
                  </a:txBody>
                  <a:tcPr marL="9144" marR="9144" marT="18288" marB="18288" anchor="ctr">
                    <a:lnL w="635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a:spcBef>
                          <a:spcPts val="0"/>
                        </a:spcBef>
                        <a:spcAft>
                          <a:spcPts val="0"/>
                        </a:spcAft>
                      </a:pPr>
                      <a:r>
                        <a:rPr lang="en-US" sz="1200" b="1" dirty="0">
                          <a:solidFill>
                            <a:schemeClr val="bg1"/>
                          </a:solidFill>
                        </a:rPr>
                        <a:t>Non-Clinical*</a:t>
                      </a:r>
                    </a:p>
                    <a:p>
                      <a:pPr algn="ctr">
                        <a:spcBef>
                          <a:spcPts val="0"/>
                        </a:spcBef>
                        <a:spcAft>
                          <a:spcPts val="0"/>
                        </a:spcAft>
                      </a:pPr>
                      <a:r>
                        <a:rPr lang="en-US" sz="900" b="1" dirty="0">
                          <a:solidFill>
                            <a:schemeClr val="bg1"/>
                          </a:solidFill>
                        </a:rPr>
                        <a:t>(%)</a:t>
                      </a:r>
                    </a:p>
                  </a:txBody>
                  <a:tcPr marL="9144" marR="9144" marT="18288" marB="18288" anchor="ctr">
                    <a:lnL w="952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2406010268"/>
                  </a:ext>
                </a:extLst>
              </a:tr>
              <a:tr h="308820">
                <a:tc>
                  <a:txBody>
                    <a:bodyPr/>
                    <a:lstStyle/>
                    <a:p>
                      <a:pPr marL="0" marR="0" algn="ctr">
                        <a:lnSpc>
                          <a:spcPct val="107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88</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83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60624308"/>
                  </a:ext>
                </a:extLst>
              </a:tr>
              <a:tr h="308820">
                <a:tc>
                  <a:txBody>
                    <a:bodyPr/>
                    <a:lstStyle/>
                    <a:p>
                      <a:pPr marL="0" marR="0" algn="ctr">
                        <a:lnSpc>
                          <a:spcPct val="107000"/>
                        </a:lnSpc>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86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74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135642165"/>
                  </a:ext>
                </a:extLst>
              </a:tr>
              <a:tr h="308820">
                <a:tc>
                  <a:txBody>
                    <a:bodyPr/>
                    <a:lstStyle/>
                    <a:p>
                      <a:pPr marL="0" marR="0" algn="ctr">
                        <a:lnSpc>
                          <a:spcPct val="107000"/>
                        </a:lnSpc>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84</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74</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54506171"/>
                  </a:ext>
                </a:extLst>
              </a:tr>
              <a:tr h="308820">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63</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81</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437747289"/>
                  </a:ext>
                </a:extLst>
              </a:tr>
              <a:tr h="308820">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60</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70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69239274"/>
                  </a:ext>
                </a:extLst>
              </a:tr>
              <a:tr h="308820">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61</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56</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093491119"/>
                  </a:ext>
                </a:extLst>
              </a:tr>
              <a:tr h="308820">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52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59</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01005063"/>
                  </a:ext>
                </a:extLst>
              </a:tr>
              <a:tr h="308820">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56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38</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612471746"/>
                  </a:ext>
                </a:extLst>
              </a:tr>
              <a:tr h="308820">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10</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6</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538495008"/>
                  </a:ext>
                </a:extLst>
              </a:tr>
              <a:tr h="308820">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313289776"/>
                  </a:ext>
                </a:extLst>
              </a:tr>
            </a:tbl>
          </a:graphicData>
        </a:graphic>
      </p:graphicFrame>
      <p:sp>
        <p:nvSpPr>
          <p:cNvPr id="11" name="TextBox 10"/>
          <p:cNvSpPr txBox="1"/>
          <p:nvPr/>
        </p:nvSpPr>
        <p:spPr>
          <a:xfrm>
            <a:off x="3239135" y="2957035"/>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Total</a:t>
            </a:r>
            <a:endParaRPr lang="en-US" sz="1100" b="1" dirty="0">
              <a:latin typeface="Arial" pitchFamily="34" charset="0"/>
              <a:cs typeface="Arial" pitchFamily="34" charset="0"/>
            </a:endParaRPr>
          </a:p>
        </p:txBody>
      </p:sp>
      <p:sp>
        <p:nvSpPr>
          <p:cNvPr id="13" name="Text Box 25"/>
          <p:cNvSpPr txBox="1"/>
          <p:nvPr/>
        </p:nvSpPr>
        <p:spPr>
          <a:xfrm>
            <a:off x="3239135" y="13272135"/>
            <a:ext cx="123825" cy="133350"/>
          </a:xfrm>
          <a:prstGeom prst="rect">
            <a:avLst/>
          </a:prstGeom>
          <a:solidFill>
            <a:srgbClr val="FFF2CC"/>
          </a:solidFill>
          <a:ln w="6350">
            <a:solidFill>
              <a:schemeClr val="bg1">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4" name="Straight Arrow Connector 13"/>
          <p:cNvCxnSpPr/>
          <p:nvPr/>
        </p:nvCxnSpPr>
        <p:spPr>
          <a:xfrm flipV="1">
            <a:off x="3039110" y="13274040"/>
            <a:ext cx="2540" cy="117475"/>
          </a:xfrm>
          <a:prstGeom prst="straightConnector1">
            <a:avLst/>
          </a:prstGeom>
          <a:noFill/>
          <a:ln w="6350" cap="flat" cmpd="sng" algn="ctr">
            <a:solidFill>
              <a:sysClr val="windowText" lastClr="000000"/>
            </a:solidFill>
            <a:prstDash val="solid"/>
            <a:miter lim="800000"/>
            <a:tailEnd type="stealth"/>
          </a:ln>
          <a:effectLst/>
        </p:spPr>
      </p:cxnSp>
      <p:cxnSp>
        <p:nvCxnSpPr>
          <p:cNvPr id="15" name="Straight Connector 14"/>
          <p:cNvCxnSpPr/>
          <p:nvPr/>
        </p:nvCxnSpPr>
        <p:spPr>
          <a:xfrm flipH="1">
            <a:off x="3117850" y="13246100"/>
            <a:ext cx="82550" cy="165100"/>
          </a:xfrm>
          <a:prstGeom prst="line">
            <a:avLst/>
          </a:prstGeom>
        </p:spPr>
        <p:style>
          <a:lnRef idx="1">
            <a:schemeClr val="dk1"/>
          </a:lnRef>
          <a:fillRef idx="0">
            <a:schemeClr val="dk1"/>
          </a:fillRef>
          <a:effectRef idx="0">
            <a:schemeClr val="dk1"/>
          </a:effectRef>
          <a:fontRef idx="minor">
            <a:schemeClr val="tx1"/>
          </a:fontRef>
        </p:style>
      </p:cxnSp>
      <p:grpSp>
        <p:nvGrpSpPr>
          <p:cNvPr id="22" name="Group 21"/>
          <p:cNvGrpSpPr/>
          <p:nvPr/>
        </p:nvGrpSpPr>
        <p:grpSpPr>
          <a:xfrm>
            <a:off x="5570479" y="6219748"/>
            <a:ext cx="3249671" cy="255662"/>
            <a:chOff x="5651447" y="5920433"/>
            <a:chExt cx="3249671" cy="255662"/>
          </a:xfrm>
        </p:grpSpPr>
        <p:sp>
          <p:nvSpPr>
            <p:cNvPr id="23" name="Rectangle 22"/>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24"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sp>
        <p:nvSpPr>
          <p:cNvPr id="20" name="TextBox 19"/>
          <p:cNvSpPr txBox="1"/>
          <p:nvPr/>
        </p:nvSpPr>
        <p:spPr>
          <a:xfrm>
            <a:off x="323850" y="6289153"/>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8" name="Straight Arrow Connector 27"/>
          <p:cNvCxnSpPr/>
          <p:nvPr/>
        </p:nvCxnSpPr>
        <p:spPr>
          <a:xfrm flipV="1">
            <a:off x="6841306" y="5352753"/>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29" name="Straight Arrow Connector 28"/>
          <p:cNvCxnSpPr/>
          <p:nvPr/>
        </p:nvCxnSpPr>
        <p:spPr>
          <a:xfrm flipV="1">
            <a:off x="8027979" y="4115299"/>
            <a:ext cx="2540" cy="117475"/>
          </a:xfrm>
          <a:prstGeom prst="straightConnector1">
            <a:avLst/>
          </a:prstGeom>
          <a:noFill/>
          <a:ln w="6350" cap="flat" cmpd="sng" algn="ctr">
            <a:solidFill>
              <a:sysClr val="windowText" lastClr="000000"/>
            </a:solidFill>
            <a:prstDash val="solid"/>
            <a:miter lim="800000"/>
            <a:tailEnd type="arrow" w="sm" len="sm"/>
          </a:ln>
          <a:effectLst/>
        </p:spPr>
      </p:cxnSp>
      <p:sp>
        <p:nvSpPr>
          <p:cNvPr id="30" name="Oval 29"/>
          <p:cNvSpPr/>
          <p:nvPr/>
        </p:nvSpPr>
        <p:spPr bwMode="gray">
          <a:xfrm rot="20293295">
            <a:off x="7597792" y="4055192"/>
            <a:ext cx="700015" cy="310523"/>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1" name="Oval 30"/>
          <p:cNvSpPr/>
          <p:nvPr/>
        </p:nvSpPr>
        <p:spPr bwMode="gray">
          <a:xfrm rot="20293295">
            <a:off x="6370127" y="5298714"/>
            <a:ext cx="700015" cy="310523"/>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25" name="Content Placeholder 1"/>
          <p:cNvSpPr txBox="1">
            <a:spLocks/>
          </p:cNvSpPr>
          <p:nvPr/>
        </p:nvSpPr>
        <p:spPr>
          <a:xfrm>
            <a:off x="191954" y="848483"/>
            <a:ext cx="8782372" cy="1289012"/>
          </a:xfrm>
          <a:prstGeom prst="rect">
            <a:avLst/>
          </a:prstGeom>
          <a:noFill/>
        </p:spPr>
        <p:txBody>
          <a:bodyPr/>
          <a:lstStyle/>
          <a:p>
            <a:pPr marL="0" lvl="1">
              <a:lnSpc>
                <a:spcPts val="1720"/>
              </a:lnSpc>
              <a:spcBef>
                <a:spcPts val="600"/>
              </a:spcBef>
            </a:pPr>
            <a:r>
              <a:rPr lang="en-US" sz="1600" dirty="0">
                <a:cs typeface="Arial" pitchFamily="34" charset="0"/>
              </a:rPr>
              <a:t>Employers desire a variety of CHW qualifications, the foremost of which are prior experience with the populations served, knowledge of community resources, languages spoken, and the ability to commute (car/driver’s license).</a:t>
            </a:r>
          </a:p>
          <a:p>
            <a:pPr marL="460375" lvl="2" indent="-230188">
              <a:lnSpc>
                <a:spcPts val="1720"/>
              </a:lnSpc>
              <a:spcBef>
                <a:spcPts val="600"/>
              </a:spcBef>
              <a:buClr>
                <a:schemeClr val="accent2"/>
              </a:buClr>
              <a:buFont typeface="Arial" charset="0"/>
              <a:buChar char="•"/>
            </a:pPr>
            <a:r>
              <a:rPr lang="en-US" sz="1400" dirty="0">
                <a:cs typeface="Arial" pitchFamily="34" charset="0"/>
              </a:rPr>
              <a:t>Employers from non-clinical organizations are more likely to want the ability to commute while employers from clinical organizations are more likely to desire a healthcare background.</a:t>
            </a:r>
          </a:p>
        </p:txBody>
      </p:sp>
    </p:spTree>
    <p:extLst>
      <p:ext uri="{BB962C8B-B14F-4D97-AF65-F5344CB8AC3E}">
        <p14:creationId xmlns:p14="http://schemas.microsoft.com/office/powerpoint/2010/main" val="3812531146"/>
      </p:ext>
    </p:extLst>
  </p:cSld>
  <p:clrMapOvr>
    <a:masterClrMapping/>
  </p:clrMapOvr>
  <p:transition spd="med">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06747"/>
            <a:ext cx="7151350" cy="647402"/>
          </a:xfrm>
        </p:spPr>
        <p:txBody>
          <a:bodyPr/>
          <a:lstStyle/>
          <a:p>
            <a:r>
              <a:rPr lang="en-US" dirty="0">
                <a:solidFill>
                  <a:schemeClr val="accent2"/>
                </a:solidFill>
              </a:rPr>
              <a:t>CHW Training Requirements</a:t>
            </a:r>
            <a:endParaRPr lang="en-US" i="1" dirty="0">
              <a:solidFill>
                <a:schemeClr val="accent2"/>
              </a:solidFill>
            </a:endParaRPr>
          </a:p>
        </p:txBody>
      </p:sp>
      <p:sp>
        <p:nvSpPr>
          <p:cNvPr id="69" name="Text Box 3"/>
          <p:cNvSpPr txBox="1">
            <a:spLocks noChangeArrowheads="1"/>
          </p:cNvSpPr>
          <p:nvPr/>
        </p:nvSpPr>
        <p:spPr bwMode="auto">
          <a:xfrm>
            <a:off x="813570" y="2631052"/>
            <a:ext cx="75168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Certification, Licensing, or Other Training Requirements for CHWs</a:t>
            </a:r>
          </a:p>
          <a:p>
            <a:pPr algn="ctr" eaLnBrk="1" hangingPunct="1"/>
            <a:r>
              <a:rPr lang="en-US" sz="1400" b="0" dirty="0">
                <a:solidFill>
                  <a:srgbClr val="000000"/>
                </a:solidFill>
              </a:rPr>
              <a:t>– Employers –</a:t>
            </a:r>
            <a:endParaRPr lang="en-US" sz="1400" dirty="0">
              <a:solidFill>
                <a:schemeClr val="accent2"/>
              </a:solidFill>
            </a:endParaRPr>
          </a:p>
        </p:txBody>
      </p:sp>
      <p:sp>
        <p:nvSpPr>
          <p:cNvPr id="17" name="Text Placeholder 1"/>
          <p:cNvSpPr>
            <a:spLocks noGrp="1"/>
          </p:cNvSpPr>
          <p:nvPr>
            <p:ph type="body" sz="quarter" idx="12"/>
          </p:nvPr>
        </p:nvSpPr>
        <p:spPr>
          <a:xfrm>
            <a:off x="323850" y="6525432"/>
            <a:ext cx="8496300" cy="144462"/>
          </a:xfrm>
        </p:spPr>
        <p:txBody>
          <a:bodyPr/>
          <a:lstStyle/>
          <a:p>
            <a:pPr marL="341313" lvl="0" indent="-341313">
              <a:spcAft>
                <a:spcPts val="300"/>
              </a:spcAft>
            </a:pPr>
            <a:r>
              <a:rPr lang="en-US" dirty="0"/>
              <a:t>EE2	Does your organization require CHWs to have any of the following qualifications? </a:t>
            </a:r>
            <a:r>
              <a:rPr lang="en-IN" dirty="0"/>
              <a:t>(Employers: Total=176; Clinical=109; Non-Clinical=67))</a:t>
            </a:r>
          </a:p>
          <a:p>
            <a:pPr marL="341313" indent="-341313"/>
            <a:r>
              <a:rPr lang="en-IN" dirty="0"/>
              <a:t> </a:t>
            </a:r>
          </a:p>
        </p:txBody>
      </p:sp>
      <p:sp>
        <p:nvSpPr>
          <p:cNvPr id="19" name="Content Placeholder 1"/>
          <p:cNvSpPr txBox="1">
            <a:spLocks/>
          </p:cNvSpPr>
          <p:nvPr/>
        </p:nvSpPr>
        <p:spPr>
          <a:xfrm>
            <a:off x="198342" y="896267"/>
            <a:ext cx="8782372" cy="627074"/>
          </a:xfrm>
          <a:prstGeom prst="rect">
            <a:avLst/>
          </a:prstGeom>
          <a:noFill/>
        </p:spPr>
        <p:txBody>
          <a:bodyPr/>
          <a:lstStyle/>
          <a:p>
            <a:pPr marL="0" lvl="1">
              <a:spcBef>
                <a:spcPts val="600"/>
              </a:spcBef>
            </a:pPr>
            <a:endParaRPr lang="en-US" sz="1600" dirty="0"/>
          </a:p>
        </p:txBody>
      </p:sp>
      <p:graphicFrame>
        <p:nvGraphicFramePr>
          <p:cNvPr id="8" name="Chart 7"/>
          <p:cNvGraphicFramePr/>
          <p:nvPr/>
        </p:nvGraphicFramePr>
        <p:xfrm>
          <a:off x="2594450" y="3639341"/>
          <a:ext cx="3662646" cy="23280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nvGraphicFramePr>
        <p:xfrm>
          <a:off x="198343" y="3773794"/>
          <a:ext cx="2559943" cy="2099121"/>
        </p:xfrm>
        <a:graphic>
          <a:graphicData uri="http://schemas.openxmlformats.org/drawingml/2006/table">
            <a:tbl>
              <a:tblPr firstRow="1" bandRow="1"/>
              <a:tblGrid>
                <a:gridCol w="2559943">
                  <a:extLst>
                    <a:ext uri="{9D8B030D-6E8A-4147-A177-3AD203B41FA5}">
                      <a16:colId xmlns:a16="http://schemas.microsoft.com/office/drawing/2014/main" val="20000"/>
                    </a:ext>
                  </a:extLst>
                </a:gridCol>
              </a:tblGrid>
              <a:tr h="38293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CHW core competency training</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331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Licensed health care professional</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764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Certified</a:t>
                      </a:r>
                      <a:r>
                        <a:rPr lang="en-US" sz="1100" baseline="0" dirty="0"/>
                        <a:t> by the Massachusetts CHW Board of Certification</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0350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dirty="0"/>
                        <a:t>None of the above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517077390"/>
                  </a:ext>
                </a:extLst>
              </a:tr>
              <a:tr h="38293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dirty="0"/>
                        <a:t>Don’t Know</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910536020"/>
                  </a:ext>
                </a:extLst>
              </a:tr>
            </a:tbl>
          </a:graphicData>
        </a:graphic>
      </p:graphicFrame>
      <p:graphicFrame>
        <p:nvGraphicFramePr>
          <p:cNvPr id="2" name="Table 1"/>
          <p:cNvGraphicFramePr>
            <a:graphicFrameLocks noGrp="1"/>
          </p:cNvGraphicFramePr>
          <p:nvPr/>
        </p:nvGraphicFramePr>
        <p:xfrm>
          <a:off x="5154394" y="3392787"/>
          <a:ext cx="2584384" cy="2498596"/>
        </p:xfrm>
        <a:graphic>
          <a:graphicData uri="http://schemas.openxmlformats.org/drawingml/2006/table">
            <a:tbl>
              <a:tblPr firstRow="1" bandRow="1"/>
              <a:tblGrid>
                <a:gridCol w="25400">
                  <a:extLst>
                    <a:ext uri="{9D8B030D-6E8A-4147-A177-3AD203B41FA5}">
                      <a16:colId xmlns:a16="http://schemas.microsoft.com/office/drawing/2014/main" val="1013670830"/>
                    </a:ext>
                  </a:extLst>
                </a:gridCol>
                <a:gridCol w="1285147">
                  <a:extLst>
                    <a:ext uri="{9D8B030D-6E8A-4147-A177-3AD203B41FA5}">
                      <a16:colId xmlns:a16="http://schemas.microsoft.com/office/drawing/2014/main" val="4144753488"/>
                    </a:ext>
                  </a:extLst>
                </a:gridCol>
                <a:gridCol w="1273837">
                  <a:extLst>
                    <a:ext uri="{9D8B030D-6E8A-4147-A177-3AD203B41FA5}">
                      <a16:colId xmlns:a16="http://schemas.microsoft.com/office/drawing/2014/main" val="3214059374"/>
                    </a:ext>
                  </a:extLst>
                </a:gridCol>
              </a:tblGrid>
              <a:tr h="348675">
                <a:tc>
                  <a:txBody>
                    <a:bodyPr/>
                    <a:lstStyle/>
                    <a:p>
                      <a:pPr marL="0" marR="0" algn="ctr">
                        <a:lnSpc>
                          <a:spcPct val="107000"/>
                        </a:lnSpc>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algn="ctr">
                        <a:spcBef>
                          <a:spcPts val="0"/>
                        </a:spcBef>
                        <a:spcAft>
                          <a:spcPts val="0"/>
                        </a:spcAft>
                      </a:pPr>
                      <a:r>
                        <a:rPr lang="en-US" sz="1200" b="1" dirty="0">
                          <a:solidFill>
                            <a:schemeClr val="bg1"/>
                          </a:solidFill>
                        </a:rPr>
                        <a:t>Clinical</a:t>
                      </a:r>
                    </a:p>
                    <a:p>
                      <a:pPr algn="ctr">
                        <a:spcBef>
                          <a:spcPts val="0"/>
                        </a:spcBef>
                        <a:spcAft>
                          <a:spcPts val="0"/>
                        </a:spcAft>
                      </a:pPr>
                      <a:r>
                        <a:rPr lang="en-US" sz="900" b="1" dirty="0">
                          <a:solidFill>
                            <a:schemeClr val="bg1"/>
                          </a:solidFill>
                        </a:rPr>
                        <a:t>(%)</a:t>
                      </a:r>
                    </a:p>
                  </a:txBody>
                  <a:tcPr marL="9144" marR="9144" marT="18288" marB="18288" anchor="ctr">
                    <a:lnL w="635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lumMod val="60000"/>
                        <a:lumOff val="40000"/>
                      </a:schemeClr>
                    </a:solidFill>
                  </a:tcPr>
                </a:tc>
                <a:tc>
                  <a:txBody>
                    <a:bodyPr/>
                    <a:lstStyle/>
                    <a:p>
                      <a:pPr algn="ctr">
                        <a:spcBef>
                          <a:spcPts val="0"/>
                        </a:spcBef>
                        <a:spcAft>
                          <a:spcPts val="0"/>
                        </a:spcAft>
                      </a:pPr>
                      <a:r>
                        <a:rPr lang="en-US" sz="1200" b="1" dirty="0">
                          <a:solidFill>
                            <a:schemeClr val="bg1"/>
                          </a:solidFill>
                        </a:rPr>
                        <a:t>Non-Clinical*</a:t>
                      </a:r>
                    </a:p>
                    <a:p>
                      <a:pPr algn="ctr">
                        <a:spcBef>
                          <a:spcPts val="0"/>
                        </a:spcBef>
                        <a:spcAft>
                          <a:spcPts val="0"/>
                        </a:spcAft>
                      </a:pPr>
                      <a:r>
                        <a:rPr lang="en-US" sz="900" b="1" dirty="0">
                          <a:solidFill>
                            <a:schemeClr val="bg1"/>
                          </a:solidFill>
                        </a:rPr>
                        <a:t>(%)</a:t>
                      </a:r>
                    </a:p>
                  </a:txBody>
                  <a:tcPr marL="9144" marR="9144" marT="18288" marB="18288" anchor="ctr">
                    <a:lnL w="952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2406010268"/>
                  </a:ext>
                </a:extLst>
              </a:tr>
              <a:tr h="428396">
                <a:tc>
                  <a:txBody>
                    <a:bodyPr/>
                    <a:lstStyle/>
                    <a:p>
                      <a:pPr marL="0" marR="0" algn="ctr">
                        <a:lnSpc>
                          <a:spcPct val="107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30</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17</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60624308"/>
                  </a:ext>
                </a:extLst>
              </a:tr>
              <a:tr h="428396">
                <a:tc>
                  <a:txBody>
                    <a:bodyPr/>
                    <a:lstStyle/>
                    <a:p>
                      <a:pPr marL="0" marR="0" algn="ctr">
                        <a:lnSpc>
                          <a:spcPct val="107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8</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11</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135642165"/>
                  </a:ext>
                </a:extLst>
              </a:tr>
              <a:tr h="428396">
                <a:tc>
                  <a:txBody>
                    <a:bodyPr/>
                    <a:lstStyle/>
                    <a:p>
                      <a:pPr marL="0" marR="0" algn="ctr">
                        <a:lnSpc>
                          <a:spcPct val="107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554506171"/>
                  </a:ext>
                </a:extLst>
              </a:tr>
              <a:tr h="428396">
                <a:tc>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49</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61</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437747289"/>
                  </a:ext>
                </a:extLst>
              </a:tr>
              <a:tr h="428396">
                <a:tc>
                  <a:txBody>
                    <a:bodyPr/>
                    <a:lstStyle/>
                    <a:p>
                      <a:pPr marL="0" marR="0" algn="ctr">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14</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12</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69239274"/>
                  </a:ext>
                </a:extLst>
              </a:tr>
            </a:tbl>
          </a:graphicData>
        </a:graphic>
      </p:graphicFrame>
      <p:sp>
        <p:nvSpPr>
          <p:cNvPr id="11" name="TextBox 10"/>
          <p:cNvSpPr txBox="1"/>
          <p:nvPr/>
        </p:nvSpPr>
        <p:spPr>
          <a:xfrm>
            <a:off x="2758286" y="3403384"/>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Total</a:t>
            </a:r>
            <a:endParaRPr lang="en-US" sz="1100" b="1" dirty="0">
              <a:latin typeface="Arial" pitchFamily="34" charset="0"/>
              <a:cs typeface="Arial" pitchFamily="34" charset="0"/>
            </a:endParaRPr>
          </a:p>
        </p:txBody>
      </p:sp>
      <p:sp>
        <p:nvSpPr>
          <p:cNvPr id="13" name="Text Box 25"/>
          <p:cNvSpPr txBox="1"/>
          <p:nvPr/>
        </p:nvSpPr>
        <p:spPr>
          <a:xfrm>
            <a:off x="3239135" y="13272135"/>
            <a:ext cx="123825" cy="133350"/>
          </a:xfrm>
          <a:prstGeom prst="rect">
            <a:avLst/>
          </a:prstGeom>
          <a:solidFill>
            <a:srgbClr val="FFF2CC"/>
          </a:solidFill>
          <a:ln w="6350">
            <a:solidFill>
              <a:schemeClr val="bg1">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4" name="Straight Arrow Connector 13"/>
          <p:cNvCxnSpPr/>
          <p:nvPr/>
        </p:nvCxnSpPr>
        <p:spPr>
          <a:xfrm flipV="1">
            <a:off x="3039110" y="13274040"/>
            <a:ext cx="2540" cy="117475"/>
          </a:xfrm>
          <a:prstGeom prst="straightConnector1">
            <a:avLst/>
          </a:prstGeom>
          <a:noFill/>
          <a:ln w="6350" cap="flat" cmpd="sng" algn="ctr">
            <a:solidFill>
              <a:sysClr val="windowText" lastClr="000000"/>
            </a:solidFill>
            <a:prstDash val="solid"/>
            <a:miter lim="800000"/>
            <a:tailEnd type="stealth"/>
          </a:ln>
          <a:effectLst/>
        </p:spPr>
      </p:cxnSp>
      <p:cxnSp>
        <p:nvCxnSpPr>
          <p:cNvPr id="15" name="Straight Connector 14"/>
          <p:cNvCxnSpPr/>
          <p:nvPr/>
        </p:nvCxnSpPr>
        <p:spPr>
          <a:xfrm flipH="1">
            <a:off x="3117850" y="13246100"/>
            <a:ext cx="82550" cy="165100"/>
          </a:xfrm>
          <a:prstGeom prst="line">
            <a:avLst/>
          </a:prstGeom>
        </p:spPr>
        <p:style>
          <a:lnRef idx="1">
            <a:schemeClr val="dk1"/>
          </a:lnRef>
          <a:fillRef idx="0">
            <a:schemeClr val="dk1"/>
          </a:fillRef>
          <a:effectRef idx="0">
            <a:schemeClr val="dk1"/>
          </a:effectRef>
          <a:fontRef idx="minor">
            <a:schemeClr val="tx1"/>
          </a:fontRef>
        </p:style>
      </p:cxnSp>
      <p:grpSp>
        <p:nvGrpSpPr>
          <p:cNvPr id="22" name="Group 21"/>
          <p:cNvGrpSpPr/>
          <p:nvPr/>
        </p:nvGrpSpPr>
        <p:grpSpPr>
          <a:xfrm>
            <a:off x="5222165" y="6081327"/>
            <a:ext cx="3249671" cy="255662"/>
            <a:chOff x="5651447" y="5920433"/>
            <a:chExt cx="3249671" cy="255662"/>
          </a:xfrm>
        </p:grpSpPr>
        <p:sp>
          <p:nvSpPr>
            <p:cNvPr id="23" name="Rectangle 22"/>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24"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cxnSp>
        <p:nvCxnSpPr>
          <p:cNvPr id="25" name="Straight Arrow Connector 24"/>
          <p:cNvCxnSpPr/>
          <p:nvPr/>
        </p:nvCxnSpPr>
        <p:spPr>
          <a:xfrm flipV="1">
            <a:off x="5946597" y="4740536"/>
            <a:ext cx="2540" cy="117475"/>
          </a:xfrm>
          <a:prstGeom prst="straightConnector1">
            <a:avLst/>
          </a:prstGeom>
          <a:noFill/>
          <a:ln w="6350" cap="flat" cmpd="sng" algn="ctr">
            <a:solidFill>
              <a:sysClr val="windowText" lastClr="000000"/>
            </a:solidFill>
            <a:prstDash val="solid"/>
            <a:miter lim="800000"/>
            <a:tailEnd type="arrow" w="sm" len="sm"/>
          </a:ln>
          <a:effectLst/>
        </p:spPr>
      </p:cxnSp>
      <p:sp>
        <p:nvSpPr>
          <p:cNvPr id="32" name="Oval 31"/>
          <p:cNvSpPr/>
          <p:nvPr/>
        </p:nvSpPr>
        <p:spPr bwMode="gray">
          <a:xfrm rot="20293295">
            <a:off x="5565030" y="4704282"/>
            <a:ext cx="581841" cy="268302"/>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4" name="TextBox 33"/>
          <p:cNvSpPr txBox="1"/>
          <p:nvPr/>
        </p:nvSpPr>
        <p:spPr>
          <a:xfrm>
            <a:off x="323850" y="6167407"/>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Content Placeholder 1"/>
          <p:cNvSpPr txBox="1">
            <a:spLocks/>
          </p:cNvSpPr>
          <p:nvPr/>
        </p:nvSpPr>
        <p:spPr>
          <a:xfrm>
            <a:off x="191954" y="848483"/>
            <a:ext cx="8782372" cy="987838"/>
          </a:xfrm>
          <a:prstGeom prst="rect">
            <a:avLst/>
          </a:prstGeom>
          <a:noFill/>
        </p:spPr>
        <p:txBody>
          <a:bodyPr/>
          <a:lstStyle/>
          <a:p>
            <a:pPr marL="0" lvl="1">
              <a:lnSpc>
                <a:spcPts val="1720"/>
              </a:lnSpc>
              <a:spcBef>
                <a:spcPts val="600"/>
              </a:spcBef>
            </a:pPr>
            <a:r>
              <a:rPr lang="en-US" sz="1600" dirty="0">
                <a:cs typeface="Arial" pitchFamily="34" charset="0"/>
              </a:rPr>
              <a:t>About a quarter of employers require CHWs to have core competency training – somewhat more so among clinical organizations than among non-clinical.</a:t>
            </a:r>
          </a:p>
          <a:p>
            <a:pPr marL="460375" lvl="2" indent="-230188">
              <a:lnSpc>
                <a:spcPts val="1720"/>
              </a:lnSpc>
              <a:spcBef>
                <a:spcPts val="600"/>
              </a:spcBef>
              <a:buClr>
                <a:schemeClr val="accent2"/>
              </a:buClr>
              <a:buFont typeface="Arial" charset="0"/>
              <a:buChar char="•"/>
            </a:pPr>
            <a:r>
              <a:rPr lang="en-US" sz="1400" dirty="0">
                <a:cs typeface="Arial" pitchFamily="34" charset="0"/>
              </a:rPr>
              <a:t>While CHW board certification has not yet been implemented in the state, 9% of employers from clinical organizations misclassify it as a requirement.</a:t>
            </a:r>
          </a:p>
        </p:txBody>
      </p:sp>
      <p:sp>
        <p:nvSpPr>
          <p:cNvPr id="21" name="Oval 20"/>
          <p:cNvSpPr/>
          <p:nvPr/>
        </p:nvSpPr>
        <p:spPr bwMode="gray">
          <a:xfrm rot="20293295">
            <a:off x="5515013" y="3845386"/>
            <a:ext cx="598306" cy="243261"/>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Tree>
    <p:extLst>
      <p:ext uri="{BB962C8B-B14F-4D97-AF65-F5344CB8AC3E}">
        <p14:creationId xmlns:p14="http://schemas.microsoft.com/office/powerpoint/2010/main" val="2524909682"/>
      </p:ext>
    </p:extLst>
  </p:cSld>
  <p:clrMapOvr>
    <a:masterClrMapping/>
  </p:clrMapOvr>
  <p:transition spd="med">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06747"/>
            <a:ext cx="7029450" cy="647402"/>
          </a:xfrm>
        </p:spPr>
        <p:txBody>
          <a:bodyPr/>
          <a:lstStyle/>
          <a:p>
            <a:r>
              <a:rPr lang="en-US" dirty="0">
                <a:solidFill>
                  <a:schemeClr val="accent2"/>
                </a:solidFill>
              </a:rPr>
              <a:t>CHW Training</a:t>
            </a:r>
            <a:endParaRPr lang="en-US" i="1" dirty="0">
              <a:solidFill>
                <a:schemeClr val="accent2"/>
              </a:solidFill>
            </a:endParaRPr>
          </a:p>
        </p:txBody>
      </p:sp>
      <p:sp>
        <p:nvSpPr>
          <p:cNvPr id="69" name="Text Box 3"/>
          <p:cNvSpPr txBox="1">
            <a:spLocks noChangeArrowheads="1"/>
          </p:cNvSpPr>
          <p:nvPr/>
        </p:nvSpPr>
        <p:spPr bwMode="auto">
          <a:xfrm>
            <a:off x="548204" y="2245377"/>
            <a:ext cx="8378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CHW Training</a:t>
            </a:r>
          </a:p>
        </p:txBody>
      </p:sp>
      <p:sp>
        <p:nvSpPr>
          <p:cNvPr id="17" name="Text Placeholder 1"/>
          <p:cNvSpPr>
            <a:spLocks noGrp="1"/>
          </p:cNvSpPr>
          <p:nvPr>
            <p:ph type="body" sz="quarter" idx="12"/>
          </p:nvPr>
        </p:nvSpPr>
        <p:spPr>
          <a:xfrm>
            <a:off x="302266" y="6517069"/>
            <a:ext cx="8496300" cy="199218"/>
          </a:xfrm>
        </p:spPr>
        <p:txBody>
          <a:bodyPr/>
          <a:lstStyle/>
          <a:p>
            <a:pPr marL="341313" lvl="0" indent="-341313">
              <a:tabLst>
                <a:tab pos="631825" algn="l"/>
              </a:tabLst>
            </a:pPr>
            <a:r>
              <a:rPr lang="en-US" dirty="0"/>
              <a:t>EE5	Have CHWs in your organization received training in one or more of the following? </a:t>
            </a:r>
            <a:r>
              <a:rPr lang="en-IN" dirty="0"/>
              <a:t>(Employers: Total=173)</a:t>
            </a:r>
            <a:endParaRPr lang="en-US" dirty="0"/>
          </a:p>
          <a:p>
            <a:pPr marL="341313" lvl="0" indent="-341313">
              <a:tabLst>
                <a:tab pos="631825" algn="l"/>
              </a:tabLst>
            </a:pPr>
            <a:r>
              <a:rPr lang="en-US" dirty="0"/>
              <a:t>CD1	Do you have training in any of the following? </a:t>
            </a:r>
            <a:r>
              <a:rPr lang="en-IN" dirty="0"/>
              <a:t>(CHWs: Total=512)</a:t>
            </a:r>
          </a:p>
          <a:p>
            <a:pPr marL="341313" indent="-341313">
              <a:spcAft>
                <a:spcPts val="300"/>
              </a:spcAft>
              <a:tabLst>
                <a:tab pos="631825" algn="l"/>
              </a:tabLst>
            </a:pPr>
            <a:r>
              <a:rPr lang="en-US" dirty="0">
                <a:solidFill>
                  <a:schemeClr val="bg1">
                    <a:lumMod val="50000"/>
                  </a:schemeClr>
                </a:solidFill>
              </a:rPr>
              <a:t>EE6	Does your organization provide any ongoing training or education to its CHWs? </a:t>
            </a:r>
            <a:r>
              <a:rPr lang="en-IN" dirty="0">
                <a:solidFill>
                  <a:schemeClr val="bg1">
                    <a:lumMod val="50000"/>
                  </a:schemeClr>
                </a:solidFill>
              </a:rPr>
              <a:t>(Employers: Total=176)</a:t>
            </a:r>
          </a:p>
          <a:p>
            <a:pPr marL="341313" indent="-341313"/>
            <a:r>
              <a:rPr lang="en-IN" dirty="0"/>
              <a:t> </a:t>
            </a:r>
          </a:p>
        </p:txBody>
      </p:sp>
      <p:sp>
        <p:nvSpPr>
          <p:cNvPr id="24" name="TextBox 23"/>
          <p:cNvSpPr txBox="1"/>
          <p:nvPr/>
        </p:nvSpPr>
        <p:spPr>
          <a:xfrm>
            <a:off x="5721824" y="2579854"/>
            <a:ext cx="2286169" cy="211664"/>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CHWs</a:t>
            </a:r>
            <a:endParaRPr lang="en-US" sz="1100" b="1" dirty="0">
              <a:latin typeface="Arial" pitchFamily="34" charset="0"/>
              <a:cs typeface="Arial" pitchFamily="34" charset="0"/>
            </a:endParaRPr>
          </a:p>
        </p:txBody>
      </p:sp>
      <p:graphicFrame>
        <p:nvGraphicFramePr>
          <p:cNvPr id="31" name="Table 30"/>
          <p:cNvGraphicFramePr>
            <a:graphicFrameLocks noGrp="1"/>
          </p:cNvGraphicFramePr>
          <p:nvPr>
            <p:extLst>
              <p:ext uri="{D42A27DB-BD31-4B8C-83A1-F6EECF244321}">
                <p14:modId xmlns:p14="http://schemas.microsoft.com/office/powerpoint/2010/main" val="1213481901"/>
              </p:ext>
            </p:extLst>
          </p:nvPr>
        </p:nvGraphicFramePr>
        <p:xfrm>
          <a:off x="607270" y="2849189"/>
          <a:ext cx="2662888" cy="2772154"/>
        </p:xfrm>
        <a:graphic>
          <a:graphicData uri="http://schemas.openxmlformats.org/drawingml/2006/table">
            <a:tbl>
              <a:tblPr firstRow="1" bandRow="1"/>
              <a:tblGrid>
                <a:gridCol w="2662888">
                  <a:extLst>
                    <a:ext uri="{9D8B030D-6E8A-4147-A177-3AD203B41FA5}">
                      <a16:colId xmlns:a16="http://schemas.microsoft.com/office/drawing/2014/main" val="20000"/>
                    </a:ext>
                  </a:extLst>
                </a:gridCol>
              </a:tblGrid>
              <a:tr h="39602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Motivational Interviewing</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9602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CHW core</a:t>
                      </a:r>
                      <a:r>
                        <a:rPr lang="en-US" sz="1100" baseline="0" dirty="0"/>
                        <a:t> competency training</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602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Patient</a:t>
                      </a:r>
                      <a:r>
                        <a:rPr lang="en-US" sz="1100" baseline="0" dirty="0"/>
                        <a:t> navigation/Navigator training</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602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Chronic disease self-management</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9602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Medical interpreting training</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9602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Other CHW-specific training</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17556435"/>
                  </a:ext>
                </a:extLst>
              </a:tr>
              <a:tr h="39602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dirty="0"/>
                        <a:t>None of the above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137980040"/>
                  </a:ext>
                </a:extLst>
              </a:tr>
            </a:tbl>
          </a:graphicData>
        </a:graphic>
      </p:graphicFrame>
      <p:grpSp>
        <p:nvGrpSpPr>
          <p:cNvPr id="15" name="Group 14"/>
          <p:cNvGrpSpPr/>
          <p:nvPr/>
        </p:nvGrpSpPr>
        <p:grpSpPr>
          <a:xfrm>
            <a:off x="5721825" y="6047074"/>
            <a:ext cx="3249671" cy="255662"/>
            <a:chOff x="5651447" y="5920433"/>
            <a:chExt cx="3249671" cy="255662"/>
          </a:xfrm>
        </p:grpSpPr>
        <p:sp>
          <p:nvSpPr>
            <p:cNvPr id="18" name="Rectangle 17"/>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20"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graphicFrame>
        <p:nvGraphicFramePr>
          <p:cNvPr id="25" name="Chart 24"/>
          <p:cNvGraphicFramePr/>
          <p:nvPr>
            <p:extLst>
              <p:ext uri="{D42A27DB-BD31-4B8C-83A1-F6EECF244321}">
                <p14:modId xmlns:p14="http://schemas.microsoft.com/office/powerpoint/2010/main" val="338114548"/>
              </p:ext>
            </p:extLst>
          </p:nvPr>
        </p:nvGraphicFramePr>
        <p:xfrm>
          <a:off x="3175406" y="2826586"/>
          <a:ext cx="2825548" cy="3185570"/>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Arrow Connector 21"/>
          <p:cNvCxnSpPr/>
          <p:nvPr/>
        </p:nvCxnSpPr>
        <p:spPr>
          <a:xfrm flipV="1">
            <a:off x="4603164" y="2963966"/>
            <a:ext cx="2540" cy="117475"/>
          </a:xfrm>
          <a:prstGeom prst="straightConnector1">
            <a:avLst/>
          </a:prstGeom>
          <a:noFill/>
          <a:ln w="6350" cap="flat" cmpd="sng" algn="ctr">
            <a:solidFill>
              <a:sysClr val="windowText" lastClr="000000"/>
            </a:solidFill>
            <a:prstDash val="solid"/>
            <a:miter lim="800000"/>
            <a:tailEnd type="arrow" w="sm" len="sm"/>
          </a:ln>
          <a:effectLst/>
        </p:spPr>
      </p:cxnSp>
      <p:sp>
        <p:nvSpPr>
          <p:cNvPr id="26" name="TextBox 25"/>
          <p:cNvSpPr txBox="1"/>
          <p:nvPr/>
        </p:nvSpPr>
        <p:spPr>
          <a:xfrm>
            <a:off x="3150350" y="2612613"/>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Employers</a:t>
            </a:r>
            <a:endParaRPr lang="en-US" sz="1100" b="1" dirty="0">
              <a:latin typeface="Arial" pitchFamily="34" charset="0"/>
              <a:cs typeface="Arial" pitchFamily="34" charset="0"/>
            </a:endParaRPr>
          </a:p>
        </p:txBody>
      </p:sp>
      <p:graphicFrame>
        <p:nvGraphicFramePr>
          <p:cNvPr id="28" name="Chart 27"/>
          <p:cNvGraphicFramePr/>
          <p:nvPr>
            <p:extLst>
              <p:ext uri="{D42A27DB-BD31-4B8C-83A1-F6EECF244321}">
                <p14:modId xmlns:p14="http://schemas.microsoft.com/office/powerpoint/2010/main" val="449478274"/>
              </p:ext>
            </p:extLst>
          </p:nvPr>
        </p:nvGraphicFramePr>
        <p:xfrm>
          <a:off x="5743197" y="2852861"/>
          <a:ext cx="2825548" cy="3172071"/>
        </p:xfrm>
        <a:graphic>
          <a:graphicData uri="http://schemas.openxmlformats.org/drawingml/2006/chart">
            <c:chart xmlns:c="http://schemas.openxmlformats.org/drawingml/2006/chart" xmlns:r="http://schemas.openxmlformats.org/officeDocument/2006/relationships" r:id="rId4"/>
          </a:graphicData>
        </a:graphic>
      </p:graphicFrame>
      <p:cxnSp>
        <p:nvCxnSpPr>
          <p:cNvPr id="29" name="Straight Arrow Connector 28"/>
          <p:cNvCxnSpPr/>
          <p:nvPr/>
        </p:nvCxnSpPr>
        <p:spPr>
          <a:xfrm flipV="1">
            <a:off x="4552368" y="3361399"/>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30" name="Straight Arrow Connector 29"/>
          <p:cNvCxnSpPr/>
          <p:nvPr/>
        </p:nvCxnSpPr>
        <p:spPr>
          <a:xfrm flipV="1">
            <a:off x="3873029" y="4151779"/>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32" name="Straight Arrow Connector 31"/>
          <p:cNvCxnSpPr/>
          <p:nvPr/>
        </p:nvCxnSpPr>
        <p:spPr>
          <a:xfrm flipV="1">
            <a:off x="6325285" y="5362570"/>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27" name="Straight Connector 26"/>
          <p:cNvCxnSpPr/>
          <p:nvPr/>
        </p:nvCxnSpPr>
        <p:spPr>
          <a:xfrm flipH="1" flipV="1">
            <a:off x="1123502" y="5610708"/>
            <a:ext cx="6875389" cy="922"/>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98791" y="5615311"/>
            <a:ext cx="2471367" cy="430887"/>
          </a:xfrm>
          <a:prstGeom prst="rect">
            <a:avLst/>
          </a:prstGeom>
        </p:spPr>
        <p:txBody>
          <a:bodyPr wrap="square">
            <a:spAutoFit/>
          </a:bodyPr>
          <a:lstStyle/>
          <a:p>
            <a:pPr algn="r"/>
            <a:r>
              <a:rPr lang="en-US" sz="1100" dirty="0"/>
              <a:t>Organization provides ongoing training</a:t>
            </a:r>
          </a:p>
        </p:txBody>
      </p:sp>
      <p:sp>
        <p:nvSpPr>
          <p:cNvPr id="36" name="Rectangle 35"/>
          <p:cNvSpPr/>
          <p:nvPr/>
        </p:nvSpPr>
        <p:spPr>
          <a:xfrm>
            <a:off x="5838294" y="5672505"/>
            <a:ext cx="435603" cy="261610"/>
          </a:xfrm>
          <a:prstGeom prst="rect">
            <a:avLst/>
          </a:prstGeom>
        </p:spPr>
        <p:txBody>
          <a:bodyPr wrap="square">
            <a:spAutoFit/>
          </a:bodyPr>
          <a:lstStyle/>
          <a:p>
            <a:r>
              <a:rPr lang="en-US" sz="1100" dirty="0"/>
              <a:t>N/A</a:t>
            </a:r>
          </a:p>
        </p:txBody>
      </p:sp>
      <p:sp>
        <p:nvSpPr>
          <p:cNvPr id="23" name="Content Placeholder 1"/>
          <p:cNvSpPr txBox="1">
            <a:spLocks/>
          </p:cNvSpPr>
          <p:nvPr/>
        </p:nvSpPr>
        <p:spPr>
          <a:xfrm>
            <a:off x="191954" y="848483"/>
            <a:ext cx="8782372" cy="1289012"/>
          </a:xfrm>
          <a:prstGeom prst="rect">
            <a:avLst/>
          </a:prstGeom>
          <a:noFill/>
        </p:spPr>
        <p:txBody>
          <a:bodyPr/>
          <a:lstStyle/>
          <a:p>
            <a:pPr marL="0" lvl="1">
              <a:lnSpc>
                <a:spcPts val="1720"/>
              </a:lnSpc>
              <a:spcBef>
                <a:spcPts val="600"/>
              </a:spcBef>
            </a:pPr>
            <a:r>
              <a:rPr lang="en-US" sz="1600" dirty="0">
                <a:cs typeface="Arial" pitchFamily="34" charset="0"/>
              </a:rPr>
              <a:t>CHWs are most likely to be trained in motivational interviewing and core competency training, followed by training in patient navigation and chronic disease self-management.</a:t>
            </a:r>
          </a:p>
          <a:p>
            <a:pPr marL="460375" lvl="2" indent="-230188">
              <a:lnSpc>
                <a:spcPts val="1720"/>
              </a:lnSpc>
              <a:spcBef>
                <a:spcPts val="600"/>
              </a:spcBef>
              <a:buClr>
                <a:schemeClr val="accent2"/>
              </a:buClr>
              <a:buFont typeface="Arial" charset="0"/>
              <a:buChar char="•"/>
            </a:pPr>
            <a:r>
              <a:rPr lang="en-US" sz="1400" dirty="0">
                <a:cs typeface="Arial" pitchFamily="34" charset="0"/>
              </a:rPr>
              <a:t>Given that employers’ reports are based on all the CHWs they manage, it is not surprising that they are more likely to report a higher incidence of trained CHWs than the self-reports of CHWs themselves.</a:t>
            </a:r>
          </a:p>
          <a:p>
            <a:pPr marL="460375" lvl="2" indent="-230188">
              <a:lnSpc>
                <a:spcPts val="1720"/>
              </a:lnSpc>
              <a:spcBef>
                <a:spcPts val="600"/>
              </a:spcBef>
              <a:buClr>
                <a:schemeClr val="accent2"/>
              </a:buClr>
              <a:buFont typeface="Arial" charset="0"/>
              <a:buChar char="•"/>
            </a:pPr>
            <a:r>
              <a:rPr lang="en-US" sz="1400" dirty="0">
                <a:cs typeface="Arial" pitchFamily="34" charset="0"/>
              </a:rPr>
              <a:t>The vast majority of employers (83%) report that their organization provides ongoing training to CHWs. </a:t>
            </a:r>
          </a:p>
        </p:txBody>
      </p:sp>
      <p:sp>
        <p:nvSpPr>
          <p:cNvPr id="33" name="Oval 32"/>
          <p:cNvSpPr/>
          <p:nvPr/>
        </p:nvSpPr>
        <p:spPr bwMode="gray">
          <a:xfrm rot="20293295">
            <a:off x="4067747" y="3300590"/>
            <a:ext cx="622792" cy="293944"/>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5" name="Oval 34"/>
          <p:cNvSpPr/>
          <p:nvPr/>
        </p:nvSpPr>
        <p:spPr bwMode="gray">
          <a:xfrm rot="20293295">
            <a:off x="4117730" y="2913434"/>
            <a:ext cx="622792" cy="265471"/>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7" name="Oval 36"/>
          <p:cNvSpPr/>
          <p:nvPr/>
        </p:nvSpPr>
        <p:spPr bwMode="gray">
          <a:xfrm rot="20293295">
            <a:off x="3385879" y="4102530"/>
            <a:ext cx="622792" cy="265471"/>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Tree>
    <p:extLst>
      <p:ext uri="{BB962C8B-B14F-4D97-AF65-F5344CB8AC3E}">
        <p14:creationId xmlns:p14="http://schemas.microsoft.com/office/powerpoint/2010/main" val="2367674947"/>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Methodology</a:t>
            </a:r>
          </a:p>
        </p:txBody>
      </p:sp>
    </p:spTree>
    <p:extLst>
      <p:ext uri="{BB962C8B-B14F-4D97-AF65-F5344CB8AC3E}">
        <p14:creationId xmlns:p14="http://schemas.microsoft.com/office/powerpoint/2010/main" val="3621537317"/>
      </p:ext>
    </p:extLst>
  </p:cSld>
  <p:clrMapOvr>
    <a:masterClrMapping/>
  </p:clrMapOvr>
  <p:transition spd="slow">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7967" y="106747"/>
            <a:ext cx="7097711" cy="647402"/>
          </a:xfrm>
        </p:spPr>
        <p:txBody>
          <a:bodyPr/>
          <a:lstStyle/>
          <a:p>
            <a:r>
              <a:rPr lang="en-US" dirty="0">
                <a:solidFill>
                  <a:schemeClr val="accent2"/>
                </a:solidFill>
              </a:rPr>
              <a:t>CHW Training by Clinical/Non-Clinical Organizations</a:t>
            </a:r>
          </a:p>
        </p:txBody>
      </p:sp>
      <p:sp>
        <p:nvSpPr>
          <p:cNvPr id="17" name="Text Placeholder 1"/>
          <p:cNvSpPr>
            <a:spLocks noGrp="1"/>
          </p:cNvSpPr>
          <p:nvPr>
            <p:ph type="body" sz="quarter" idx="12"/>
          </p:nvPr>
        </p:nvSpPr>
        <p:spPr>
          <a:xfrm>
            <a:off x="323850" y="6525432"/>
            <a:ext cx="8496300" cy="144462"/>
          </a:xfrm>
        </p:spPr>
        <p:txBody>
          <a:bodyPr/>
          <a:lstStyle/>
          <a:p>
            <a:pPr marL="341313" lvl="0" indent="-341313">
              <a:tabLst>
                <a:tab pos="631825" algn="l"/>
              </a:tabLst>
            </a:pPr>
            <a:r>
              <a:rPr lang="en-US" dirty="0"/>
              <a:t>EE5	Have CHWs in your organization received training in one or more of the following? </a:t>
            </a:r>
            <a:r>
              <a:rPr lang="en-IN" dirty="0"/>
              <a:t>(Employers: Clinical=109; Non-Clinical=64)</a:t>
            </a:r>
            <a:endParaRPr lang="en-US" dirty="0"/>
          </a:p>
          <a:p>
            <a:pPr marL="341313" lvl="0" indent="-341313">
              <a:tabLst>
                <a:tab pos="631825" algn="l"/>
              </a:tabLst>
            </a:pPr>
            <a:r>
              <a:rPr lang="en-US" dirty="0">
                <a:solidFill>
                  <a:schemeClr val="bg1">
                    <a:lumMod val="50000"/>
                  </a:schemeClr>
                </a:solidFill>
              </a:rPr>
              <a:t>CD1	Do you have training in any of the following? </a:t>
            </a:r>
            <a:r>
              <a:rPr lang="en-IN" dirty="0">
                <a:solidFill>
                  <a:schemeClr val="bg1">
                    <a:lumMod val="50000"/>
                  </a:schemeClr>
                </a:solidFill>
              </a:rPr>
              <a:t>(CHWs: Clinical=296; Non-Clinical=216)</a:t>
            </a:r>
          </a:p>
          <a:p>
            <a:pPr marL="341313" indent="-341313">
              <a:spcAft>
                <a:spcPts val="300"/>
              </a:spcAft>
              <a:tabLst>
                <a:tab pos="631825" algn="l"/>
              </a:tabLst>
            </a:pPr>
            <a:r>
              <a:rPr lang="en-US" dirty="0">
                <a:solidFill>
                  <a:schemeClr val="bg1">
                    <a:lumMod val="50000"/>
                  </a:schemeClr>
                </a:solidFill>
              </a:rPr>
              <a:t>EE6	Does your organization provide any ongoing training or education to its CHWs? </a:t>
            </a:r>
            <a:r>
              <a:rPr lang="en-IN" dirty="0">
                <a:solidFill>
                  <a:schemeClr val="bg1">
                    <a:lumMod val="50000"/>
                  </a:schemeClr>
                </a:solidFill>
              </a:rPr>
              <a:t>(Employers: Clinical=109 Non-Clinical=67)</a:t>
            </a:r>
          </a:p>
          <a:p>
            <a:pPr marL="341313" indent="-341313"/>
            <a:r>
              <a:rPr lang="en-IN" dirty="0"/>
              <a:t> </a:t>
            </a:r>
          </a:p>
        </p:txBody>
      </p:sp>
      <p:sp>
        <p:nvSpPr>
          <p:cNvPr id="19" name="Content Placeholder 1"/>
          <p:cNvSpPr txBox="1">
            <a:spLocks/>
          </p:cNvSpPr>
          <p:nvPr/>
        </p:nvSpPr>
        <p:spPr>
          <a:xfrm>
            <a:off x="198342" y="896267"/>
            <a:ext cx="8782372" cy="627074"/>
          </a:xfrm>
          <a:prstGeom prst="rect">
            <a:avLst/>
          </a:prstGeom>
          <a:noFill/>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31" name="Table 30"/>
          <p:cNvGraphicFramePr>
            <a:graphicFrameLocks noGrp="1"/>
          </p:cNvGraphicFramePr>
          <p:nvPr>
            <p:extLst>
              <p:ext uri="{D42A27DB-BD31-4B8C-83A1-F6EECF244321}">
                <p14:modId xmlns:p14="http://schemas.microsoft.com/office/powerpoint/2010/main" val="816763665"/>
              </p:ext>
            </p:extLst>
          </p:nvPr>
        </p:nvGraphicFramePr>
        <p:xfrm>
          <a:off x="2803616" y="2814439"/>
          <a:ext cx="2140852" cy="2544726"/>
        </p:xfrm>
        <a:graphic>
          <a:graphicData uri="http://schemas.openxmlformats.org/drawingml/2006/table">
            <a:tbl>
              <a:tblPr firstRow="1" bandRow="1">
                <a:tableStyleId>{5C22544A-7EE6-4342-B048-85BDC9FD1C3A}</a:tableStyleId>
              </a:tblPr>
              <a:tblGrid>
                <a:gridCol w="1070426">
                  <a:extLst>
                    <a:ext uri="{9D8B030D-6E8A-4147-A177-3AD203B41FA5}">
                      <a16:colId xmlns:a16="http://schemas.microsoft.com/office/drawing/2014/main" val="3737881452"/>
                    </a:ext>
                  </a:extLst>
                </a:gridCol>
                <a:gridCol w="1070426">
                  <a:extLst>
                    <a:ext uri="{9D8B030D-6E8A-4147-A177-3AD203B41FA5}">
                      <a16:colId xmlns:a16="http://schemas.microsoft.com/office/drawing/2014/main" val="3193343410"/>
                    </a:ext>
                  </a:extLst>
                </a:gridCol>
              </a:tblGrid>
              <a:tr h="19368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Clinical</a:t>
                      </a: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mn-lt"/>
                        <a:ea typeface="+mn-ea"/>
                        <a:cs typeface="+mn-cs"/>
                      </a:endParaRP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70C0"/>
                    </a:solidFill>
                  </a:tcPr>
                </a:tc>
                <a:extLst>
                  <a:ext uri="{0D108BD9-81ED-4DB2-BD59-A6C34878D82A}">
                    <a16:rowId xmlns:a16="http://schemas.microsoft.com/office/drawing/2014/main" val="1869289451"/>
                  </a:ext>
                </a:extLst>
              </a:tr>
              <a:tr h="328672">
                <a:tc>
                  <a:txBody>
                    <a:bodyPr/>
                    <a:lstStyle/>
                    <a:p>
                      <a:pPr algn="ctr">
                        <a:spcBef>
                          <a:spcPts val="0"/>
                        </a:spcBef>
                        <a:spcAft>
                          <a:spcPts val="0"/>
                        </a:spcAft>
                      </a:pPr>
                      <a:r>
                        <a:rPr lang="en-US" sz="1100" b="1" dirty="0">
                          <a:solidFill>
                            <a:schemeClr val="tx1"/>
                          </a:solidFill>
                        </a:rPr>
                        <a:t>Employers</a:t>
                      </a:r>
                    </a:p>
                    <a:p>
                      <a:pPr algn="ctr">
                        <a:spcBef>
                          <a:spcPts val="0"/>
                        </a:spcBef>
                        <a:spcAft>
                          <a:spcPts val="0"/>
                        </a:spcAft>
                      </a:pPr>
                      <a:r>
                        <a:rPr lang="en-US" sz="900" b="1" dirty="0">
                          <a:solidFill>
                            <a:schemeClr val="tx1"/>
                          </a:solidFill>
                        </a:rPr>
                        <a:t>(%)</a:t>
                      </a:r>
                    </a:p>
                  </a:txBody>
                  <a:tcPr marL="9144" marR="9144" marT="18288" marB="18288" anchor="ctr">
                    <a:lnL w="635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0"/>
                        </a:spcBef>
                        <a:spcAft>
                          <a:spcPts val="0"/>
                        </a:spcAft>
                      </a:pPr>
                      <a:r>
                        <a:rPr lang="en-US" sz="1100" b="1" dirty="0">
                          <a:solidFill>
                            <a:schemeClr val="tx1"/>
                          </a:solidFill>
                        </a:rPr>
                        <a:t>C</a:t>
                      </a:r>
                      <a:r>
                        <a:rPr lang="en-US" sz="1100" b="1" baseline="0" dirty="0">
                          <a:solidFill>
                            <a:schemeClr val="tx1"/>
                          </a:solidFill>
                        </a:rPr>
                        <a:t>HWs</a:t>
                      </a:r>
                    </a:p>
                    <a:p>
                      <a:pPr algn="ctr">
                        <a:spcBef>
                          <a:spcPts val="0"/>
                        </a:spcBef>
                        <a:spcAft>
                          <a:spcPts val="0"/>
                        </a:spcAft>
                      </a:pPr>
                      <a:r>
                        <a:rPr lang="en-US" sz="900" b="1" baseline="0" dirty="0">
                          <a:solidFill>
                            <a:schemeClr val="tx1"/>
                          </a:solidFill>
                        </a:rPr>
                        <a:t>(%)</a:t>
                      </a:r>
                      <a:endParaRPr lang="en-US" sz="900" b="1" dirty="0">
                        <a:solidFill>
                          <a:schemeClr val="tx1"/>
                        </a:solidFill>
                      </a:endParaRPr>
                    </a:p>
                  </a:txBody>
                  <a:tcPr marL="9144" marR="9144" marT="18288" marB="18288" anchor="ctr">
                    <a:lnL w="952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DDCA6"/>
                    </a:solidFill>
                  </a:tcPr>
                </a:tc>
                <a:extLst>
                  <a:ext uri="{0D108BD9-81ED-4DB2-BD59-A6C34878D82A}">
                    <a16:rowId xmlns:a16="http://schemas.microsoft.com/office/drawing/2014/main" val="1197703213"/>
                  </a:ext>
                </a:extLst>
              </a:tr>
              <a:tr h="286026">
                <a:tc>
                  <a:txBody>
                    <a:bodyPr/>
                    <a:lstStyle/>
                    <a:p>
                      <a:pPr algn="ctr" fontAlgn="t"/>
                      <a:r>
                        <a:rPr lang="en-US" sz="1100" b="0" i="0" u="none" strike="noStrike" dirty="0">
                          <a:solidFill>
                            <a:srgbClr val="000000"/>
                          </a:solidFill>
                          <a:effectLst/>
                          <a:latin typeface="Arial" panose="020B0604020202020204" pitchFamily="34" charset="0"/>
                        </a:rPr>
                        <a:t>61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55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63184413"/>
                  </a:ext>
                </a:extLst>
              </a:tr>
              <a:tr h="286026">
                <a:tc>
                  <a:txBody>
                    <a:bodyPr/>
                    <a:lstStyle/>
                    <a:p>
                      <a:pPr algn="ctr" fontAlgn="t"/>
                      <a:r>
                        <a:rPr lang="en-US" sz="1100" b="0" i="0" u="none" strike="noStrike" dirty="0">
                          <a:solidFill>
                            <a:srgbClr val="000000"/>
                          </a:solidFill>
                          <a:effectLst/>
                          <a:latin typeface="Arial" panose="020B0604020202020204" pitchFamily="34" charset="0"/>
                        </a:rPr>
                        <a:t>60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47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15770120"/>
                  </a:ext>
                </a:extLst>
              </a:tr>
              <a:tr h="286026">
                <a:tc>
                  <a:txBody>
                    <a:bodyPr/>
                    <a:lstStyle/>
                    <a:p>
                      <a:pPr algn="ctr" fontAlgn="t"/>
                      <a:r>
                        <a:rPr lang="en-US" sz="1100" b="0" i="0" u="none" strike="noStrike" dirty="0">
                          <a:solidFill>
                            <a:srgbClr val="000000"/>
                          </a:solidFill>
                          <a:effectLst/>
                          <a:latin typeface="Arial" panose="020B0604020202020204" pitchFamily="34" charset="0"/>
                        </a:rPr>
                        <a:t>39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44</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69992791"/>
                  </a:ext>
                </a:extLst>
              </a:tr>
              <a:tr h="286026">
                <a:tc>
                  <a:txBody>
                    <a:bodyPr/>
                    <a:lstStyle/>
                    <a:p>
                      <a:pPr algn="ctr" fontAlgn="t"/>
                      <a:r>
                        <a:rPr lang="en-US" sz="1100" b="0" i="0" u="none" strike="noStrike" dirty="0">
                          <a:solidFill>
                            <a:srgbClr val="000000"/>
                          </a:solidFill>
                          <a:effectLst/>
                          <a:latin typeface="Arial" panose="020B0604020202020204" pitchFamily="34" charset="0"/>
                        </a:rPr>
                        <a:t>35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28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45144920"/>
                  </a:ext>
                </a:extLst>
              </a:tr>
              <a:tr h="286026">
                <a:tc>
                  <a:txBody>
                    <a:bodyPr/>
                    <a:lstStyle/>
                    <a:p>
                      <a:pPr algn="ctr" fontAlgn="t"/>
                      <a:r>
                        <a:rPr lang="en-US" sz="1100" b="0" i="0" u="none" strike="noStrike" dirty="0">
                          <a:solidFill>
                            <a:srgbClr val="000000"/>
                          </a:solidFill>
                          <a:effectLst/>
                          <a:latin typeface="Arial" panose="020B0604020202020204" pitchFamily="34" charset="0"/>
                        </a:rPr>
                        <a:t>25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25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39814986"/>
                  </a:ext>
                </a:extLst>
              </a:tr>
              <a:tr h="286026">
                <a:tc>
                  <a:txBody>
                    <a:bodyPr/>
                    <a:lstStyle/>
                    <a:p>
                      <a:pPr algn="ctr" fontAlgn="t"/>
                      <a:r>
                        <a:rPr lang="en-US" sz="1100" b="0" i="0" u="none" strike="noStrike" dirty="0">
                          <a:solidFill>
                            <a:srgbClr val="000000"/>
                          </a:solidFill>
                          <a:effectLst/>
                          <a:latin typeface="Arial" panose="020B0604020202020204" pitchFamily="34" charset="0"/>
                        </a:rPr>
                        <a:t>23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26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58935123"/>
                  </a:ext>
                </a:extLst>
              </a:tr>
              <a:tr h="286026">
                <a:tc>
                  <a:txBody>
                    <a:bodyPr/>
                    <a:lstStyle/>
                    <a:p>
                      <a:pPr algn="ctr" fontAlgn="t"/>
                      <a:r>
                        <a:rPr lang="en-US" sz="1100" b="0" i="0" u="none" strike="noStrike" dirty="0">
                          <a:solidFill>
                            <a:srgbClr val="000000"/>
                          </a:solidFill>
                          <a:effectLst/>
                          <a:latin typeface="Arial" panose="020B0604020202020204" pitchFamily="34" charset="0"/>
                        </a:rPr>
                        <a:t>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12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41194657"/>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631446031"/>
              </p:ext>
            </p:extLst>
          </p:nvPr>
        </p:nvGraphicFramePr>
        <p:xfrm>
          <a:off x="5032648" y="2803804"/>
          <a:ext cx="2140852" cy="2549717"/>
        </p:xfrm>
        <a:graphic>
          <a:graphicData uri="http://schemas.openxmlformats.org/drawingml/2006/table">
            <a:tbl>
              <a:tblPr firstRow="1" bandRow="1">
                <a:tableStyleId>{5C22544A-7EE6-4342-B048-85BDC9FD1C3A}</a:tableStyleId>
              </a:tblPr>
              <a:tblGrid>
                <a:gridCol w="1070426">
                  <a:extLst>
                    <a:ext uri="{9D8B030D-6E8A-4147-A177-3AD203B41FA5}">
                      <a16:colId xmlns:a16="http://schemas.microsoft.com/office/drawing/2014/main" val="3737881452"/>
                    </a:ext>
                  </a:extLst>
                </a:gridCol>
                <a:gridCol w="1070426">
                  <a:extLst>
                    <a:ext uri="{9D8B030D-6E8A-4147-A177-3AD203B41FA5}">
                      <a16:colId xmlns:a16="http://schemas.microsoft.com/office/drawing/2014/main" val="3193343410"/>
                    </a:ext>
                  </a:extLst>
                </a:gridCol>
              </a:tblGrid>
              <a:tr h="20112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Non-Clinical</a:t>
                      </a: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mn-lt"/>
                        <a:ea typeface="+mn-ea"/>
                        <a:cs typeface="+mn-cs"/>
                      </a:endParaRP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70C0"/>
                    </a:solidFill>
                  </a:tcPr>
                </a:tc>
                <a:extLst>
                  <a:ext uri="{0D108BD9-81ED-4DB2-BD59-A6C34878D82A}">
                    <a16:rowId xmlns:a16="http://schemas.microsoft.com/office/drawing/2014/main" val="1869289451"/>
                  </a:ext>
                </a:extLst>
              </a:tr>
              <a:tr h="341308">
                <a:tc>
                  <a:txBody>
                    <a:bodyPr/>
                    <a:lstStyle/>
                    <a:p>
                      <a:pPr algn="ctr">
                        <a:spcBef>
                          <a:spcPts val="0"/>
                        </a:spcBef>
                        <a:spcAft>
                          <a:spcPts val="0"/>
                        </a:spcAft>
                      </a:pPr>
                      <a:r>
                        <a:rPr lang="en-US" sz="1100" b="1" dirty="0">
                          <a:solidFill>
                            <a:schemeClr val="tx1"/>
                          </a:solidFill>
                        </a:rPr>
                        <a:t>Employers*</a:t>
                      </a:r>
                    </a:p>
                    <a:p>
                      <a:pPr algn="ctr">
                        <a:spcBef>
                          <a:spcPts val="0"/>
                        </a:spcBef>
                        <a:spcAft>
                          <a:spcPts val="0"/>
                        </a:spcAft>
                      </a:pPr>
                      <a:r>
                        <a:rPr lang="en-US" sz="900" b="1" dirty="0">
                          <a:solidFill>
                            <a:schemeClr val="tx1"/>
                          </a:solidFill>
                        </a:rPr>
                        <a:t>(%)</a:t>
                      </a:r>
                    </a:p>
                  </a:txBody>
                  <a:tcPr marL="9144" marR="9144" marT="18288" marB="18288" anchor="ctr">
                    <a:lnL w="635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0"/>
                        </a:spcBef>
                        <a:spcAft>
                          <a:spcPts val="0"/>
                        </a:spcAft>
                      </a:pPr>
                      <a:r>
                        <a:rPr lang="en-US" sz="1100" b="1" dirty="0">
                          <a:solidFill>
                            <a:schemeClr val="tx1"/>
                          </a:solidFill>
                        </a:rPr>
                        <a:t>C</a:t>
                      </a:r>
                      <a:r>
                        <a:rPr lang="en-US" sz="1100" b="1" baseline="0" dirty="0">
                          <a:solidFill>
                            <a:schemeClr val="tx1"/>
                          </a:solidFill>
                        </a:rPr>
                        <a:t>HWs</a:t>
                      </a:r>
                    </a:p>
                    <a:p>
                      <a:pPr algn="ctr">
                        <a:spcBef>
                          <a:spcPts val="0"/>
                        </a:spcBef>
                        <a:spcAft>
                          <a:spcPts val="0"/>
                        </a:spcAft>
                      </a:pPr>
                      <a:r>
                        <a:rPr lang="en-US" sz="900" b="1" baseline="0" dirty="0">
                          <a:solidFill>
                            <a:schemeClr val="tx1"/>
                          </a:solidFill>
                        </a:rPr>
                        <a:t>(%)</a:t>
                      </a:r>
                      <a:endParaRPr lang="en-US" sz="900" b="1" dirty="0">
                        <a:solidFill>
                          <a:schemeClr val="tx1"/>
                        </a:solidFill>
                      </a:endParaRPr>
                    </a:p>
                  </a:txBody>
                  <a:tcPr marL="9144" marR="9144" marT="18288" marB="18288" anchor="ctr">
                    <a:lnL w="952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DDCA6"/>
                    </a:solidFill>
                  </a:tcPr>
                </a:tc>
                <a:extLst>
                  <a:ext uri="{0D108BD9-81ED-4DB2-BD59-A6C34878D82A}">
                    <a16:rowId xmlns:a16="http://schemas.microsoft.com/office/drawing/2014/main" val="1197703213"/>
                  </a:ext>
                </a:extLst>
              </a:tr>
              <a:tr h="286739">
                <a:tc>
                  <a:txBody>
                    <a:bodyPr/>
                    <a:lstStyle/>
                    <a:p>
                      <a:pPr algn="ctr" fontAlgn="t"/>
                      <a:r>
                        <a:rPr lang="en-US" sz="1100" b="0" i="0" u="none" strike="noStrike" dirty="0">
                          <a:solidFill>
                            <a:srgbClr val="000000"/>
                          </a:solidFill>
                          <a:effectLst/>
                          <a:latin typeface="Arial" panose="020B0604020202020204" pitchFamily="34" charset="0"/>
                        </a:rPr>
                        <a:t>47</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30</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63184413"/>
                  </a:ext>
                </a:extLst>
              </a:tr>
              <a:tr h="286739">
                <a:tc>
                  <a:txBody>
                    <a:bodyPr/>
                    <a:lstStyle/>
                    <a:p>
                      <a:pPr algn="ctr" fontAlgn="t"/>
                      <a:r>
                        <a:rPr lang="en-US" sz="1100" b="0" i="0" u="none" strike="noStrike" dirty="0">
                          <a:solidFill>
                            <a:srgbClr val="000000"/>
                          </a:solidFill>
                          <a:effectLst/>
                          <a:latin typeface="Arial" panose="020B0604020202020204" pitchFamily="34" charset="0"/>
                        </a:rPr>
                        <a:t>45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38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15770120"/>
                  </a:ext>
                </a:extLst>
              </a:tr>
              <a:tr h="286739">
                <a:tc>
                  <a:txBody>
                    <a:bodyPr/>
                    <a:lstStyle/>
                    <a:p>
                      <a:pPr algn="ctr" fontAlgn="t"/>
                      <a:r>
                        <a:rPr lang="en-US" sz="1100" b="0" i="0" u="none" strike="noStrike" dirty="0">
                          <a:solidFill>
                            <a:srgbClr val="000000"/>
                          </a:solidFill>
                          <a:effectLst/>
                          <a:latin typeface="Arial" panose="020B0604020202020204" pitchFamily="34" charset="0"/>
                        </a:rPr>
                        <a:t>23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21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69992791"/>
                  </a:ext>
                </a:extLst>
              </a:tr>
              <a:tr h="286739">
                <a:tc>
                  <a:txBody>
                    <a:bodyPr/>
                    <a:lstStyle/>
                    <a:p>
                      <a:pPr algn="ctr" fontAlgn="t"/>
                      <a:r>
                        <a:rPr lang="en-US" sz="1100" b="0" i="0" u="none" strike="noStrike" dirty="0">
                          <a:solidFill>
                            <a:srgbClr val="000000"/>
                          </a:solidFill>
                          <a:effectLst/>
                          <a:latin typeface="Arial" panose="020B0604020202020204" pitchFamily="34" charset="0"/>
                        </a:rPr>
                        <a:t>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15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45144920"/>
                  </a:ext>
                </a:extLst>
              </a:tr>
              <a:tr h="286739">
                <a:tc>
                  <a:txBody>
                    <a:bodyPr/>
                    <a:lstStyle/>
                    <a:p>
                      <a:pPr algn="ctr" fontAlgn="t"/>
                      <a:r>
                        <a:rPr lang="en-US" sz="1100" b="0" i="0" u="none" strike="noStrike" dirty="0">
                          <a:solidFill>
                            <a:srgbClr val="000000"/>
                          </a:solidFill>
                          <a:effectLst/>
                          <a:latin typeface="Arial" panose="020B0604020202020204" pitchFamily="34" charset="0"/>
                        </a:rPr>
                        <a:t>3</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11</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39814986"/>
                  </a:ext>
                </a:extLst>
              </a:tr>
              <a:tr h="286739">
                <a:tc>
                  <a:txBody>
                    <a:bodyPr/>
                    <a:lstStyle/>
                    <a:p>
                      <a:pPr algn="ctr" fontAlgn="t"/>
                      <a:r>
                        <a:rPr lang="en-US" sz="1100" b="0" i="0" u="none" strike="noStrike" dirty="0">
                          <a:solidFill>
                            <a:srgbClr val="000000"/>
                          </a:solidFill>
                          <a:effectLst/>
                          <a:latin typeface="Arial" panose="020B0604020202020204" pitchFamily="34" charset="0"/>
                        </a:rPr>
                        <a:t>15</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25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858935123"/>
                  </a:ext>
                </a:extLst>
              </a:tr>
              <a:tr h="286739">
                <a:tc>
                  <a:txBody>
                    <a:bodyPr/>
                    <a:lstStyle/>
                    <a:p>
                      <a:pPr algn="ctr" fontAlgn="t"/>
                      <a:r>
                        <a:rPr lang="en-US" sz="1100" b="0" i="0" u="none" strike="noStrike" dirty="0">
                          <a:solidFill>
                            <a:srgbClr val="000000"/>
                          </a:solidFill>
                          <a:effectLst/>
                          <a:latin typeface="Arial" panose="020B0604020202020204" pitchFamily="34" charset="0"/>
                        </a:rPr>
                        <a:t>20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32</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41194657"/>
                  </a:ext>
                </a:extLst>
              </a:tr>
            </a:tbl>
          </a:graphicData>
        </a:graphic>
      </p:graphicFrame>
      <p:sp>
        <p:nvSpPr>
          <p:cNvPr id="15" name="TextBox 14"/>
          <p:cNvSpPr txBox="1"/>
          <p:nvPr/>
        </p:nvSpPr>
        <p:spPr>
          <a:xfrm>
            <a:off x="323850" y="5969118"/>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996743190"/>
              </p:ext>
            </p:extLst>
          </p:nvPr>
        </p:nvGraphicFramePr>
        <p:xfrm>
          <a:off x="117300" y="3326271"/>
          <a:ext cx="2662888" cy="2020783"/>
        </p:xfrm>
        <a:graphic>
          <a:graphicData uri="http://schemas.openxmlformats.org/drawingml/2006/table">
            <a:tbl>
              <a:tblPr firstRow="1" bandRow="1"/>
              <a:tblGrid>
                <a:gridCol w="2662888">
                  <a:extLst>
                    <a:ext uri="{9D8B030D-6E8A-4147-A177-3AD203B41FA5}">
                      <a16:colId xmlns:a16="http://schemas.microsoft.com/office/drawing/2014/main" val="20000"/>
                    </a:ext>
                  </a:extLst>
                </a:gridCol>
              </a:tblGrid>
              <a:tr h="29490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Motivational Interviewing</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764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CHW core</a:t>
                      </a:r>
                      <a:r>
                        <a:rPr lang="en-US" sz="1100" baseline="0" dirty="0"/>
                        <a:t> competency training</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764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Patient</a:t>
                      </a:r>
                      <a:r>
                        <a:rPr lang="en-US" sz="1100" baseline="0" dirty="0"/>
                        <a:t> navigation/Navigator training</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764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Chronic disease self-management</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764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Medical interpreting training</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764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Other CHW-specific training</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61677864"/>
                  </a:ext>
                </a:extLst>
              </a:tr>
              <a:tr h="28764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b="1" dirty="0"/>
                        <a:t>None of the above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0431921"/>
                  </a:ext>
                </a:extLst>
              </a:tr>
            </a:tbl>
          </a:graphicData>
        </a:graphic>
      </p:graphicFrame>
      <p:sp>
        <p:nvSpPr>
          <p:cNvPr id="18" name="Text Box 3"/>
          <p:cNvSpPr txBox="1">
            <a:spLocks noChangeArrowheads="1"/>
          </p:cNvSpPr>
          <p:nvPr/>
        </p:nvSpPr>
        <p:spPr bwMode="auto">
          <a:xfrm>
            <a:off x="548204" y="2315011"/>
            <a:ext cx="8378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CHW Training by Clinical and Non-Clinical Organizations</a:t>
            </a:r>
          </a:p>
        </p:txBody>
      </p:sp>
      <p:cxnSp>
        <p:nvCxnSpPr>
          <p:cNvPr id="20" name="Straight Arrow Connector 19"/>
          <p:cNvCxnSpPr/>
          <p:nvPr/>
        </p:nvCxnSpPr>
        <p:spPr>
          <a:xfrm flipV="1">
            <a:off x="3488193" y="3697135"/>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22" name="Straight Arrow Connector 21"/>
          <p:cNvCxnSpPr/>
          <p:nvPr/>
        </p:nvCxnSpPr>
        <p:spPr>
          <a:xfrm flipV="1">
            <a:off x="5712741" y="3414512"/>
            <a:ext cx="2540" cy="117475"/>
          </a:xfrm>
          <a:prstGeom prst="straightConnector1">
            <a:avLst/>
          </a:prstGeom>
          <a:noFill/>
          <a:ln w="6350" cap="flat" cmpd="sng" algn="ctr">
            <a:solidFill>
              <a:sysClr val="windowText" lastClr="000000"/>
            </a:solidFill>
            <a:prstDash val="solid"/>
            <a:miter lim="800000"/>
            <a:tailEnd type="arrow" w="sm" len="sm"/>
          </a:ln>
          <a:effectLst/>
        </p:spPr>
      </p:cxnSp>
      <p:sp>
        <p:nvSpPr>
          <p:cNvPr id="25" name="Oval 24"/>
          <p:cNvSpPr/>
          <p:nvPr/>
        </p:nvSpPr>
        <p:spPr bwMode="gray">
          <a:xfrm rot="20293295">
            <a:off x="5320570" y="3375409"/>
            <a:ext cx="551400" cy="227558"/>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grpSp>
        <p:nvGrpSpPr>
          <p:cNvPr id="26" name="Group 25"/>
          <p:cNvGrpSpPr/>
          <p:nvPr/>
        </p:nvGrpSpPr>
        <p:grpSpPr>
          <a:xfrm>
            <a:off x="4944468" y="5897291"/>
            <a:ext cx="3249671" cy="255662"/>
            <a:chOff x="5651447" y="5920433"/>
            <a:chExt cx="3249671" cy="255662"/>
          </a:xfrm>
        </p:grpSpPr>
        <p:sp>
          <p:nvSpPr>
            <p:cNvPr id="27" name="Rectangle 26"/>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28"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sp>
        <p:nvSpPr>
          <p:cNvPr id="32" name="Rectangle 31"/>
          <p:cNvSpPr/>
          <p:nvPr/>
        </p:nvSpPr>
        <p:spPr>
          <a:xfrm>
            <a:off x="332249" y="5394934"/>
            <a:ext cx="2471367" cy="430887"/>
          </a:xfrm>
          <a:prstGeom prst="rect">
            <a:avLst/>
          </a:prstGeom>
        </p:spPr>
        <p:txBody>
          <a:bodyPr wrap="square">
            <a:spAutoFit/>
          </a:bodyPr>
          <a:lstStyle/>
          <a:p>
            <a:pPr algn="r"/>
            <a:r>
              <a:rPr lang="en-US" sz="1100" dirty="0"/>
              <a:t>Organization provides ongoing training</a:t>
            </a:r>
          </a:p>
        </p:txBody>
      </p:sp>
      <p:graphicFrame>
        <p:nvGraphicFramePr>
          <p:cNvPr id="2" name="Table 1"/>
          <p:cNvGraphicFramePr>
            <a:graphicFrameLocks noGrp="1"/>
          </p:cNvGraphicFramePr>
          <p:nvPr>
            <p:extLst>
              <p:ext uri="{D42A27DB-BD31-4B8C-83A1-F6EECF244321}">
                <p14:modId xmlns:p14="http://schemas.microsoft.com/office/powerpoint/2010/main" val="535842661"/>
              </p:ext>
            </p:extLst>
          </p:nvPr>
        </p:nvGraphicFramePr>
        <p:xfrm>
          <a:off x="2803616" y="5468729"/>
          <a:ext cx="2140852" cy="286026"/>
        </p:xfrm>
        <a:graphic>
          <a:graphicData uri="http://schemas.openxmlformats.org/drawingml/2006/table">
            <a:tbl>
              <a:tblPr firstRow="1" bandRow="1">
                <a:tableStyleId>{5C22544A-7EE6-4342-B048-85BDC9FD1C3A}</a:tableStyleId>
              </a:tblPr>
              <a:tblGrid>
                <a:gridCol w="1070426">
                  <a:extLst>
                    <a:ext uri="{9D8B030D-6E8A-4147-A177-3AD203B41FA5}">
                      <a16:colId xmlns:a16="http://schemas.microsoft.com/office/drawing/2014/main" val="967846094"/>
                    </a:ext>
                  </a:extLst>
                </a:gridCol>
                <a:gridCol w="1070426">
                  <a:extLst>
                    <a:ext uri="{9D8B030D-6E8A-4147-A177-3AD203B41FA5}">
                      <a16:colId xmlns:a16="http://schemas.microsoft.com/office/drawing/2014/main" val="3048607696"/>
                    </a:ext>
                  </a:extLst>
                </a:gridCol>
              </a:tblGrid>
              <a:tr h="286026">
                <a:tc>
                  <a:txBody>
                    <a:bodyPr/>
                    <a:lstStyle/>
                    <a:p>
                      <a:pPr algn="ctr" fontAlgn="t"/>
                      <a:r>
                        <a:rPr lang="en-US" sz="1100" b="0" i="0" u="none" strike="noStrike" dirty="0">
                          <a:solidFill>
                            <a:srgbClr val="000000"/>
                          </a:solidFill>
                          <a:effectLst/>
                          <a:latin typeface="Arial" panose="020B0604020202020204" pitchFamily="34" charset="0"/>
                        </a:rPr>
                        <a:t>79%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N/A</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91119158"/>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1508671556"/>
              </p:ext>
            </p:extLst>
          </p:nvPr>
        </p:nvGraphicFramePr>
        <p:xfrm>
          <a:off x="5032648" y="5473264"/>
          <a:ext cx="2140852" cy="286026"/>
        </p:xfrm>
        <a:graphic>
          <a:graphicData uri="http://schemas.openxmlformats.org/drawingml/2006/table">
            <a:tbl>
              <a:tblPr firstRow="1" bandRow="1">
                <a:tableStyleId>{5C22544A-7EE6-4342-B048-85BDC9FD1C3A}</a:tableStyleId>
              </a:tblPr>
              <a:tblGrid>
                <a:gridCol w="1070426">
                  <a:extLst>
                    <a:ext uri="{9D8B030D-6E8A-4147-A177-3AD203B41FA5}">
                      <a16:colId xmlns:a16="http://schemas.microsoft.com/office/drawing/2014/main" val="967846094"/>
                    </a:ext>
                  </a:extLst>
                </a:gridCol>
                <a:gridCol w="1070426">
                  <a:extLst>
                    <a:ext uri="{9D8B030D-6E8A-4147-A177-3AD203B41FA5}">
                      <a16:colId xmlns:a16="http://schemas.microsoft.com/office/drawing/2014/main" val="3048607696"/>
                    </a:ext>
                  </a:extLst>
                </a:gridCol>
              </a:tblGrid>
              <a:tr h="286026">
                <a:tc>
                  <a:txBody>
                    <a:bodyPr/>
                    <a:lstStyle/>
                    <a:p>
                      <a:pPr algn="ctr" fontAlgn="t"/>
                      <a:r>
                        <a:rPr lang="en-US" sz="1100" b="0" i="0" u="none" strike="noStrike" dirty="0">
                          <a:solidFill>
                            <a:srgbClr val="000000"/>
                          </a:solidFill>
                          <a:effectLst/>
                          <a:latin typeface="Arial" panose="020B0604020202020204" pitchFamily="34" charset="0"/>
                        </a:rPr>
                        <a:t>88%</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N/A</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91119158"/>
                  </a:ext>
                </a:extLst>
              </a:tr>
            </a:tbl>
          </a:graphicData>
        </a:graphic>
      </p:graphicFrame>
      <p:sp>
        <p:nvSpPr>
          <p:cNvPr id="23" name="Content Placeholder 1"/>
          <p:cNvSpPr txBox="1">
            <a:spLocks/>
          </p:cNvSpPr>
          <p:nvPr/>
        </p:nvSpPr>
        <p:spPr>
          <a:xfrm>
            <a:off x="191954" y="848483"/>
            <a:ext cx="8782372" cy="1395462"/>
          </a:xfrm>
          <a:prstGeom prst="rect">
            <a:avLst/>
          </a:prstGeom>
          <a:noFill/>
        </p:spPr>
        <p:txBody>
          <a:bodyPr/>
          <a:lstStyle/>
          <a:p>
            <a:pPr marL="0" lvl="1">
              <a:lnSpc>
                <a:spcPts val="1720"/>
              </a:lnSpc>
              <a:spcBef>
                <a:spcPts val="600"/>
              </a:spcBef>
            </a:pPr>
            <a:r>
              <a:rPr lang="en-US" sz="1600" dirty="0">
                <a:cs typeface="Arial" pitchFamily="34" charset="0"/>
              </a:rPr>
              <a:t>Overall, the incidence of training in various areas such as motivational interviewing, core competency, patient navigation, chronic disease self-management, and medical interpreting is more prevalent among CHWs from clinical than non-clinical organizations.</a:t>
            </a:r>
          </a:p>
          <a:p>
            <a:pPr marL="460375" lvl="2" indent="-230188">
              <a:lnSpc>
                <a:spcPts val="1720"/>
              </a:lnSpc>
              <a:spcBef>
                <a:spcPts val="600"/>
              </a:spcBef>
              <a:buClr>
                <a:schemeClr val="accent2"/>
              </a:buClr>
              <a:buFont typeface="Arial" charset="0"/>
              <a:buChar char="•"/>
            </a:pPr>
            <a:r>
              <a:rPr lang="en-US" sz="1400" dirty="0">
                <a:cs typeface="Arial" pitchFamily="34" charset="0"/>
              </a:rPr>
              <a:t>Among clinical organizations, employers are significantly more likely than CHWs to report core competency training while among non-clinical organizations, employers are significantly more likely than CHWs to report training in motivational interviewing.</a:t>
            </a:r>
          </a:p>
        </p:txBody>
      </p:sp>
      <p:sp>
        <p:nvSpPr>
          <p:cNvPr id="24" name="Oval 23"/>
          <p:cNvSpPr/>
          <p:nvPr/>
        </p:nvSpPr>
        <p:spPr bwMode="gray">
          <a:xfrm rot="20293295">
            <a:off x="3087773" y="3681166"/>
            <a:ext cx="551400" cy="227558"/>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Tree>
    <p:extLst>
      <p:ext uri="{BB962C8B-B14F-4D97-AF65-F5344CB8AC3E}">
        <p14:creationId xmlns:p14="http://schemas.microsoft.com/office/powerpoint/2010/main" val="3549276847"/>
      </p:ext>
    </p:extLst>
  </p:cSld>
  <p:clrMapOvr>
    <a:masterClrMapping/>
  </p:clrMapOvr>
  <p:transition spd="med">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p:cNvSpPr txBox="1">
            <a:spLocks/>
          </p:cNvSpPr>
          <p:nvPr/>
        </p:nvSpPr>
        <p:spPr>
          <a:xfrm>
            <a:off x="198342" y="896267"/>
            <a:ext cx="8782372" cy="627074"/>
          </a:xfrm>
          <a:prstGeom prst="rect">
            <a:avLst/>
          </a:prstGeom>
          <a:noFill/>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itle 3"/>
          <p:cNvSpPr>
            <a:spLocks noGrp="1"/>
          </p:cNvSpPr>
          <p:nvPr>
            <p:ph type="title"/>
          </p:nvPr>
        </p:nvSpPr>
        <p:spPr>
          <a:xfrm>
            <a:off x="228600" y="106747"/>
            <a:ext cx="7151350" cy="647402"/>
          </a:xfrm>
        </p:spPr>
        <p:txBody>
          <a:bodyPr/>
          <a:lstStyle/>
          <a:p>
            <a:r>
              <a:rPr lang="en-US" dirty="0">
                <a:solidFill>
                  <a:schemeClr val="accent2"/>
                </a:solidFill>
              </a:rPr>
              <a:t>Sources of CHW Core-Competency Training</a:t>
            </a:r>
          </a:p>
        </p:txBody>
      </p:sp>
      <p:sp>
        <p:nvSpPr>
          <p:cNvPr id="69" name="Text Box 3"/>
          <p:cNvSpPr txBox="1">
            <a:spLocks noChangeArrowheads="1"/>
          </p:cNvSpPr>
          <p:nvPr/>
        </p:nvSpPr>
        <p:spPr bwMode="auto">
          <a:xfrm>
            <a:off x="974678" y="2464865"/>
            <a:ext cx="75168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87C8"/>
                </a:solidFill>
                <a:effectLst/>
                <a:uLnTx/>
                <a:uFillTx/>
                <a:latin typeface="Arial" charset="0"/>
                <a:ea typeface="+mn-ea"/>
                <a:cs typeface="Arial" charset="0"/>
              </a:rPr>
              <a:t>Sources of CHW Core-Competency</a:t>
            </a:r>
            <a:r>
              <a:rPr kumimoji="0" lang="en-US" sz="1600" b="1" i="0" u="none" strike="noStrike" kern="1200" cap="none" spc="0" normalizeH="0" noProof="0" dirty="0">
                <a:ln>
                  <a:noFill/>
                </a:ln>
                <a:solidFill>
                  <a:srgbClr val="0087C8"/>
                </a:solidFill>
                <a:effectLst/>
                <a:uLnTx/>
                <a:uFillTx/>
                <a:latin typeface="Arial" charset="0"/>
                <a:ea typeface="+mn-ea"/>
                <a:cs typeface="Arial" charset="0"/>
              </a:rPr>
              <a:t> Training</a:t>
            </a:r>
            <a:endParaRPr kumimoji="0" lang="en-US" sz="1600" b="1" i="0" u="none" strike="noStrike" kern="1200" cap="none" spc="0" normalizeH="0" baseline="0" noProof="0" dirty="0">
              <a:ln>
                <a:noFill/>
              </a:ln>
              <a:solidFill>
                <a:srgbClr val="0087C8"/>
              </a:solidFill>
              <a:effectLst/>
              <a:uLnTx/>
              <a:uFillTx/>
              <a:latin typeface="Arial"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a:t>
            </a:r>
            <a:r>
              <a:rPr kumimoji="0" lang="en-US" sz="1400" b="0" i="0" u="none" strike="noStrike" kern="1200" cap="none" spc="0" normalizeH="0" noProof="0" dirty="0">
                <a:ln>
                  <a:noFill/>
                </a:ln>
                <a:solidFill>
                  <a:srgbClr val="000000"/>
                </a:solidFill>
                <a:effectLst/>
                <a:uLnTx/>
                <a:uFillTx/>
                <a:latin typeface="Arial" charset="0"/>
                <a:ea typeface="+mn-ea"/>
                <a:cs typeface="Arial" charset="0"/>
              </a:rPr>
              <a:t> </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CHWs Who Have Core Competency</a:t>
            </a:r>
            <a:r>
              <a:rPr kumimoji="0" lang="en-US" sz="1400" b="0" i="0" u="none" strike="noStrike" kern="1200" cap="none" spc="0" normalizeH="0" noProof="0" dirty="0">
                <a:ln>
                  <a:noFill/>
                </a:ln>
                <a:solidFill>
                  <a:srgbClr val="000000"/>
                </a:solidFill>
                <a:effectLst/>
                <a:uLnTx/>
                <a:uFillTx/>
                <a:latin typeface="Arial" charset="0"/>
                <a:ea typeface="+mn-ea"/>
                <a:cs typeface="Arial" charset="0"/>
              </a:rPr>
              <a:t> Training </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a:t>
            </a:r>
            <a:endParaRPr kumimoji="0" lang="en-US" sz="1400" b="1" i="0" u="none" strike="noStrike" kern="1200" cap="none" spc="0" normalizeH="0" baseline="0" noProof="0" dirty="0">
              <a:ln>
                <a:noFill/>
              </a:ln>
              <a:solidFill>
                <a:srgbClr val="0087C8"/>
              </a:solidFill>
              <a:effectLst/>
              <a:uLnTx/>
              <a:uFillTx/>
              <a:latin typeface="Arial" charset="0"/>
              <a:ea typeface="+mn-ea"/>
              <a:cs typeface="Arial" charset="0"/>
            </a:endParaRPr>
          </a:p>
        </p:txBody>
      </p:sp>
      <p:sp>
        <p:nvSpPr>
          <p:cNvPr id="17" name="Text Placeholder 1"/>
          <p:cNvSpPr>
            <a:spLocks noGrp="1"/>
          </p:cNvSpPr>
          <p:nvPr>
            <p:ph type="body" sz="quarter" idx="12"/>
          </p:nvPr>
        </p:nvSpPr>
        <p:spPr>
          <a:xfrm>
            <a:off x="323850" y="6525432"/>
            <a:ext cx="8496300" cy="144462"/>
          </a:xfrm>
        </p:spPr>
        <p:txBody>
          <a:bodyPr/>
          <a:lstStyle/>
          <a:p>
            <a:pPr marL="341313" lvl="0" indent="-341313">
              <a:spcAft>
                <a:spcPts val="300"/>
              </a:spcAft>
            </a:pPr>
            <a:r>
              <a:rPr lang="en-US" dirty="0"/>
              <a:t>CD2	From which of the following sources have you received CHW core-competency training? </a:t>
            </a:r>
            <a:r>
              <a:rPr lang="en-IN" dirty="0"/>
              <a:t>(CHWs: Total=219; Clinical=137; Non-Clinical=82)</a:t>
            </a:r>
          </a:p>
          <a:p>
            <a:pPr marL="341313" indent="-341313"/>
            <a:r>
              <a:rPr lang="en-IN" dirty="0"/>
              <a:t> </a:t>
            </a:r>
          </a:p>
        </p:txBody>
      </p:sp>
      <p:graphicFrame>
        <p:nvGraphicFramePr>
          <p:cNvPr id="8" name="Chart 7"/>
          <p:cNvGraphicFramePr/>
          <p:nvPr>
            <p:extLst>
              <p:ext uri="{D42A27DB-BD31-4B8C-83A1-F6EECF244321}">
                <p14:modId xmlns:p14="http://schemas.microsoft.com/office/powerpoint/2010/main" val="665297730"/>
              </p:ext>
            </p:extLst>
          </p:nvPr>
        </p:nvGraphicFramePr>
        <p:xfrm>
          <a:off x="3361885" y="3410323"/>
          <a:ext cx="3625770" cy="20429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859081828"/>
              </p:ext>
            </p:extLst>
          </p:nvPr>
        </p:nvGraphicFramePr>
        <p:xfrm>
          <a:off x="109182" y="3529591"/>
          <a:ext cx="3252705" cy="1923697"/>
        </p:xfrm>
        <a:graphic>
          <a:graphicData uri="http://schemas.openxmlformats.org/drawingml/2006/table">
            <a:tbl>
              <a:tblPr firstRow="1" bandRow="1"/>
              <a:tblGrid>
                <a:gridCol w="3252705">
                  <a:extLst>
                    <a:ext uri="{9D8B030D-6E8A-4147-A177-3AD203B41FA5}">
                      <a16:colId xmlns:a16="http://schemas.microsoft.com/office/drawing/2014/main" val="20000"/>
                    </a:ext>
                  </a:extLst>
                </a:gridCol>
              </a:tblGrid>
              <a:tr h="381854">
                <a:tc>
                  <a:txBody>
                    <a:bodyPr/>
                    <a:lstStyle/>
                    <a:p>
                      <a:pPr algn="r" rtl="0" fontAlgn="ctr"/>
                      <a:r>
                        <a:rPr lang="en-US" sz="1100" b="0" i="0" u="none" strike="noStrike" dirty="0">
                          <a:solidFill>
                            <a:srgbClr val="000000"/>
                          </a:solidFill>
                          <a:effectLst/>
                          <a:latin typeface="Arial" panose="020B0604020202020204" pitchFamily="34" charset="0"/>
                        </a:rPr>
                        <a:t>At the organization</a:t>
                      </a:r>
                      <a:r>
                        <a:rPr lang="en-US" sz="1100" b="0" i="0" u="none" strike="noStrike" baseline="0" dirty="0">
                          <a:solidFill>
                            <a:srgbClr val="000000"/>
                          </a:solidFill>
                          <a:effectLst/>
                          <a:latin typeface="Arial" panose="020B0604020202020204" pitchFamily="34" charset="0"/>
                        </a:rPr>
                        <a:t> where the CHW is employed</a:t>
                      </a:r>
                      <a:endParaRPr lang="en-US" sz="1100" b="0" i="0" u="none" strike="noStrike" dirty="0">
                        <a:solidFill>
                          <a:srgbClr val="000000"/>
                        </a:solidFill>
                        <a:effectLst/>
                        <a:latin typeface="Arial" panose="020B0604020202020204" pitchFamily="34" charset="0"/>
                      </a:endParaRP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3613">
                <a:tc>
                  <a:txBody>
                    <a:bodyPr/>
                    <a:lstStyle/>
                    <a:p>
                      <a:pPr algn="r" rtl="0" fontAlgn="ctr"/>
                      <a:r>
                        <a:rPr lang="en-US" sz="1100" b="0" i="0" u="none" strike="noStrike" dirty="0">
                          <a:solidFill>
                            <a:srgbClr val="000000"/>
                          </a:solidFill>
                          <a:effectLst/>
                          <a:latin typeface="Arial" panose="020B0604020202020204" pitchFamily="34" charset="0"/>
                        </a:rPr>
                        <a:t>Community-Based CHW Training Programs (Net)</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81854">
                <a:tc>
                  <a:txBody>
                    <a:bodyPr/>
                    <a:lstStyle/>
                    <a:p>
                      <a:pPr algn="r" rtl="0" fontAlgn="ctr"/>
                      <a:r>
                        <a:rPr lang="en-US" sz="1100" b="0" i="0" u="none" strike="noStrike" dirty="0">
                          <a:solidFill>
                            <a:srgbClr val="000000"/>
                          </a:solidFill>
                          <a:effectLst/>
                          <a:latin typeface="Arial" panose="020B0604020202020204" pitchFamily="34" charset="0"/>
                        </a:rPr>
                        <a:t>DPH Patient Navigator Program</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04522">
                <a:tc>
                  <a:txBody>
                    <a:bodyPr/>
                    <a:lstStyle/>
                    <a:p>
                      <a:pPr algn="r" rtl="0" fontAlgn="ctr"/>
                      <a:r>
                        <a:rPr lang="en-US" sz="1100" b="0" i="0" u="none" strike="noStrike" dirty="0">
                          <a:solidFill>
                            <a:srgbClr val="000000"/>
                          </a:solidFill>
                          <a:effectLst/>
                          <a:latin typeface="Arial" panose="020B0604020202020204" pitchFamily="34" charset="0"/>
                        </a:rPr>
                        <a:t>Community College (Net)</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81854">
                <a:tc>
                  <a:txBody>
                    <a:bodyPr/>
                    <a:lstStyle/>
                    <a:p>
                      <a:pPr algn="r" rtl="0" fontAlgn="ctr"/>
                      <a:r>
                        <a:rPr lang="en-US" sz="1100" b="0" i="0" u="none" strike="noStrike" dirty="0">
                          <a:solidFill>
                            <a:srgbClr val="000000"/>
                          </a:solidFill>
                          <a:effectLst/>
                          <a:latin typeface="Arial" panose="020B0604020202020204" pitchFamily="34" charset="0"/>
                        </a:rPr>
                        <a:t>Other</a:t>
                      </a:r>
                    </a:p>
                  </a:txBody>
                  <a:tcPr marL="9525" marR="85725" marT="9525"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52349681"/>
                  </a:ext>
                </a:extLst>
              </a:tr>
            </a:tbl>
          </a:graphicData>
        </a:graphic>
      </p:graphicFrame>
      <p:sp>
        <p:nvSpPr>
          <p:cNvPr id="13" name="Text Box 25"/>
          <p:cNvSpPr txBox="1"/>
          <p:nvPr/>
        </p:nvSpPr>
        <p:spPr>
          <a:xfrm>
            <a:off x="3239135" y="13272135"/>
            <a:ext cx="123825" cy="133350"/>
          </a:xfrm>
          <a:prstGeom prst="rect">
            <a:avLst/>
          </a:prstGeom>
          <a:solidFill>
            <a:srgbClr val="FFF2CC"/>
          </a:solidFill>
          <a:ln w="6350">
            <a:solidFill>
              <a:schemeClr val="bg1">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cxnSp>
        <p:nvCxnSpPr>
          <p:cNvPr id="14" name="Straight Arrow Connector 13"/>
          <p:cNvCxnSpPr/>
          <p:nvPr/>
        </p:nvCxnSpPr>
        <p:spPr>
          <a:xfrm flipV="1">
            <a:off x="3039110" y="13274040"/>
            <a:ext cx="2540" cy="117475"/>
          </a:xfrm>
          <a:prstGeom prst="straightConnector1">
            <a:avLst/>
          </a:prstGeom>
          <a:noFill/>
          <a:ln w="6350" cap="flat" cmpd="sng" algn="ctr">
            <a:solidFill>
              <a:sysClr val="windowText" lastClr="000000"/>
            </a:solidFill>
            <a:prstDash val="solid"/>
            <a:miter lim="800000"/>
            <a:tailEnd type="stealth"/>
          </a:ln>
          <a:effectLst/>
        </p:spPr>
      </p:cxnSp>
      <p:cxnSp>
        <p:nvCxnSpPr>
          <p:cNvPr id="15" name="Straight Connector 14"/>
          <p:cNvCxnSpPr/>
          <p:nvPr/>
        </p:nvCxnSpPr>
        <p:spPr>
          <a:xfrm flipH="1">
            <a:off x="3117850" y="13246100"/>
            <a:ext cx="82550" cy="16510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1848702993"/>
              </p:ext>
            </p:extLst>
          </p:nvPr>
        </p:nvGraphicFramePr>
        <p:xfrm>
          <a:off x="5601880" y="3097906"/>
          <a:ext cx="2239268" cy="2366417"/>
        </p:xfrm>
        <a:graphic>
          <a:graphicData uri="http://schemas.openxmlformats.org/drawingml/2006/table">
            <a:tbl>
              <a:tblPr firstRow="1" bandRow="1"/>
              <a:tblGrid>
                <a:gridCol w="25400">
                  <a:extLst>
                    <a:ext uri="{9D8B030D-6E8A-4147-A177-3AD203B41FA5}">
                      <a16:colId xmlns:a16="http://schemas.microsoft.com/office/drawing/2014/main" val="1013670830"/>
                    </a:ext>
                  </a:extLst>
                </a:gridCol>
                <a:gridCol w="1106934">
                  <a:extLst>
                    <a:ext uri="{9D8B030D-6E8A-4147-A177-3AD203B41FA5}">
                      <a16:colId xmlns:a16="http://schemas.microsoft.com/office/drawing/2014/main" val="4144753488"/>
                    </a:ext>
                  </a:extLst>
                </a:gridCol>
                <a:gridCol w="1106934">
                  <a:extLst>
                    <a:ext uri="{9D8B030D-6E8A-4147-A177-3AD203B41FA5}">
                      <a16:colId xmlns:a16="http://schemas.microsoft.com/office/drawing/2014/main" val="3214059374"/>
                    </a:ext>
                  </a:extLst>
                </a:gridCol>
              </a:tblGrid>
              <a:tr h="375987">
                <a:tc>
                  <a:txBody>
                    <a:bodyPr/>
                    <a:lstStyle/>
                    <a:p>
                      <a:pPr marL="0" marR="0" algn="ctr">
                        <a:lnSpc>
                          <a:spcPct val="107000"/>
                        </a:lnSpc>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algn="ctr">
                        <a:spcBef>
                          <a:spcPts val="0"/>
                        </a:spcBef>
                        <a:spcAft>
                          <a:spcPts val="0"/>
                        </a:spcAft>
                      </a:pPr>
                      <a:r>
                        <a:rPr lang="en-US" sz="1200" b="1" dirty="0">
                          <a:solidFill>
                            <a:schemeClr val="bg1"/>
                          </a:solidFill>
                        </a:rPr>
                        <a:t>Clinical</a:t>
                      </a:r>
                    </a:p>
                    <a:p>
                      <a:pPr algn="ctr">
                        <a:spcBef>
                          <a:spcPts val="0"/>
                        </a:spcBef>
                        <a:spcAft>
                          <a:spcPts val="0"/>
                        </a:spcAft>
                      </a:pPr>
                      <a:r>
                        <a:rPr lang="en-US" sz="900" b="1" dirty="0">
                          <a:solidFill>
                            <a:schemeClr val="bg1"/>
                          </a:solidFill>
                        </a:rPr>
                        <a:t>(%)</a:t>
                      </a:r>
                    </a:p>
                  </a:txBody>
                  <a:tcPr marL="9144" marR="9144" marT="18288" marB="18288" anchor="ctr">
                    <a:lnL w="635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4BB970"/>
                    </a:solidFill>
                  </a:tcPr>
                </a:tc>
                <a:tc>
                  <a:txBody>
                    <a:bodyPr/>
                    <a:lstStyle/>
                    <a:p>
                      <a:pPr algn="ctr">
                        <a:spcBef>
                          <a:spcPts val="0"/>
                        </a:spcBef>
                        <a:spcAft>
                          <a:spcPts val="0"/>
                        </a:spcAft>
                      </a:pPr>
                      <a:r>
                        <a:rPr lang="en-US" sz="1200" b="1" dirty="0">
                          <a:solidFill>
                            <a:schemeClr val="bg1"/>
                          </a:solidFill>
                        </a:rPr>
                        <a:t>Non-Clinical</a:t>
                      </a:r>
                    </a:p>
                    <a:p>
                      <a:pPr algn="ctr">
                        <a:spcBef>
                          <a:spcPts val="0"/>
                        </a:spcBef>
                        <a:spcAft>
                          <a:spcPts val="0"/>
                        </a:spcAft>
                      </a:pPr>
                      <a:r>
                        <a:rPr lang="en-US" sz="900" b="1" dirty="0">
                          <a:solidFill>
                            <a:schemeClr val="bg1"/>
                          </a:solidFill>
                        </a:rPr>
                        <a:t>(%)</a:t>
                      </a:r>
                    </a:p>
                  </a:txBody>
                  <a:tcPr marL="9144" marR="9144" marT="18288" marB="18288" anchor="ctr">
                    <a:lnL w="952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006600"/>
                    </a:solidFill>
                  </a:tcPr>
                </a:tc>
                <a:extLst>
                  <a:ext uri="{0D108BD9-81ED-4DB2-BD59-A6C34878D82A}">
                    <a16:rowId xmlns:a16="http://schemas.microsoft.com/office/drawing/2014/main" val="2406010268"/>
                  </a:ext>
                </a:extLst>
              </a:tr>
              <a:tr h="398086">
                <a:tc>
                  <a:txBody>
                    <a:bodyPr/>
                    <a:lstStyle/>
                    <a:p>
                      <a:pPr marL="0" marR="0" algn="ctr">
                        <a:lnSpc>
                          <a:spcPct val="107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32</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71</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760624308"/>
                  </a:ext>
                </a:extLst>
              </a:tr>
              <a:tr h="398086">
                <a:tc>
                  <a:txBody>
                    <a:bodyPr/>
                    <a:lstStyle/>
                    <a:p>
                      <a:pPr marL="0" marR="0" algn="ctr">
                        <a:lnSpc>
                          <a:spcPct val="107000"/>
                        </a:lnSpc>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66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33</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135642165"/>
                  </a:ext>
                </a:extLst>
              </a:tr>
              <a:tr h="398086">
                <a:tc>
                  <a:txBody>
                    <a:bodyPr/>
                    <a:lstStyle/>
                    <a:p>
                      <a:pPr marL="0" marR="0" algn="ctr">
                        <a:lnSpc>
                          <a:spcPct val="107000"/>
                        </a:lnSpc>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16</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8</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54506171"/>
                  </a:ext>
                </a:extLst>
              </a:tr>
              <a:tr h="398086">
                <a:tc>
                  <a:txBody>
                    <a:bodyPr/>
                    <a:lstStyle/>
                    <a:p>
                      <a:pPr marL="0" marR="0" algn="ctr">
                        <a:lnSpc>
                          <a:spcPct val="107000"/>
                        </a:lnSpc>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3</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7</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097295761"/>
                  </a:ext>
                </a:extLst>
              </a:tr>
              <a:tr h="398086">
                <a:tc>
                  <a:txBody>
                    <a:bodyPr/>
                    <a:lstStyle/>
                    <a:p>
                      <a:pPr marL="0" marR="0" algn="ctr">
                        <a:lnSpc>
                          <a:spcPct val="107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6350" cap="flat" cmpd="sng" algn="ctr">
                      <a:solidFill>
                        <a:schemeClr val="bg1">
                          <a:lumMod val="50000"/>
                        </a:schemeClr>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14</a:t>
                      </a:r>
                    </a:p>
                  </a:txBody>
                  <a:tcPr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20</a:t>
                      </a: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35322430"/>
                  </a:ext>
                </a:extLst>
              </a:tr>
            </a:tbl>
          </a:graphicData>
        </a:graphic>
      </p:graphicFrame>
      <p:sp>
        <p:nvSpPr>
          <p:cNvPr id="18" name="TextBox 17"/>
          <p:cNvSpPr txBox="1"/>
          <p:nvPr/>
        </p:nvSpPr>
        <p:spPr>
          <a:xfrm>
            <a:off x="3270654" y="3250301"/>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Total</a:t>
            </a:r>
            <a:endParaRPr lang="en-US" sz="1100" b="1" dirty="0">
              <a:latin typeface="Arial" pitchFamily="34" charset="0"/>
              <a:cs typeface="Arial" pitchFamily="34" charset="0"/>
            </a:endParaRPr>
          </a:p>
        </p:txBody>
      </p:sp>
      <p:grpSp>
        <p:nvGrpSpPr>
          <p:cNvPr id="25" name="Group 24"/>
          <p:cNvGrpSpPr/>
          <p:nvPr/>
        </p:nvGrpSpPr>
        <p:grpSpPr>
          <a:xfrm>
            <a:off x="5556823" y="5553701"/>
            <a:ext cx="3249671" cy="255662"/>
            <a:chOff x="5651447" y="5920433"/>
            <a:chExt cx="3249671" cy="255662"/>
          </a:xfrm>
        </p:grpSpPr>
        <p:sp>
          <p:nvSpPr>
            <p:cNvPr id="26" name="Rectangle 25"/>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27"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cxnSp>
        <p:nvCxnSpPr>
          <p:cNvPr id="28" name="Straight Arrow Connector 27"/>
          <p:cNvCxnSpPr/>
          <p:nvPr/>
        </p:nvCxnSpPr>
        <p:spPr>
          <a:xfrm flipV="1">
            <a:off x="6344532" y="3989267"/>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29" name="Straight Arrow Connector 28"/>
          <p:cNvCxnSpPr/>
          <p:nvPr/>
        </p:nvCxnSpPr>
        <p:spPr>
          <a:xfrm flipV="1">
            <a:off x="7430382" y="3587701"/>
            <a:ext cx="2540" cy="117475"/>
          </a:xfrm>
          <a:prstGeom prst="straightConnector1">
            <a:avLst/>
          </a:prstGeom>
          <a:noFill/>
          <a:ln w="6350" cap="flat" cmpd="sng" algn="ctr">
            <a:solidFill>
              <a:sysClr val="windowText" lastClr="000000"/>
            </a:solidFill>
            <a:prstDash val="solid"/>
            <a:miter lim="800000"/>
            <a:tailEnd type="arrow" w="sm" len="sm"/>
          </a:ln>
          <a:effectLst/>
        </p:spPr>
      </p:cxnSp>
      <p:sp>
        <p:nvSpPr>
          <p:cNvPr id="30" name="Oval 29"/>
          <p:cNvSpPr/>
          <p:nvPr/>
        </p:nvSpPr>
        <p:spPr bwMode="gray">
          <a:xfrm rot="20293295">
            <a:off x="6940625" y="3545575"/>
            <a:ext cx="700015" cy="283339"/>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31" name="Oval 30"/>
          <p:cNvSpPr/>
          <p:nvPr/>
        </p:nvSpPr>
        <p:spPr bwMode="gray">
          <a:xfrm rot="20293295">
            <a:off x="5857867" y="3949443"/>
            <a:ext cx="700015" cy="283339"/>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21" name="Content Placeholder 1"/>
          <p:cNvSpPr txBox="1">
            <a:spLocks/>
          </p:cNvSpPr>
          <p:nvPr/>
        </p:nvSpPr>
        <p:spPr>
          <a:xfrm>
            <a:off x="191954" y="848483"/>
            <a:ext cx="8782372" cy="1395462"/>
          </a:xfrm>
          <a:prstGeom prst="rect">
            <a:avLst/>
          </a:prstGeom>
          <a:noFill/>
        </p:spPr>
        <p:txBody>
          <a:bodyPr/>
          <a:lstStyle/>
          <a:p>
            <a:pPr marL="0" lvl="1">
              <a:lnSpc>
                <a:spcPts val="1720"/>
              </a:lnSpc>
              <a:spcBef>
                <a:spcPts val="600"/>
              </a:spcBef>
            </a:pPr>
            <a:r>
              <a:rPr lang="en-US" sz="1600" dirty="0">
                <a:cs typeface="Arial" pitchFamily="34" charset="0"/>
              </a:rPr>
              <a:t>CHWs are most likely to receive core-competency training at the organization where they are employed or through community-based training programs.</a:t>
            </a:r>
          </a:p>
          <a:p>
            <a:pPr marL="460375" lvl="2" indent="-230188">
              <a:lnSpc>
                <a:spcPts val="1720"/>
              </a:lnSpc>
              <a:spcBef>
                <a:spcPts val="600"/>
              </a:spcBef>
              <a:buClr>
                <a:schemeClr val="accent2"/>
              </a:buClr>
              <a:buFont typeface="Arial" charset="0"/>
              <a:buChar char="•"/>
            </a:pPr>
            <a:r>
              <a:rPr lang="en-US" sz="1400" dirty="0">
                <a:cs typeface="Arial" pitchFamily="34" charset="0"/>
              </a:rPr>
              <a:t>While CHWs in clinical organizations are most likely to have received their core-competency training through community-based programs, those in non-clinical organizations are most likely to have been trained at their organization.</a:t>
            </a:r>
          </a:p>
        </p:txBody>
      </p:sp>
    </p:spTree>
    <p:extLst>
      <p:ext uri="{BB962C8B-B14F-4D97-AF65-F5344CB8AC3E}">
        <p14:creationId xmlns:p14="http://schemas.microsoft.com/office/powerpoint/2010/main" val="1294894260"/>
      </p:ext>
    </p:extLst>
  </p:cSld>
  <p:clrMapOvr>
    <a:masterClrMapping/>
  </p:clrMapOvr>
  <p:transition spd="med">
    <p:wipe dir="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p:cNvSpPr txBox="1">
            <a:spLocks/>
          </p:cNvSpPr>
          <p:nvPr/>
        </p:nvSpPr>
        <p:spPr>
          <a:xfrm>
            <a:off x="198342" y="719285"/>
            <a:ext cx="8782372" cy="627074"/>
          </a:xfrm>
          <a:prstGeom prst="rect">
            <a:avLst/>
          </a:prstGeom>
          <a:noFill/>
        </p:spPr>
        <p:txBody>
          <a:bodyPr/>
          <a:lstStyle/>
          <a:p>
            <a:pPr marL="0" lvl="1">
              <a:spcBef>
                <a:spcPts val="600"/>
              </a:spcBef>
            </a:pPr>
            <a:endParaRPr lang="en-US" sz="1600" dirty="0"/>
          </a:p>
        </p:txBody>
      </p:sp>
      <p:graphicFrame>
        <p:nvGraphicFramePr>
          <p:cNvPr id="13" name="Chart 12"/>
          <p:cNvGraphicFramePr/>
          <p:nvPr>
            <p:extLst>
              <p:ext uri="{D42A27DB-BD31-4B8C-83A1-F6EECF244321}">
                <p14:modId xmlns:p14="http://schemas.microsoft.com/office/powerpoint/2010/main" val="3150842542"/>
              </p:ext>
            </p:extLst>
          </p:nvPr>
        </p:nvGraphicFramePr>
        <p:xfrm>
          <a:off x="2668375" y="2118165"/>
          <a:ext cx="3929022" cy="417155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228600" y="106747"/>
            <a:ext cx="7151350" cy="647402"/>
          </a:xfrm>
        </p:spPr>
        <p:txBody>
          <a:bodyPr/>
          <a:lstStyle/>
          <a:p>
            <a:r>
              <a:rPr lang="en-US" dirty="0">
                <a:solidFill>
                  <a:schemeClr val="accent2"/>
                </a:solidFill>
              </a:rPr>
              <a:t>Health Issues/Chronic Disease Specific Training</a:t>
            </a:r>
            <a:endParaRPr lang="en-US" i="1" dirty="0">
              <a:solidFill>
                <a:schemeClr val="accent2"/>
              </a:solidFill>
            </a:endParaRPr>
          </a:p>
        </p:txBody>
      </p:sp>
      <p:sp>
        <p:nvSpPr>
          <p:cNvPr id="69" name="Text Box 3"/>
          <p:cNvSpPr txBox="1">
            <a:spLocks noChangeArrowheads="1"/>
          </p:cNvSpPr>
          <p:nvPr/>
        </p:nvSpPr>
        <p:spPr bwMode="auto">
          <a:xfrm>
            <a:off x="457201" y="1380841"/>
            <a:ext cx="834136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CHW Training Related to Health Issues and Chronic Diseases</a:t>
            </a:r>
          </a:p>
          <a:p>
            <a:pPr algn="ctr" eaLnBrk="1" hangingPunct="1"/>
            <a:r>
              <a:rPr lang="en-US" sz="1400" b="0" dirty="0">
                <a:solidFill>
                  <a:srgbClr val="000000"/>
                </a:solidFill>
              </a:rPr>
              <a:t>– Clinical Organizations –</a:t>
            </a:r>
            <a:endParaRPr lang="en-US" sz="1400" dirty="0">
              <a:solidFill>
                <a:schemeClr val="accent2"/>
              </a:solidFill>
            </a:endParaRPr>
          </a:p>
        </p:txBody>
      </p:sp>
      <p:sp>
        <p:nvSpPr>
          <p:cNvPr id="17" name="Text Placeholder 1"/>
          <p:cNvSpPr>
            <a:spLocks noGrp="1"/>
          </p:cNvSpPr>
          <p:nvPr>
            <p:ph type="body" sz="quarter" idx="12"/>
          </p:nvPr>
        </p:nvSpPr>
        <p:spPr>
          <a:xfrm>
            <a:off x="302266" y="6597971"/>
            <a:ext cx="8496300" cy="199218"/>
          </a:xfrm>
        </p:spPr>
        <p:txBody>
          <a:bodyPr/>
          <a:lstStyle/>
          <a:p>
            <a:pPr marL="341313" lvl="0" indent="-341313">
              <a:tabLst>
                <a:tab pos="631825" algn="l"/>
              </a:tabLst>
            </a:pPr>
            <a:r>
              <a:rPr lang="en-US" dirty="0"/>
              <a:t>EE4	Do CHWs at your organization have training related to any of the following specific health issues or chronic diseases? </a:t>
            </a:r>
            <a:r>
              <a:rPr lang="en-IN" dirty="0"/>
              <a:t>(Employers: Clinical=108)</a:t>
            </a:r>
            <a:endParaRPr lang="en-US" dirty="0"/>
          </a:p>
          <a:p>
            <a:pPr marL="341313" lvl="0" indent="-341313">
              <a:spcAft>
                <a:spcPts val="300"/>
              </a:spcAft>
              <a:tabLst>
                <a:tab pos="631825" algn="l"/>
              </a:tabLst>
            </a:pPr>
            <a:r>
              <a:rPr lang="en-US" dirty="0"/>
              <a:t>CD3	Which of the following specific health issues or chronic diseases do you have training in? </a:t>
            </a:r>
            <a:r>
              <a:rPr lang="en-IN" dirty="0"/>
              <a:t>(CHWs: Clinical=294)</a:t>
            </a:r>
          </a:p>
          <a:p>
            <a:pPr marL="341313" indent="-341313"/>
            <a:r>
              <a:rPr lang="en-IN" dirty="0"/>
              <a:t> </a:t>
            </a:r>
          </a:p>
        </p:txBody>
      </p:sp>
      <p:grpSp>
        <p:nvGrpSpPr>
          <p:cNvPr id="27" name="Group 26"/>
          <p:cNvGrpSpPr/>
          <p:nvPr/>
        </p:nvGrpSpPr>
        <p:grpSpPr>
          <a:xfrm>
            <a:off x="6597397" y="5983682"/>
            <a:ext cx="2372971" cy="283791"/>
            <a:chOff x="5617063" y="5892304"/>
            <a:chExt cx="3284055" cy="283791"/>
          </a:xfrm>
        </p:grpSpPr>
        <p:sp>
          <p:nvSpPr>
            <p:cNvPr id="28" name="Rectangle 27"/>
            <p:cNvSpPr/>
            <p:nvPr/>
          </p:nvSpPr>
          <p:spPr>
            <a:xfrm rot="10800000" flipV="1">
              <a:off x="5617063" y="5892304"/>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29"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sp>
        <p:nvSpPr>
          <p:cNvPr id="23" name="TextBox 22"/>
          <p:cNvSpPr txBox="1"/>
          <p:nvPr/>
        </p:nvSpPr>
        <p:spPr>
          <a:xfrm>
            <a:off x="2446674" y="1904192"/>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Employers</a:t>
            </a:r>
            <a:endParaRPr lang="en-US" sz="1100" b="1" dirty="0">
              <a:latin typeface="Arial" pitchFamily="34" charset="0"/>
              <a:cs typeface="Arial" pitchFamily="34" charset="0"/>
            </a:endParaRPr>
          </a:p>
        </p:txBody>
      </p:sp>
      <p:sp>
        <p:nvSpPr>
          <p:cNvPr id="24" name="TextBox 23"/>
          <p:cNvSpPr txBox="1"/>
          <p:nvPr/>
        </p:nvSpPr>
        <p:spPr>
          <a:xfrm>
            <a:off x="5310372" y="1906526"/>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CHWs</a:t>
            </a:r>
            <a:endParaRPr lang="en-US" sz="1100" b="1" dirty="0">
              <a:latin typeface="Arial" pitchFamily="34" charset="0"/>
              <a:cs typeface="Arial" pitchFamily="34" charset="0"/>
            </a:endParaRPr>
          </a:p>
        </p:txBody>
      </p:sp>
      <p:graphicFrame>
        <p:nvGraphicFramePr>
          <p:cNvPr id="31" name="Table 30"/>
          <p:cNvGraphicFramePr>
            <a:graphicFrameLocks noGrp="1"/>
          </p:cNvGraphicFramePr>
          <p:nvPr>
            <p:extLst>
              <p:ext uri="{D42A27DB-BD31-4B8C-83A1-F6EECF244321}">
                <p14:modId xmlns:p14="http://schemas.microsoft.com/office/powerpoint/2010/main" val="2891710947"/>
              </p:ext>
            </p:extLst>
          </p:nvPr>
        </p:nvGraphicFramePr>
        <p:xfrm>
          <a:off x="100239" y="2144440"/>
          <a:ext cx="2662888" cy="4145280"/>
        </p:xfrm>
        <a:graphic>
          <a:graphicData uri="http://schemas.openxmlformats.org/drawingml/2006/table">
            <a:tbl>
              <a:tblPr firstRow="1" bandRow="1"/>
              <a:tblGrid>
                <a:gridCol w="2662888">
                  <a:extLst>
                    <a:ext uri="{9D8B030D-6E8A-4147-A177-3AD203B41FA5}">
                      <a16:colId xmlns:a16="http://schemas.microsoft.com/office/drawing/2014/main" val="20000"/>
                    </a:ext>
                  </a:extLst>
                </a:gridCol>
              </a:tblGrid>
              <a:tr h="23886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Mental/behavioral </a:t>
                      </a:r>
                      <a:r>
                        <a:rPr lang="en-US" sz="1100" baseline="0" dirty="0"/>
                        <a:t>health</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3886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Substance</a:t>
                      </a:r>
                      <a:r>
                        <a:rPr lang="en-US" sz="1100" baseline="0" dirty="0"/>
                        <a:t> use</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886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Diabetes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886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Hypertension</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3886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Maternal and infant health</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3886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Tobacco cessation</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61677864"/>
                  </a:ext>
                </a:extLst>
              </a:tr>
              <a:tr h="23886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Asthma</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0431921"/>
                  </a:ext>
                </a:extLst>
              </a:tr>
              <a:tr h="23886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HIV/AIDS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71668704"/>
                  </a:ext>
                </a:extLst>
              </a:tr>
              <a:tr h="23886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Sexual health</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908702626"/>
                  </a:ext>
                </a:extLst>
              </a:tr>
              <a:tr h="23886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Obesity</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7458685"/>
                  </a:ext>
                </a:extLst>
              </a:tr>
              <a:tr h="23886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Falls</a:t>
                      </a:r>
                      <a:r>
                        <a:rPr lang="en-US" sz="1100" baseline="0" dirty="0"/>
                        <a:t> prevention</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69987550"/>
                  </a:ext>
                </a:extLst>
              </a:tr>
              <a:tr h="23886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Cancer</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65087251"/>
                  </a:ext>
                </a:extLst>
              </a:tr>
              <a:tr h="23886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Heart</a:t>
                      </a:r>
                      <a:r>
                        <a:rPr lang="en-US" sz="1100" baseline="0" dirty="0"/>
                        <a:t> disease</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42635888"/>
                  </a:ext>
                </a:extLst>
              </a:tr>
              <a:tr h="23886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Oral health</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32802807"/>
                  </a:ext>
                </a:extLst>
              </a:tr>
              <a:tr h="23886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Other</a:t>
                      </a:r>
                      <a:r>
                        <a:rPr lang="en-US" sz="1100" baseline="0" dirty="0"/>
                        <a:t> health issue/chronic disease</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729396592"/>
                  </a:ext>
                </a:extLst>
              </a:tr>
              <a:tr h="238861">
                <a:tc>
                  <a:txBody>
                    <a:bodyPr/>
                    <a:lstStyle/>
                    <a:p>
                      <a:pPr algn="r"/>
                      <a:r>
                        <a:rPr lang="en-US" sz="1100" b="1" dirty="0"/>
                        <a:t>None of the above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18" name="Chart 17"/>
          <p:cNvGraphicFramePr/>
          <p:nvPr>
            <p:extLst>
              <p:ext uri="{D42A27DB-BD31-4B8C-83A1-F6EECF244321}">
                <p14:modId xmlns:p14="http://schemas.microsoft.com/office/powerpoint/2010/main" val="13595060"/>
              </p:ext>
            </p:extLst>
          </p:nvPr>
        </p:nvGraphicFramePr>
        <p:xfrm>
          <a:off x="5557118" y="2095918"/>
          <a:ext cx="3929022" cy="4171555"/>
        </p:xfrm>
        <a:graphic>
          <a:graphicData uri="http://schemas.openxmlformats.org/drawingml/2006/chart">
            <c:chart xmlns:c="http://schemas.openxmlformats.org/drawingml/2006/chart" xmlns:r="http://schemas.openxmlformats.org/officeDocument/2006/relationships" r:id="rId4"/>
          </a:graphicData>
        </a:graphic>
      </p:graphicFrame>
      <p:cxnSp>
        <p:nvCxnSpPr>
          <p:cNvPr id="21" name="Straight Arrow Connector 20"/>
          <p:cNvCxnSpPr/>
          <p:nvPr/>
        </p:nvCxnSpPr>
        <p:spPr>
          <a:xfrm flipV="1">
            <a:off x="3698102" y="3224214"/>
            <a:ext cx="2540" cy="117475"/>
          </a:xfrm>
          <a:prstGeom prst="straightConnector1">
            <a:avLst/>
          </a:prstGeom>
          <a:noFill/>
          <a:ln w="6350" cap="flat" cmpd="sng" algn="ctr">
            <a:solidFill>
              <a:sysClr val="windowText" lastClr="000000"/>
            </a:solidFill>
            <a:prstDash val="solid"/>
            <a:miter lim="800000"/>
            <a:tailEnd type="arrow" w="sm" len="sm"/>
          </a:ln>
          <a:effectLst/>
        </p:spPr>
      </p:cxnSp>
      <p:sp>
        <p:nvSpPr>
          <p:cNvPr id="16" name="Content Placeholder 1"/>
          <p:cNvSpPr txBox="1">
            <a:spLocks/>
          </p:cNvSpPr>
          <p:nvPr/>
        </p:nvSpPr>
        <p:spPr>
          <a:xfrm>
            <a:off x="191954" y="848483"/>
            <a:ext cx="8782372" cy="545055"/>
          </a:xfrm>
          <a:prstGeom prst="rect">
            <a:avLst/>
          </a:prstGeom>
          <a:noFill/>
        </p:spPr>
        <p:txBody>
          <a:bodyPr/>
          <a:lstStyle/>
          <a:p>
            <a:pPr marL="0" lvl="1">
              <a:lnSpc>
                <a:spcPts val="1720"/>
              </a:lnSpc>
              <a:spcBef>
                <a:spcPts val="600"/>
              </a:spcBef>
            </a:pPr>
            <a:r>
              <a:rPr lang="en-US" sz="1600" dirty="0">
                <a:cs typeface="Arial" pitchFamily="34" charset="0"/>
              </a:rPr>
              <a:t>Consistent with the health issues they support, CHWs are most likely to be trained in behavioral health, substance use, and diabetes.</a:t>
            </a:r>
          </a:p>
        </p:txBody>
      </p:sp>
      <p:sp>
        <p:nvSpPr>
          <p:cNvPr id="20" name="Oval 19"/>
          <p:cNvSpPr/>
          <p:nvPr/>
        </p:nvSpPr>
        <p:spPr bwMode="gray">
          <a:xfrm rot="20607693">
            <a:off x="3268409" y="3166937"/>
            <a:ext cx="573825" cy="266862"/>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
        <p:nvSpPr>
          <p:cNvPr id="25" name="AutoShape 6"/>
          <p:cNvSpPr>
            <a:spLocks noChangeArrowheads="1"/>
          </p:cNvSpPr>
          <p:nvPr/>
        </p:nvSpPr>
        <p:spPr bwMode="auto">
          <a:xfrm>
            <a:off x="3844665" y="4898629"/>
            <a:ext cx="1511505" cy="757451"/>
          </a:xfrm>
          <a:prstGeom prst="wedgeRoundRectCallout">
            <a:avLst>
              <a:gd name="adj1" fmla="val -78434"/>
              <a:gd name="adj2" fmla="val 72987"/>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chemeClr val="accent2"/>
                </a:solidFill>
                <a:effectLst/>
                <a:latin typeface="Arial" pitchFamily="34" charset="0"/>
                <a:cs typeface="Arial" pitchFamily="34" charset="0"/>
              </a:rPr>
              <a:t>Other training include:</a:t>
            </a:r>
            <a:endParaRPr lang="en-US" sz="1000" dirty="0">
              <a:solidFill>
                <a:schemeClr val="accent2"/>
              </a:solidFill>
              <a:latin typeface="Arial" pitchFamily="34" charset="0"/>
              <a:cs typeface="Arial" pitchFamily="34" charset="0"/>
            </a:endParaRPr>
          </a:p>
          <a:p>
            <a:pPr marL="171450" lvl="0" indent="-171450" fontAlgn="base">
              <a:spcBef>
                <a:spcPct val="0"/>
              </a:spcBef>
              <a:spcAft>
                <a:spcPct val="0"/>
              </a:spcAft>
              <a:buFont typeface="Arial" panose="020B0604020202020204" pitchFamily="34" charset="0"/>
              <a:buChar char="•"/>
            </a:pPr>
            <a:r>
              <a:rPr lang="en-US" sz="1000" dirty="0">
                <a:solidFill>
                  <a:schemeClr val="accent2"/>
                </a:solidFill>
                <a:latin typeface="Arial" pitchFamily="34" charset="0"/>
                <a:cs typeface="Arial" pitchFamily="34" charset="0"/>
              </a:rPr>
              <a:t>Hepatitis C</a:t>
            </a:r>
          </a:p>
          <a:p>
            <a:pPr marL="171450" lvl="0" indent="-171450" fontAlgn="base">
              <a:spcBef>
                <a:spcPct val="0"/>
              </a:spcBef>
              <a:spcAft>
                <a:spcPct val="0"/>
              </a:spcAft>
              <a:buFont typeface="Arial" panose="020B0604020202020204" pitchFamily="34" charset="0"/>
              <a:buChar char="•"/>
            </a:pPr>
            <a:r>
              <a:rPr lang="en-US" sz="1000" dirty="0">
                <a:solidFill>
                  <a:schemeClr val="accent2"/>
                </a:solidFill>
                <a:latin typeface="Arial" pitchFamily="34" charset="0"/>
                <a:cs typeface="Arial" pitchFamily="34" charset="0"/>
              </a:rPr>
              <a:t>Domestic/sexual violence</a:t>
            </a:r>
          </a:p>
        </p:txBody>
      </p:sp>
      <p:sp>
        <p:nvSpPr>
          <p:cNvPr id="26" name="AutoShape 6"/>
          <p:cNvSpPr>
            <a:spLocks noChangeArrowheads="1"/>
          </p:cNvSpPr>
          <p:nvPr/>
        </p:nvSpPr>
        <p:spPr bwMode="auto">
          <a:xfrm>
            <a:off x="6770549" y="4898630"/>
            <a:ext cx="1891670" cy="757451"/>
          </a:xfrm>
          <a:prstGeom prst="wedgeRoundRectCallout">
            <a:avLst>
              <a:gd name="adj1" fmla="val -75647"/>
              <a:gd name="adj2" fmla="val 70060"/>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a:ln>
                  <a:noFill/>
                </a:ln>
                <a:solidFill>
                  <a:srgbClr val="4BB970"/>
                </a:solidFill>
                <a:effectLst/>
                <a:latin typeface="Arial" pitchFamily="34" charset="0"/>
                <a:cs typeface="Arial" pitchFamily="34" charset="0"/>
              </a:rPr>
              <a:t>Other training</a:t>
            </a:r>
            <a:r>
              <a:rPr kumimoji="0" lang="en-US" sz="1000" b="0" i="0" u="none" strike="noStrike" cap="none" normalizeH="0" dirty="0">
                <a:ln>
                  <a:noFill/>
                </a:ln>
                <a:solidFill>
                  <a:srgbClr val="4BB970"/>
                </a:solidFill>
                <a:effectLst/>
                <a:latin typeface="Arial" pitchFamily="34" charset="0"/>
                <a:cs typeface="Arial" pitchFamily="34" charset="0"/>
              </a:rPr>
              <a:t> </a:t>
            </a:r>
            <a:r>
              <a:rPr kumimoji="0" lang="en-US" sz="1000" b="0" i="0" u="none" strike="noStrike" cap="none" normalizeH="0" baseline="0" dirty="0">
                <a:ln>
                  <a:noFill/>
                </a:ln>
                <a:solidFill>
                  <a:srgbClr val="4BB970"/>
                </a:solidFill>
                <a:effectLst/>
                <a:latin typeface="Arial" pitchFamily="34" charset="0"/>
                <a:cs typeface="Arial" pitchFamily="34" charset="0"/>
              </a:rPr>
              <a:t>include:</a:t>
            </a:r>
            <a:endParaRPr lang="en-US" sz="1000" dirty="0">
              <a:solidFill>
                <a:srgbClr val="4BB970"/>
              </a:solidFill>
              <a:latin typeface="Arial" pitchFamily="34" charset="0"/>
              <a:cs typeface="Arial" pitchFamily="34" charset="0"/>
            </a:endParaRPr>
          </a:p>
          <a:p>
            <a:pPr marL="171450" lvl="0" indent="-171450" fontAlgn="base">
              <a:spcBef>
                <a:spcPct val="0"/>
              </a:spcBef>
              <a:spcAft>
                <a:spcPct val="0"/>
              </a:spcAft>
              <a:buFont typeface="Arial" panose="020B0604020202020204" pitchFamily="34" charset="0"/>
              <a:buChar char="•"/>
            </a:pPr>
            <a:r>
              <a:rPr lang="en-US" sz="1000" dirty="0">
                <a:solidFill>
                  <a:srgbClr val="4BB970"/>
                </a:solidFill>
                <a:latin typeface="Arial" pitchFamily="34" charset="0"/>
                <a:cs typeface="Arial" pitchFamily="34" charset="0"/>
              </a:rPr>
              <a:t>Dementia</a:t>
            </a:r>
          </a:p>
          <a:p>
            <a:pPr marL="171450" lvl="0" indent="-171450" fontAlgn="base">
              <a:spcBef>
                <a:spcPct val="0"/>
              </a:spcBef>
              <a:spcAft>
                <a:spcPct val="0"/>
              </a:spcAft>
              <a:buFont typeface="Arial" panose="020B0604020202020204" pitchFamily="34" charset="0"/>
              <a:buChar char="•"/>
            </a:pPr>
            <a:r>
              <a:rPr lang="en-US" sz="1000" dirty="0">
                <a:solidFill>
                  <a:srgbClr val="4BB970"/>
                </a:solidFill>
                <a:latin typeface="Arial" pitchFamily="34" charset="0"/>
                <a:cs typeface="Arial" pitchFamily="34" charset="0"/>
              </a:rPr>
              <a:t>Hepatitis C</a:t>
            </a:r>
          </a:p>
          <a:p>
            <a:pPr marL="171450" lvl="0" indent="-171450" fontAlgn="base">
              <a:spcBef>
                <a:spcPct val="0"/>
              </a:spcBef>
              <a:spcAft>
                <a:spcPct val="0"/>
              </a:spcAft>
              <a:buFont typeface="Arial" panose="020B0604020202020204" pitchFamily="34" charset="0"/>
              <a:buChar char="•"/>
            </a:pPr>
            <a:r>
              <a:rPr lang="en-US" sz="1000" dirty="0">
                <a:solidFill>
                  <a:srgbClr val="4BB970"/>
                </a:solidFill>
                <a:latin typeface="Arial" pitchFamily="34" charset="0"/>
                <a:cs typeface="Arial" pitchFamily="34" charset="0"/>
              </a:rPr>
              <a:t>Domestic/sexual violence</a:t>
            </a:r>
          </a:p>
          <a:p>
            <a:pPr marL="171450" lvl="0" indent="-171450" fontAlgn="base">
              <a:spcBef>
                <a:spcPct val="0"/>
              </a:spcBef>
              <a:spcAft>
                <a:spcPct val="0"/>
              </a:spcAft>
              <a:buFont typeface="Arial" panose="020B0604020202020204" pitchFamily="34" charset="0"/>
              <a:buChar char="•"/>
            </a:pPr>
            <a:endParaRPr lang="en-US" sz="1000" dirty="0">
              <a:solidFill>
                <a:srgbClr val="4BB970"/>
              </a:solidFill>
              <a:latin typeface="Arial" pitchFamily="34" charset="0"/>
              <a:cs typeface="Arial" pitchFamily="34" charset="0"/>
            </a:endParaRPr>
          </a:p>
        </p:txBody>
      </p:sp>
    </p:spTree>
    <p:extLst>
      <p:ext uri="{BB962C8B-B14F-4D97-AF65-F5344CB8AC3E}">
        <p14:creationId xmlns:p14="http://schemas.microsoft.com/office/powerpoint/2010/main" val="401944094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50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2000"/>
                            </p:stCondLst>
                            <p:childTnLst>
                              <p:par>
                                <p:cTn id="9" presetID="22" presetClass="entr" presetSubtype="4" fill="hold" grpId="0" nodeType="afterEffect">
                                  <p:stCondLst>
                                    <p:cond delay="150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p:cNvSpPr txBox="1">
            <a:spLocks/>
          </p:cNvSpPr>
          <p:nvPr/>
        </p:nvSpPr>
        <p:spPr>
          <a:xfrm>
            <a:off x="198342" y="896267"/>
            <a:ext cx="8782372" cy="627074"/>
          </a:xfrm>
          <a:prstGeom prst="rect">
            <a:avLst/>
          </a:prstGeom>
          <a:noFill/>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itle 3"/>
          <p:cNvSpPr>
            <a:spLocks noGrp="1"/>
          </p:cNvSpPr>
          <p:nvPr>
            <p:ph type="title"/>
          </p:nvPr>
        </p:nvSpPr>
        <p:spPr>
          <a:xfrm>
            <a:off x="228600" y="106747"/>
            <a:ext cx="7151350" cy="647402"/>
          </a:xfrm>
        </p:spPr>
        <p:txBody>
          <a:bodyPr/>
          <a:lstStyle/>
          <a:p>
            <a:r>
              <a:rPr lang="en-US" dirty="0">
                <a:solidFill>
                  <a:schemeClr val="accent2"/>
                </a:solidFill>
              </a:rPr>
              <a:t>CHW Interest in Health Issues/Chronic Disease Training</a:t>
            </a:r>
          </a:p>
        </p:txBody>
      </p:sp>
      <p:sp>
        <p:nvSpPr>
          <p:cNvPr id="69" name="Text Box 3"/>
          <p:cNvSpPr txBox="1">
            <a:spLocks noChangeArrowheads="1"/>
          </p:cNvSpPr>
          <p:nvPr/>
        </p:nvSpPr>
        <p:spPr bwMode="auto">
          <a:xfrm>
            <a:off x="961682" y="1457181"/>
            <a:ext cx="75168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87C8"/>
                </a:solidFill>
                <a:effectLst/>
                <a:uLnTx/>
                <a:uFillTx/>
                <a:latin typeface="Arial" charset="0"/>
                <a:ea typeface="+mn-ea"/>
                <a:cs typeface="Arial" charset="0"/>
              </a:rPr>
              <a:t>Interest in Being Trained or Receiving Additional</a:t>
            </a:r>
            <a:r>
              <a:rPr kumimoji="0" lang="en-US" sz="1600" b="1" i="0" u="none" strike="noStrike" kern="1200" cap="none" spc="0" normalizeH="0" noProof="0" dirty="0">
                <a:ln>
                  <a:noFill/>
                </a:ln>
                <a:solidFill>
                  <a:srgbClr val="0087C8"/>
                </a:solidFill>
                <a:effectLst/>
                <a:uLnTx/>
                <a:uFillTx/>
                <a:latin typeface="Arial" charset="0"/>
                <a:ea typeface="+mn-ea"/>
                <a:cs typeface="Arial" charset="0"/>
              </a:rPr>
              <a:t> Training</a:t>
            </a:r>
            <a:endParaRPr kumimoji="0" lang="en-US" sz="1600" b="1" i="0" u="none" strike="noStrike" kern="1200" cap="none" spc="0" normalizeH="0" baseline="0" noProof="0" dirty="0">
              <a:ln>
                <a:noFill/>
              </a:ln>
              <a:solidFill>
                <a:srgbClr val="0087C8"/>
              </a:solidFill>
              <a:effectLst/>
              <a:uLnTx/>
              <a:uFillTx/>
              <a:latin typeface="Arial" charset="0"/>
              <a:ea typeface="+mn-ea"/>
              <a:cs typeface="Arial"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a:t>
            </a:r>
            <a:r>
              <a:rPr kumimoji="0" lang="en-US" sz="1400" b="0" i="0" u="none" strike="noStrike" kern="1200" cap="none" spc="0" normalizeH="0" noProof="0" dirty="0">
                <a:ln>
                  <a:noFill/>
                </a:ln>
                <a:solidFill>
                  <a:srgbClr val="000000"/>
                </a:solidFill>
                <a:effectLst/>
                <a:uLnTx/>
                <a:uFillTx/>
                <a:latin typeface="Arial" charset="0"/>
                <a:ea typeface="+mn-ea"/>
                <a:cs typeface="Arial" charset="0"/>
              </a:rPr>
              <a:t> </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CHWs </a:t>
            </a:r>
            <a:r>
              <a:rPr lang="en-US" sz="1400" b="0" dirty="0">
                <a:solidFill>
                  <a:srgbClr val="000000"/>
                </a:solidFill>
              </a:rPr>
              <a:t>Working in Clinical Organizations </a:t>
            </a:r>
            <a:r>
              <a:rPr kumimoji="0" lang="en-US" sz="1400" b="0" i="0" u="none" strike="noStrike" kern="1200" cap="none" spc="0" normalizeH="0" baseline="0" noProof="0" dirty="0">
                <a:ln>
                  <a:noFill/>
                </a:ln>
                <a:solidFill>
                  <a:srgbClr val="000000"/>
                </a:solidFill>
                <a:effectLst/>
                <a:uLnTx/>
                <a:uFillTx/>
                <a:latin typeface="Arial" charset="0"/>
                <a:ea typeface="+mn-ea"/>
                <a:cs typeface="Arial" charset="0"/>
              </a:rPr>
              <a:t>–</a:t>
            </a:r>
          </a:p>
        </p:txBody>
      </p:sp>
      <p:sp>
        <p:nvSpPr>
          <p:cNvPr id="17" name="Text Placeholder 1"/>
          <p:cNvSpPr>
            <a:spLocks noGrp="1"/>
          </p:cNvSpPr>
          <p:nvPr>
            <p:ph type="body" sz="quarter" idx="12"/>
          </p:nvPr>
        </p:nvSpPr>
        <p:spPr>
          <a:xfrm>
            <a:off x="323850" y="6633584"/>
            <a:ext cx="8496300" cy="144462"/>
          </a:xfrm>
        </p:spPr>
        <p:txBody>
          <a:bodyPr/>
          <a:lstStyle/>
          <a:p>
            <a:pPr marL="341313" lvl="0" indent="-341313">
              <a:spcAft>
                <a:spcPts val="300"/>
              </a:spcAft>
            </a:pPr>
            <a:r>
              <a:rPr lang="en-US" dirty="0"/>
              <a:t>CD4	For each area listed below, please indicate the extent to which you are interested in being trained or receiving additional training in that area </a:t>
            </a:r>
            <a:r>
              <a:rPr lang="en-IN" dirty="0"/>
              <a:t>(CHWs: Clinical=308)</a:t>
            </a:r>
          </a:p>
          <a:p>
            <a:pPr marL="341313" indent="-341313"/>
            <a:r>
              <a:rPr lang="en-IN" dirty="0"/>
              <a:t> </a:t>
            </a:r>
          </a:p>
        </p:txBody>
      </p:sp>
      <p:sp>
        <p:nvSpPr>
          <p:cNvPr id="13" name="Text Box 25"/>
          <p:cNvSpPr txBox="1"/>
          <p:nvPr/>
        </p:nvSpPr>
        <p:spPr>
          <a:xfrm>
            <a:off x="3239135" y="13272135"/>
            <a:ext cx="123825" cy="133350"/>
          </a:xfrm>
          <a:prstGeom prst="rect">
            <a:avLst/>
          </a:prstGeom>
          <a:solidFill>
            <a:srgbClr val="FFF2CC"/>
          </a:solidFill>
          <a:ln w="6350">
            <a:solidFill>
              <a:schemeClr val="bg1">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cxnSp>
        <p:nvCxnSpPr>
          <p:cNvPr id="14" name="Straight Arrow Connector 13"/>
          <p:cNvCxnSpPr/>
          <p:nvPr/>
        </p:nvCxnSpPr>
        <p:spPr>
          <a:xfrm flipV="1">
            <a:off x="3039110" y="13274040"/>
            <a:ext cx="2540" cy="117475"/>
          </a:xfrm>
          <a:prstGeom prst="straightConnector1">
            <a:avLst/>
          </a:prstGeom>
          <a:noFill/>
          <a:ln w="6350" cap="flat" cmpd="sng" algn="ctr">
            <a:solidFill>
              <a:sysClr val="windowText" lastClr="000000"/>
            </a:solidFill>
            <a:prstDash val="solid"/>
            <a:miter lim="800000"/>
            <a:tailEnd type="stealth"/>
          </a:ln>
          <a:effectLst/>
        </p:spPr>
      </p:cxnSp>
      <p:cxnSp>
        <p:nvCxnSpPr>
          <p:cNvPr id="15" name="Straight Connector 14"/>
          <p:cNvCxnSpPr/>
          <p:nvPr/>
        </p:nvCxnSpPr>
        <p:spPr>
          <a:xfrm flipH="1">
            <a:off x="3117850" y="13246100"/>
            <a:ext cx="82550" cy="16510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4" name="Table 23"/>
          <p:cNvGraphicFramePr>
            <a:graphicFrameLocks noGrp="1"/>
          </p:cNvGraphicFramePr>
          <p:nvPr>
            <p:extLst>
              <p:ext uri="{D42A27DB-BD31-4B8C-83A1-F6EECF244321}">
                <p14:modId xmlns:p14="http://schemas.microsoft.com/office/powerpoint/2010/main" val="1187394275"/>
              </p:ext>
            </p:extLst>
          </p:nvPr>
        </p:nvGraphicFramePr>
        <p:xfrm>
          <a:off x="1240970" y="2215722"/>
          <a:ext cx="1798139" cy="4157025"/>
        </p:xfrm>
        <a:graphic>
          <a:graphicData uri="http://schemas.openxmlformats.org/drawingml/2006/table">
            <a:tbl>
              <a:tblPr firstRow="1" bandRow="1"/>
              <a:tblGrid>
                <a:gridCol w="1798139">
                  <a:extLst>
                    <a:ext uri="{9D8B030D-6E8A-4147-A177-3AD203B41FA5}">
                      <a16:colId xmlns:a16="http://schemas.microsoft.com/office/drawing/2014/main" val="20000"/>
                    </a:ext>
                  </a:extLst>
                </a:gridCol>
              </a:tblGrid>
              <a:tr h="27713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Mental/behavioral </a:t>
                      </a:r>
                      <a:r>
                        <a:rPr lang="en-US" sz="1100" baseline="0" dirty="0"/>
                        <a:t>health</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713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Substance</a:t>
                      </a:r>
                      <a:r>
                        <a:rPr lang="en-US" sz="1100" baseline="0" dirty="0"/>
                        <a:t> use</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7713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Diabetes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7713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Cancer</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713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Heart disease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7713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mn-lt"/>
                          <a:ea typeface="+mn-ea"/>
                          <a:cs typeface="+mn-cs"/>
                        </a:rPr>
                        <a:t>Maternal and infant health</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61677864"/>
                  </a:ext>
                </a:extLst>
              </a:tr>
              <a:tr h="27713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Obesity</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0431921"/>
                  </a:ext>
                </a:extLst>
              </a:tr>
              <a:tr h="27713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Sexual Health</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71668704"/>
                  </a:ext>
                </a:extLst>
              </a:tr>
              <a:tr h="27713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HIV/AIDS</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908702626"/>
                  </a:ext>
                </a:extLst>
              </a:tr>
              <a:tr h="27713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Hypertension</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7458685"/>
                  </a:ext>
                </a:extLst>
              </a:tr>
              <a:tr h="27713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Tobacco</a:t>
                      </a:r>
                      <a:r>
                        <a:rPr lang="en-US" sz="1100" baseline="0" dirty="0"/>
                        <a:t> cessation</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69987550"/>
                  </a:ext>
                </a:extLst>
              </a:tr>
              <a:tr h="27713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Asthma</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65087251"/>
                  </a:ext>
                </a:extLst>
              </a:tr>
              <a:tr h="27713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Falls prevention</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42635888"/>
                  </a:ext>
                </a:extLst>
              </a:tr>
              <a:tr h="27713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Oral</a:t>
                      </a:r>
                      <a:r>
                        <a:rPr lang="en-US" sz="1100" baseline="0" dirty="0"/>
                        <a:t> health</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32802807"/>
                  </a:ext>
                </a:extLst>
              </a:tr>
              <a:tr h="27713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Other training</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729396592"/>
                  </a:ext>
                </a:extLst>
              </a:tr>
            </a:tbl>
          </a:graphicData>
        </a:graphic>
      </p:graphicFrame>
      <p:grpSp>
        <p:nvGrpSpPr>
          <p:cNvPr id="54" name="Group 53"/>
          <p:cNvGrpSpPr/>
          <p:nvPr/>
        </p:nvGrpSpPr>
        <p:grpSpPr>
          <a:xfrm>
            <a:off x="3300730" y="2006666"/>
            <a:ext cx="2189377" cy="225121"/>
            <a:chOff x="3572349" y="1797462"/>
            <a:chExt cx="2189377" cy="225121"/>
          </a:xfrm>
        </p:grpSpPr>
        <p:sp>
          <p:nvSpPr>
            <p:cNvPr id="52" name="Rectangle 51"/>
            <p:cNvSpPr/>
            <p:nvPr/>
          </p:nvSpPr>
          <p:spPr bwMode="gray">
            <a:xfrm>
              <a:off x="3572349" y="1827608"/>
              <a:ext cx="122415" cy="138993"/>
            </a:xfrm>
            <a:prstGeom prst="rect">
              <a:avLst/>
            </a:prstGeom>
            <a:solidFill>
              <a:srgbClr val="00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53" name="TextBox 52"/>
            <p:cNvSpPr txBox="1"/>
            <p:nvPr/>
          </p:nvSpPr>
          <p:spPr>
            <a:xfrm>
              <a:off x="3753658" y="1797462"/>
              <a:ext cx="2008068" cy="225121"/>
            </a:xfrm>
            <a:prstGeom prst="rect">
              <a:avLst/>
            </a:prstGeom>
            <a:noFill/>
          </p:spPr>
          <p:txBody>
            <a:bodyPr wrap="square" lIns="0" tIns="0" rIns="0" bIns="0" rtlCol="0">
              <a:noAutofit/>
            </a:bodyPr>
            <a:lstStyle/>
            <a:p>
              <a:pPr>
                <a:spcBef>
                  <a:spcPts val="300"/>
                </a:spcBef>
              </a:pPr>
              <a:r>
                <a:rPr lang="en-US" sz="1200" dirty="0">
                  <a:latin typeface="Arial" pitchFamily="34" charset="0"/>
                  <a:cs typeface="Arial" pitchFamily="34" charset="0"/>
                </a:rPr>
                <a:t>Very interested</a:t>
              </a:r>
              <a:endParaRPr lang="en-US" sz="1100" dirty="0">
                <a:latin typeface="Arial" pitchFamily="34" charset="0"/>
                <a:cs typeface="Arial" pitchFamily="34" charset="0"/>
              </a:endParaRPr>
            </a:p>
          </p:txBody>
        </p:sp>
      </p:grpSp>
      <p:grpSp>
        <p:nvGrpSpPr>
          <p:cNvPr id="56" name="Group 55"/>
          <p:cNvGrpSpPr/>
          <p:nvPr/>
        </p:nvGrpSpPr>
        <p:grpSpPr>
          <a:xfrm>
            <a:off x="4841785" y="2006666"/>
            <a:ext cx="2206334" cy="225121"/>
            <a:chOff x="3572349" y="1812789"/>
            <a:chExt cx="2206334" cy="225121"/>
          </a:xfrm>
        </p:grpSpPr>
        <p:sp>
          <p:nvSpPr>
            <p:cNvPr id="57" name="Rectangle 56"/>
            <p:cNvSpPr/>
            <p:nvPr/>
          </p:nvSpPr>
          <p:spPr bwMode="gray">
            <a:xfrm>
              <a:off x="3572349" y="1827608"/>
              <a:ext cx="122415" cy="138993"/>
            </a:xfrm>
            <a:prstGeom prst="rect">
              <a:avLst/>
            </a:prstGeom>
            <a:solidFill>
              <a:srgbClr val="4BB9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58" name="TextBox 57"/>
            <p:cNvSpPr txBox="1"/>
            <p:nvPr/>
          </p:nvSpPr>
          <p:spPr>
            <a:xfrm>
              <a:off x="3770615" y="1812789"/>
              <a:ext cx="2008068" cy="225121"/>
            </a:xfrm>
            <a:prstGeom prst="rect">
              <a:avLst/>
            </a:prstGeom>
            <a:noFill/>
          </p:spPr>
          <p:txBody>
            <a:bodyPr wrap="square" lIns="0" tIns="0" rIns="0" bIns="0" rtlCol="0">
              <a:noAutofit/>
            </a:bodyPr>
            <a:lstStyle/>
            <a:p>
              <a:pPr>
                <a:spcBef>
                  <a:spcPts val="300"/>
                </a:spcBef>
              </a:pPr>
              <a:r>
                <a:rPr lang="en-US" sz="1200" dirty="0">
                  <a:latin typeface="Arial" pitchFamily="34" charset="0"/>
                  <a:cs typeface="Arial" pitchFamily="34" charset="0"/>
                </a:rPr>
                <a:t>Somewhat interested</a:t>
              </a:r>
              <a:endParaRPr lang="en-US" sz="1100" dirty="0">
                <a:latin typeface="Arial" pitchFamily="34" charset="0"/>
                <a:cs typeface="Arial" pitchFamily="34" charset="0"/>
              </a:endParaRPr>
            </a:p>
          </p:txBody>
        </p:sp>
      </p:grpSp>
      <p:grpSp>
        <p:nvGrpSpPr>
          <p:cNvPr id="59" name="Group 58"/>
          <p:cNvGrpSpPr/>
          <p:nvPr/>
        </p:nvGrpSpPr>
        <p:grpSpPr>
          <a:xfrm>
            <a:off x="6685702" y="1982618"/>
            <a:ext cx="2226806" cy="225121"/>
            <a:chOff x="3572349" y="1798482"/>
            <a:chExt cx="2226806" cy="225121"/>
          </a:xfrm>
        </p:grpSpPr>
        <p:sp>
          <p:nvSpPr>
            <p:cNvPr id="60" name="Rectangle 59"/>
            <p:cNvSpPr/>
            <p:nvPr/>
          </p:nvSpPr>
          <p:spPr bwMode="gray">
            <a:xfrm>
              <a:off x="3572349" y="1827608"/>
              <a:ext cx="122415" cy="138993"/>
            </a:xfrm>
            <a:prstGeom prst="rec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61" name="TextBox 60"/>
            <p:cNvSpPr txBox="1"/>
            <p:nvPr/>
          </p:nvSpPr>
          <p:spPr>
            <a:xfrm>
              <a:off x="3791087" y="1798482"/>
              <a:ext cx="2008068" cy="225121"/>
            </a:xfrm>
            <a:prstGeom prst="rect">
              <a:avLst/>
            </a:prstGeom>
            <a:noFill/>
          </p:spPr>
          <p:txBody>
            <a:bodyPr wrap="square" lIns="0" tIns="0" rIns="0" bIns="0" rtlCol="0">
              <a:noAutofit/>
            </a:bodyPr>
            <a:lstStyle/>
            <a:p>
              <a:pPr>
                <a:spcBef>
                  <a:spcPts val="300"/>
                </a:spcBef>
              </a:pPr>
              <a:r>
                <a:rPr lang="en-US" sz="1200" dirty="0">
                  <a:latin typeface="Arial" pitchFamily="34" charset="0"/>
                  <a:cs typeface="Arial" pitchFamily="34" charset="0"/>
                </a:rPr>
                <a:t>Not at all interested</a:t>
              </a:r>
              <a:endParaRPr lang="en-US" sz="1100" dirty="0">
                <a:latin typeface="Arial" pitchFamily="34" charset="0"/>
                <a:cs typeface="Arial" pitchFamily="34" charset="0"/>
              </a:endParaRPr>
            </a:p>
          </p:txBody>
        </p:sp>
      </p:grpSp>
      <p:graphicFrame>
        <p:nvGraphicFramePr>
          <p:cNvPr id="23" name="Chart 22"/>
          <p:cNvGraphicFramePr/>
          <p:nvPr>
            <p:extLst>
              <p:ext uri="{D42A27DB-BD31-4B8C-83A1-F6EECF244321}">
                <p14:modId xmlns:p14="http://schemas.microsoft.com/office/powerpoint/2010/main" val="2117532001"/>
              </p:ext>
            </p:extLst>
          </p:nvPr>
        </p:nvGraphicFramePr>
        <p:xfrm>
          <a:off x="2965154" y="2201194"/>
          <a:ext cx="3929022" cy="4171555"/>
        </p:xfrm>
        <a:graphic>
          <a:graphicData uri="http://schemas.openxmlformats.org/drawingml/2006/chart">
            <c:chart xmlns:c="http://schemas.openxmlformats.org/drawingml/2006/chart" xmlns:r="http://schemas.openxmlformats.org/officeDocument/2006/relationships" r:id="rId3"/>
          </a:graphicData>
        </a:graphic>
      </p:graphicFrame>
      <p:sp>
        <p:nvSpPr>
          <p:cNvPr id="21" name="Content Placeholder 1"/>
          <p:cNvSpPr txBox="1">
            <a:spLocks/>
          </p:cNvSpPr>
          <p:nvPr/>
        </p:nvSpPr>
        <p:spPr>
          <a:xfrm>
            <a:off x="191954" y="848483"/>
            <a:ext cx="8782372" cy="545055"/>
          </a:xfrm>
          <a:prstGeom prst="rect">
            <a:avLst/>
          </a:prstGeom>
          <a:noFill/>
        </p:spPr>
        <p:txBody>
          <a:bodyPr/>
          <a:lstStyle/>
          <a:p>
            <a:pPr marL="0" lvl="1">
              <a:lnSpc>
                <a:spcPts val="1720"/>
              </a:lnSpc>
              <a:spcBef>
                <a:spcPts val="600"/>
              </a:spcBef>
            </a:pPr>
            <a:r>
              <a:rPr lang="en-US" sz="1600" dirty="0">
                <a:cs typeface="Arial" pitchFamily="34" charset="0"/>
              </a:rPr>
              <a:t>The areas that CHWs from clinical organizations express the most interest in receiving training in are behavioral health, substance use, diabetes, and cancer.</a:t>
            </a:r>
          </a:p>
        </p:txBody>
      </p:sp>
    </p:spTree>
    <p:extLst>
      <p:ext uri="{BB962C8B-B14F-4D97-AF65-F5344CB8AC3E}">
        <p14:creationId xmlns:p14="http://schemas.microsoft.com/office/powerpoint/2010/main" val="4136046001"/>
      </p:ext>
    </p:extLst>
  </p:cSld>
  <p:clrMapOvr>
    <a:masterClrMapping/>
  </p:clrMapOvr>
  <p:transition spd="med">
    <p:wipe dir="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06747"/>
            <a:ext cx="7029450" cy="647402"/>
          </a:xfrm>
        </p:spPr>
        <p:txBody>
          <a:bodyPr/>
          <a:lstStyle/>
          <a:p>
            <a:r>
              <a:rPr lang="en-US" dirty="0">
                <a:solidFill>
                  <a:schemeClr val="accent2"/>
                </a:solidFill>
              </a:rPr>
              <a:t>CHW Health and Safety Training</a:t>
            </a:r>
            <a:endParaRPr lang="en-US" i="1" dirty="0">
              <a:solidFill>
                <a:schemeClr val="accent2"/>
              </a:solidFill>
            </a:endParaRPr>
          </a:p>
        </p:txBody>
      </p:sp>
      <p:sp>
        <p:nvSpPr>
          <p:cNvPr id="2" name="Text Placeholder 1"/>
          <p:cNvSpPr>
            <a:spLocks noGrp="1"/>
          </p:cNvSpPr>
          <p:nvPr>
            <p:ph type="body" sz="quarter" idx="12"/>
          </p:nvPr>
        </p:nvSpPr>
        <p:spPr/>
        <p:txBody>
          <a:bodyPr/>
          <a:lstStyle/>
          <a:p>
            <a:pPr marL="341313" lvl="0" indent="-341313">
              <a:tabLst>
                <a:tab pos="631825" algn="l"/>
              </a:tabLst>
            </a:pPr>
            <a:r>
              <a:rPr lang="en-US" dirty="0"/>
              <a:t>EE6a	Has your organization provided health and safety training to CHWs on the following topics? (Employers: Total=179)</a:t>
            </a:r>
          </a:p>
          <a:p>
            <a:pPr marL="341313" lvl="0" indent="-341313">
              <a:spcAft>
                <a:spcPts val="300"/>
              </a:spcAft>
              <a:tabLst>
                <a:tab pos="631825" algn="l"/>
              </a:tabLst>
            </a:pPr>
            <a:r>
              <a:rPr lang="en-US" dirty="0"/>
              <a:t>CD4a	Have you received health and safety training on the following topics at your organization? </a:t>
            </a:r>
            <a:r>
              <a:rPr lang="en-IN" dirty="0"/>
              <a:t>(CHWs: Total=531)</a:t>
            </a:r>
          </a:p>
        </p:txBody>
      </p:sp>
      <p:sp>
        <p:nvSpPr>
          <p:cNvPr id="9" name="Text Box 3"/>
          <p:cNvSpPr txBox="1">
            <a:spLocks noChangeArrowheads="1"/>
          </p:cNvSpPr>
          <p:nvPr/>
        </p:nvSpPr>
        <p:spPr bwMode="auto">
          <a:xfrm>
            <a:off x="548204" y="2359376"/>
            <a:ext cx="8378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CHW Health and </a:t>
            </a:r>
            <a:r>
              <a:rPr lang="en-US" sz="1600">
                <a:solidFill>
                  <a:schemeClr val="accent2"/>
                </a:solidFill>
              </a:rPr>
              <a:t>Safety Training</a:t>
            </a:r>
            <a:endParaRPr lang="en-US" sz="1600" dirty="0">
              <a:solidFill>
                <a:schemeClr val="accent2"/>
              </a:solidFill>
            </a:endParaRPr>
          </a:p>
        </p:txBody>
      </p:sp>
      <p:sp>
        <p:nvSpPr>
          <p:cNvPr id="10" name="TextBox 9"/>
          <p:cNvSpPr txBox="1"/>
          <p:nvPr/>
        </p:nvSpPr>
        <p:spPr>
          <a:xfrm>
            <a:off x="5715637" y="2897237"/>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CHWs</a:t>
            </a:r>
            <a:endParaRPr lang="en-US" sz="1100" b="1" dirty="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494487352"/>
              </p:ext>
            </p:extLst>
          </p:nvPr>
        </p:nvGraphicFramePr>
        <p:xfrm>
          <a:off x="323850" y="3148154"/>
          <a:ext cx="2946308" cy="1292766"/>
        </p:xfrm>
        <a:graphic>
          <a:graphicData uri="http://schemas.openxmlformats.org/drawingml/2006/table">
            <a:tbl>
              <a:tblPr firstRow="1" bandRow="1"/>
              <a:tblGrid>
                <a:gridCol w="2946308">
                  <a:extLst>
                    <a:ext uri="{9D8B030D-6E8A-4147-A177-3AD203B41FA5}">
                      <a16:colId xmlns:a16="http://schemas.microsoft.com/office/drawing/2014/main" val="20000"/>
                    </a:ext>
                  </a:extLst>
                </a:gridCol>
              </a:tblGrid>
              <a:tr h="4167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Hazards</a:t>
                      </a:r>
                      <a:r>
                        <a:rPr lang="en-US" sz="1100" baseline="0" dirty="0"/>
                        <a:t> on the job</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5922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Workers’ rights under Occupational</a:t>
                      </a:r>
                      <a:r>
                        <a:rPr lang="en-US" sz="1100" baseline="0" dirty="0"/>
                        <a:t> Safety and Health Administration (OSHA)</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1677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Workers’ Compensation</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pSp>
        <p:nvGrpSpPr>
          <p:cNvPr id="13" name="Group 12"/>
          <p:cNvGrpSpPr/>
          <p:nvPr/>
        </p:nvGrpSpPr>
        <p:grpSpPr>
          <a:xfrm>
            <a:off x="5131262" y="4577467"/>
            <a:ext cx="3249671" cy="255662"/>
            <a:chOff x="5651447" y="5920433"/>
            <a:chExt cx="3249671" cy="255662"/>
          </a:xfrm>
        </p:grpSpPr>
        <p:sp>
          <p:nvSpPr>
            <p:cNvPr id="14" name="Rectangle 13"/>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15"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graphicFrame>
        <p:nvGraphicFramePr>
          <p:cNvPr id="16" name="Chart 15"/>
          <p:cNvGraphicFramePr/>
          <p:nvPr>
            <p:extLst>
              <p:ext uri="{D42A27DB-BD31-4B8C-83A1-F6EECF244321}">
                <p14:modId xmlns:p14="http://schemas.microsoft.com/office/powerpoint/2010/main" val="880189752"/>
              </p:ext>
            </p:extLst>
          </p:nvPr>
        </p:nvGraphicFramePr>
        <p:xfrm>
          <a:off x="3175406" y="3125551"/>
          <a:ext cx="2825548" cy="1311277"/>
        </p:xfrm>
        <a:graphic>
          <a:graphicData uri="http://schemas.openxmlformats.org/drawingml/2006/chart">
            <c:chart xmlns:c="http://schemas.openxmlformats.org/drawingml/2006/chart" xmlns:r="http://schemas.openxmlformats.org/officeDocument/2006/relationships" r:id="rId3"/>
          </a:graphicData>
        </a:graphic>
      </p:graphicFrame>
      <p:sp>
        <p:nvSpPr>
          <p:cNvPr id="18" name="TextBox 17"/>
          <p:cNvSpPr txBox="1"/>
          <p:nvPr/>
        </p:nvSpPr>
        <p:spPr>
          <a:xfrm>
            <a:off x="3150350" y="2911578"/>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Employers</a:t>
            </a:r>
            <a:endParaRPr lang="en-US" sz="1100" b="1" dirty="0">
              <a:latin typeface="Arial" pitchFamily="34" charset="0"/>
              <a:cs typeface="Arial" pitchFamily="34" charset="0"/>
            </a:endParaRPr>
          </a:p>
        </p:txBody>
      </p:sp>
      <p:graphicFrame>
        <p:nvGraphicFramePr>
          <p:cNvPr id="29" name="Chart 28"/>
          <p:cNvGraphicFramePr/>
          <p:nvPr>
            <p:extLst>
              <p:ext uri="{D42A27DB-BD31-4B8C-83A1-F6EECF244321}">
                <p14:modId xmlns:p14="http://schemas.microsoft.com/office/powerpoint/2010/main" val="1481801328"/>
              </p:ext>
            </p:extLst>
          </p:nvPr>
        </p:nvGraphicFramePr>
        <p:xfrm>
          <a:off x="5845276" y="3107539"/>
          <a:ext cx="2825548" cy="1311277"/>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p:cNvSpPr txBox="1"/>
          <p:nvPr/>
        </p:nvSpPr>
        <p:spPr>
          <a:xfrm>
            <a:off x="323850" y="6112156"/>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5" name="Straight Arrow Connector 34"/>
          <p:cNvCxnSpPr/>
          <p:nvPr/>
        </p:nvCxnSpPr>
        <p:spPr>
          <a:xfrm flipV="1">
            <a:off x="5483426" y="3266190"/>
            <a:ext cx="2540" cy="117475"/>
          </a:xfrm>
          <a:prstGeom prst="straightConnector1">
            <a:avLst/>
          </a:prstGeom>
          <a:noFill/>
          <a:ln w="6350" cap="flat" cmpd="sng" algn="ctr">
            <a:solidFill>
              <a:sysClr val="windowText" lastClr="000000"/>
            </a:solidFill>
            <a:prstDash val="solid"/>
            <a:miter lim="800000"/>
            <a:tailEnd type="arrow" w="sm" len="sm"/>
          </a:ln>
          <a:effectLst/>
        </p:spPr>
      </p:cxnSp>
      <p:sp>
        <p:nvSpPr>
          <p:cNvPr id="17" name="Content Placeholder 1"/>
          <p:cNvSpPr txBox="1">
            <a:spLocks/>
          </p:cNvSpPr>
          <p:nvPr/>
        </p:nvSpPr>
        <p:spPr>
          <a:xfrm>
            <a:off x="191954" y="848483"/>
            <a:ext cx="8782372" cy="1395462"/>
          </a:xfrm>
          <a:prstGeom prst="rect">
            <a:avLst/>
          </a:prstGeom>
          <a:noFill/>
        </p:spPr>
        <p:txBody>
          <a:bodyPr/>
          <a:lstStyle/>
          <a:p>
            <a:pPr marL="0" lvl="1">
              <a:lnSpc>
                <a:spcPts val="1720"/>
              </a:lnSpc>
              <a:spcBef>
                <a:spcPts val="600"/>
              </a:spcBef>
            </a:pPr>
            <a:r>
              <a:rPr lang="en-US" sz="1600" dirty="0">
                <a:cs typeface="Arial" pitchFamily="34" charset="0"/>
              </a:rPr>
              <a:t>CHWs are more likely to have received health and safety training in job hazards and workers’ rights than in workers’ compensation.</a:t>
            </a:r>
          </a:p>
          <a:p>
            <a:pPr marL="460375" lvl="2" indent="-230188">
              <a:lnSpc>
                <a:spcPts val="1720"/>
              </a:lnSpc>
              <a:spcBef>
                <a:spcPts val="600"/>
              </a:spcBef>
              <a:buClr>
                <a:schemeClr val="accent2"/>
              </a:buClr>
              <a:buFont typeface="Arial" charset="0"/>
              <a:buChar char="•"/>
            </a:pPr>
            <a:r>
              <a:rPr lang="en-US" sz="1400" dirty="0">
                <a:cs typeface="Arial" pitchFamily="34" charset="0"/>
              </a:rPr>
              <a:t>Employers are significantly more likely to report that CHWs at their organization have received health and safety training in job hazards than are CHWs.</a:t>
            </a:r>
          </a:p>
        </p:txBody>
      </p:sp>
      <p:sp>
        <p:nvSpPr>
          <p:cNvPr id="20" name="Oval 19"/>
          <p:cNvSpPr/>
          <p:nvPr/>
        </p:nvSpPr>
        <p:spPr bwMode="gray">
          <a:xfrm rot="20293295">
            <a:off x="4961821" y="3207622"/>
            <a:ext cx="700015" cy="283339"/>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spTree>
    <p:extLst>
      <p:ext uri="{BB962C8B-B14F-4D97-AF65-F5344CB8AC3E}">
        <p14:creationId xmlns:p14="http://schemas.microsoft.com/office/powerpoint/2010/main" val="709936334"/>
      </p:ext>
    </p:extLst>
  </p:cSld>
  <p:clrMapOvr>
    <a:masterClrMapping/>
  </p:clrMapOvr>
  <p:transition spd="med">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06747"/>
            <a:ext cx="7029450" cy="647402"/>
          </a:xfrm>
        </p:spPr>
        <p:txBody>
          <a:bodyPr/>
          <a:lstStyle/>
          <a:p>
            <a:r>
              <a:rPr lang="en-US" dirty="0">
                <a:solidFill>
                  <a:schemeClr val="accent2"/>
                </a:solidFill>
              </a:rPr>
              <a:t>CHW Health and Safety Training by Clinical/Non-Clinical Organizations</a:t>
            </a:r>
            <a:endParaRPr lang="en-US" i="1" dirty="0">
              <a:solidFill>
                <a:schemeClr val="accent2"/>
              </a:solidFill>
            </a:endParaRPr>
          </a:p>
        </p:txBody>
      </p:sp>
      <p:sp>
        <p:nvSpPr>
          <p:cNvPr id="2" name="Text Placeholder 1"/>
          <p:cNvSpPr>
            <a:spLocks noGrp="1"/>
          </p:cNvSpPr>
          <p:nvPr>
            <p:ph type="body" sz="quarter" idx="12"/>
          </p:nvPr>
        </p:nvSpPr>
        <p:spPr/>
        <p:txBody>
          <a:bodyPr/>
          <a:lstStyle/>
          <a:p>
            <a:pPr marL="341313" lvl="0" indent="-341313">
              <a:tabLst>
                <a:tab pos="631825" algn="l"/>
              </a:tabLst>
            </a:pPr>
            <a:r>
              <a:rPr lang="en-US" dirty="0"/>
              <a:t>EE6a	Has your organization provided health and safety training to CHWs on the following topics? (Employers: Clinical=112; Non-Clinical=67)</a:t>
            </a:r>
          </a:p>
          <a:p>
            <a:pPr marL="341313" lvl="0" indent="-341313">
              <a:spcAft>
                <a:spcPts val="300"/>
              </a:spcAft>
              <a:tabLst>
                <a:tab pos="631825" algn="l"/>
              </a:tabLst>
            </a:pPr>
            <a:r>
              <a:rPr lang="en-US" dirty="0"/>
              <a:t>CD4a	Have you received health and safety training on the following topics at your organization? </a:t>
            </a:r>
            <a:r>
              <a:rPr lang="en-IN" dirty="0"/>
              <a:t>(CHWs: Clinical=308; Non-Clinical=223)</a:t>
            </a:r>
          </a:p>
        </p:txBody>
      </p:sp>
      <p:sp>
        <p:nvSpPr>
          <p:cNvPr id="9" name="Text Box 3"/>
          <p:cNvSpPr txBox="1">
            <a:spLocks noChangeArrowheads="1"/>
          </p:cNvSpPr>
          <p:nvPr/>
        </p:nvSpPr>
        <p:spPr bwMode="auto">
          <a:xfrm>
            <a:off x="382538" y="2161217"/>
            <a:ext cx="83789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CHW Health and Safety Training by Clinical and Non-Clinical Organizations</a:t>
            </a:r>
          </a:p>
        </p:txBody>
      </p:sp>
      <p:grpSp>
        <p:nvGrpSpPr>
          <p:cNvPr id="13" name="Group 12"/>
          <p:cNvGrpSpPr/>
          <p:nvPr/>
        </p:nvGrpSpPr>
        <p:grpSpPr>
          <a:xfrm>
            <a:off x="5633214" y="4406082"/>
            <a:ext cx="3249671" cy="255662"/>
            <a:chOff x="5651447" y="5920433"/>
            <a:chExt cx="3249671" cy="255662"/>
          </a:xfrm>
        </p:grpSpPr>
        <p:sp>
          <p:nvSpPr>
            <p:cNvPr id="14" name="Rectangle 13"/>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15"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graphicFrame>
        <p:nvGraphicFramePr>
          <p:cNvPr id="30" name="Table 29"/>
          <p:cNvGraphicFramePr>
            <a:graphicFrameLocks noGrp="1"/>
          </p:cNvGraphicFramePr>
          <p:nvPr>
            <p:extLst>
              <p:ext uri="{D42A27DB-BD31-4B8C-83A1-F6EECF244321}">
                <p14:modId xmlns:p14="http://schemas.microsoft.com/office/powerpoint/2010/main" val="607570198"/>
              </p:ext>
            </p:extLst>
          </p:nvPr>
        </p:nvGraphicFramePr>
        <p:xfrm>
          <a:off x="3215470" y="2605527"/>
          <a:ext cx="2140852" cy="1673083"/>
        </p:xfrm>
        <a:graphic>
          <a:graphicData uri="http://schemas.openxmlformats.org/drawingml/2006/table">
            <a:tbl>
              <a:tblPr firstRow="1" bandRow="1">
                <a:tableStyleId>{5C22544A-7EE6-4342-B048-85BDC9FD1C3A}</a:tableStyleId>
              </a:tblPr>
              <a:tblGrid>
                <a:gridCol w="1070426">
                  <a:extLst>
                    <a:ext uri="{9D8B030D-6E8A-4147-A177-3AD203B41FA5}">
                      <a16:colId xmlns:a16="http://schemas.microsoft.com/office/drawing/2014/main" val="3737881452"/>
                    </a:ext>
                  </a:extLst>
                </a:gridCol>
                <a:gridCol w="1070426">
                  <a:extLst>
                    <a:ext uri="{9D8B030D-6E8A-4147-A177-3AD203B41FA5}">
                      <a16:colId xmlns:a16="http://schemas.microsoft.com/office/drawing/2014/main" val="3193343410"/>
                    </a:ext>
                  </a:extLst>
                </a:gridCol>
              </a:tblGrid>
              <a:tr h="26785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Clinical</a:t>
                      </a: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mn-lt"/>
                        <a:ea typeface="+mn-ea"/>
                        <a:cs typeface="+mn-cs"/>
                      </a:endParaRP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70C0"/>
                    </a:solidFill>
                  </a:tcPr>
                </a:tc>
                <a:extLst>
                  <a:ext uri="{0D108BD9-81ED-4DB2-BD59-A6C34878D82A}">
                    <a16:rowId xmlns:a16="http://schemas.microsoft.com/office/drawing/2014/main" val="1869289451"/>
                  </a:ext>
                </a:extLst>
              </a:tr>
              <a:tr h="262722">
                <a:tc>
                  <a:txBody>
                    <a:bodyPr/>
                    <a:lstStyle/>
                    <a:p>
                      <a:pPr algn="ctr">
                        <a:spcBef>
                          <a:spcPts val="0"/>
                        </a:spcBef>
                        <a:spcAft>
                          <a:spcPts val="0"/>
                        </a:spcAft>
                      </a:pPr>
                      <a:r>
                        <a:rPr lang="en-US" sz="1100" b="1" dirty="0">
                          <a:solidFill>
                            <a:schemeClr val="tx1"/>
                          </a:solidFill>
                        </a:rPr>
                        <a:t>Employers</a:t>
                      </a:r>
                    </a:p>
                  </a:txBody>
                  <a:tcPr marL="9144" marR="9144" marT="18288" marB="18288" anchor="ctr">
                    <a:lnL w="635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0"/>
                        </a:spcBef>
                        <a:spcAft>
                          <a:spcPts val="0"/>
                        </a:spcAft>
                      </a:pPr>
                      <a:r>
                        <a:rPr lang="en-US" sz="1100" b="1" dirty="0">
                          <a:solidFill>
                            <a:schemeClr val="tx1"/>
                          </a:solidFill>
                        </a:rPr>
                        <a:t>C</a:t>
                      </a:r>
                      <a:r>
                        <a:rPr lang="en-US" sz="1100" b="1" baseline="0" dirty="0">
                          <a:solidFill>
                            <a:schemeClr val="tx1"/>
                          </a:solidFill>
                        </a:rPr>
                        <a:t>HWs</a:t>
                      </a:r>
                    </a:p>
                  </a:txBody>
                  <a:tcPr marL="9144" marR="9144" marT="18288" marB="18288" anchor="ctr">
                    <a:lnL w="952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DDCA6"/>
                    </a:solidFill>
                  </a:tcPr>
                </a:tc>
                <a:extLst>
                  <a:ext uri="{0D108BD9-81ED-4DB2-BD59-A6C34878D82A}">
                    <a16:rowId xmlns:a16="http://schemas.microsoft.com/office/drawing/2014/main" val="1197703213"/>
                  </a:ext>
                </a:extLst>
              </a:tr>
              <a:tr h="380837">
                <a:tc>
                  <a:txBody>
                    <a:bodyPr/>
                    <a:lstStyle/>
                    <a:p>
                      <a:pPr algn="ctr" fontAlgn="t"/>
                      <a:r>
                        <a:rPr lang="en-US" sz="1100" b="0" i="0" u="none" strike="noStrike" dirty="0">
                          <a:solidFill>
                            <a:srgbClr val="000000"/>
                          </a:solidFill>
                          <a:effectLst/>
                          <a:latin typeface="Arial" panose="020B0604020202020204" pitchFamily="34" charset="0"/>
                        </a:rPr>
                        <a:t>92</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86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63184413"/>
                  </a:ext>
                </a:extLst>
              </a:tr>
              <a:tr h="380837">
                <a:tc>
                  <a:txBody>
                    <a:bodyPr/>
                    <a:lstStyle/>
                    <a:p>
                      <a:pPr algn="ctr" fontAlgn="t"/>
                      <a:r>
                        <a:rPr lang="en-US" sz="1100" b="0" i="0" u="none" strike="noStrike" dirty="0">
                          <a:solidFill>
                            <a:srgbClr val="000000"/>
                          </a:solidFill>
                          <a:effectLst/>
                          <a:latin typeface="Arial" panose="020B0604020202020204" pitchFamily="34" charset="0"/>
                        </a:rPr>
                        <a:t>79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76</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15770120"/>
                  </a:ext>
                </a:extLst>
              </a:tr>
              <a:tr h="380837">
                <a:tc>
                  <a:txBody>
                    <a:bodyPr/>
                    <a:lstStyle/>
                    <a:p>
                      <a:pPr algn="ctr" fontAlgn="t"/>
                      <a:r>
                        <a:rPr lang="en-US" sz="1100" b="0" i="0" u="none" strike="noStrike" dirty="0">
                          <a:solidFill>
                            <a:srgbClr val="000000"/>
                          </a:solidFill>
                          <a:effectLst/>
                          <a:latin typeface="Arial" panose="020B0604020202020204" pitchFamily="34" charset="0"/>
                        </a:rPr>
                        <a:t>60</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55</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69992791"/>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47576301"/>
              </p:ext>
            </p:extLst>
          </p:nvPr>
        </p:nvGraphicFramePr>
        <p:xfrm>
          <a:off x="5444502" y="2594893"/>
          <a:ext cx="2140852" cy="1716067"/>
        </p:xfrm>
        <a:graphic>
          <a:graphicData uri="http://schemas.openxmlformats.org/drawingml/2006/table">
            <a:tbl>
              <a:tblPr firstRow="1" bandRow="1">
                <a:tableStyleId>{5C22544A-7EE6-4342-B048-85BDC9FD1C3A}</a:tableStyleId>
              </a:tblPr>
              <a:tblGrid>
                <a:gridCol w="1070426">
                  <a:extLst>
                    <a:ext uri="{9D8B030D-6E8A-4147-A177-3AD203B41FA5}">
                      <a16:colId xmlns:a16="http://schemas.microsoft.com/office/drawing/2014/main" val="3737881452"/>
                    </a:ext>
                  </a:extLst>
                </a:gridCol>
                <a:gridCol w="1070426">
                  <a:extLst>
                    <a:ext uri="{9D8B030D-6E8A-4147-A177-3AD203B41FA5}">
                      <a16:colId xmlns:a16="http://schemas.microsoft.com/office/drawing/2014/main" val="3193343410"/>
                    </a:ext>
                  </a:extLst>
                </a:gridCol>
              </a:tblGrid>
              <a:tr h="26913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mn-ea"/>
                          <a:cs typeface="+mn-cs"/>
                        </a:rPr>
                        <a:t>Non-Clinical</a:t>
                      </a: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srgbClr val="FFFFFF"/>
                        </a:solidFill>
                        <a:effectLst/>
                        <a:uLnTx/>
                        <a:uFillTx/>
                        <a:latin typeface="+mn-lt"/>
                        <a:ea typeface="+mn-ea"/>
                        <a:cs typeface="+mn-cs"/>
                      </a:endParaRPr>
                    </a:p>
                  </a:txBody>
                  <a:tcPr marT="9144" marB="9144" anchor="ctr" anchorCtr="1">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solidFill>
                      <a:srgbClr val="0070C0"/>
                    </a:solidFill>
                  </a:tcPr>
                </a:tc>
                <a:extLst>
                  <a:ext uri="{0D108BD9-81ED-4DB2-BD59-A6C34878D82A}">
                    <a16:rowId xmlns:a16="http://schemas.microsoft.com/office/drawing/2014/main" val="1869289451"/>
                  </a:ext>
                </a:extLst>
              </a:tr>
              <a:tr h="296096">
                <a:tc>
                  <a:txBody>
                    <a:bodyPr/>
                    <a:lstStyle/>
                    <a:p>
                      <a:pPr algn="ctr">
                        <a:spcBef>
                          <a:spcPts val="0"/>
                        </a:spcBef>
                        <a:spcAft>
                          <a:spcPts val="0"/>
                        </a:spcAft>
                      </a:pPr>
                      <a:r>
                        <a:rPr lang="en-US" sz="1100" b="1" dirty="0">
                          <a:solidFill>
                            <a:schemeClr val="tx1"/>
                          </a:solidFill>
                        </a:rPr>
                        <a:t>Employers*</a:t>
                      </a:r>
                    </a:p>
                  </a:txBody>
                  <a:tcPr marL="9144" marR="9144" marT="18288" marB="18288" anchor="ctr">
                    <a:lnL w="6350" cap="flat" cmpd="sng" algn="ctr">
                      <a:solidFill>
                        <a:schemeClr val="bg1">
                          <a:lumMod val="50000"/>
                        </a:schemeClr>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spcBef>
                          <a:spcPts val="0"/>
                        </a:spcBef>
                        <a:spcAft>
                          <a:spcPts val="0"/>
                        </a:spcAft>
                      </a:pPr>
                      <a:r>
                        <a:rPr lang="en-US" sz="1100" b="1" dirty="0">
                          <a:solidFill>
                            <a:schemeClr val="tx1"/>
                          </a:solidFill>
                        </a:rPr>
                        <a:t>C</a:t>
                      </a:r>
                      <a:r>
                        <a:rPr lang="en-US" sz="1100" b="1" baseline="0" dirty="0">
                          <a:solidFill>
                            <a:schemeClr val="tx1"/>
                          </a:solidFill>
                        </a:rPr>
                        <a:t>HWs</a:t>
                      </a:r>
                    </a:p>
                  </a:txBody>
                  <a:tcPr marL="9144" marR="9144" marT="18288" marB="18288" anchor="ctr">
                    <a:lnL w="9525" cap="flat" cmpd="sng" algn="ctr">
                      <a:solidFill>
                        <a:schemeClr val="bg1"/>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solidFill>
                      <a:srgbClr val="BDDCA6"/>
                    </a:solidFill>
                  </a:tcPr>
                </a:tc>
                <a:extLst>
                  <a:ext uri="{0D108BD9-81ED-4DB2-BD59-A6C34878D82A}">
                    <a16:rowId xmlns:a16="http://schemas.microsoft.com/office/drawing/2014/main" val="1197703213"/>
                  </a:ext>
                </a:extLst>
              </a:tr>
              <a:tr h="383613">
                <a:tc>
                  <a:txBody>
                    <a:bodyPr/>
                    <a:lstStyle/>
                    <a:p>
                      <a:pPr algn="ctr" fontAlgn="t"/>
                      <a:r>
                        <a:rPr lang="en-US" sz="1100" b="0" i="0" u="none" strike="noStrike" dirty="0">
                          <a:solidFill>
                            <a:srgbClr val="000000"/>
                          </a:solidFill>
                          <a:effectLst/>
                          <a:latin typeface="Arial" panose="020B0604020202020204" pitchFamily="34" charset="0"/>
                        </a:rPr>
                        <a:t>79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67</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563184413"/>
                  </a:ext>
                </a:extLst>
              </a:tr>
              <a:tr h="383613">
                <a:tc>
                  <a:txBody>
                    <a:bodyPr/>
                    <a:lstStyle/>
                    <a:p>
                      <a:pPr algn="ctr" fontAlgn="t"/>
                      <a:r>
                        <a:rPr lang="en-US" sz="1100" b="0" i="0" u="none" strike="noStrike" dirty="0">
                          <a:solidFill>
                            <a:srgbClr val="000000"/>
                          </a:solidFill>
                          <a:effectLst/>
                          <a:latin typeface="Arial" panose="020B0604020202020204" pitchFamily="34" charset="0"/>
                        </a:rPr>
                        <a:t>59</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58</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315770120"/>
                  </a:ext>
                </a:extLst>
              </a:tr>
              <a:tr h="383613">
                <a:tc>
                  <a:txBody>
                    <a:bodyPr/>
                    <a:lstStyle/>
                    <a:p>
                      <a:pPr algn="ctr" fontAlgn="t"/>
                      <a:r>
                        <a:rPr lang="en-US" sz="1100" b="0" i="0" u="none" strike="noStrike" dirty="0">
                          <a:solidFill>
                            <a:srgbClr val="000000"/>
                          </a:solidFill>
                          <a:effectLst/>
                          <a:latin typeface="Arial" panose="020B0604020202020204" pitchFamily="34" charset="0"/>
                        </a:rPr>
                        <a:t>51</a:t>
                      </a:r>
                    </a:p>
                  </a:txBody>
                  <a:tcPr marL="9525" marR="9525" marT="9525" marB="0" anchor="ctr">
                    <a:lnL w="6350" cap="flat" cmpd="sng" algn="ctr">
                      <a:solidFill>
                        <a:schemeClr val="bg1">
                          <a:lumMod val="5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t"/>
                      <a:r>
                        <a:rPr lang="en-US" sz="1100" b="0" i="0" u="none" strike="noStrike" dirty="0">
                          <a:solidFill>
                            <a:srgbClr val="000000"/>
                          </a:solidFill>
                          <a:effectLst/>
                          <a:latin typeface="Arial" panose="020B0604020202020204" pitchFamily="34" charset="0"/>
                        </a:rPr>
                        <a:t>43</a:t>
                      </a:r>
                    </a:p>
                  </a:txBody>
                  <a:tcPr marL="9525" marR="9525" marT="9525"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069992791"/>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2118762269"/>
              </p:ext>
            </p:extLst>
          </p:nvPr>
        </p:nvGraphicFramePr>
        <p:xfrm>
          <a:off x="323850" y="3126143"/>
          <a:ext cx="2868192" cy="1152466"/>
        </p:xfrm>
        <a:graphic>
          <a:graphicData uri="http://schemas.openxmlformats.org/drawingml/2006/table">
            <a:tbl>
              <a:tblPr firstRow="1" bandRow="1"/>
              <a:tblGrid>
                <a:gridCol w="2868192">
                  <a:extLst>
                    <a:ext uri="{9D8B030D-6E8A-4147-A177-3AD203B41FA5}">
                      <a16:colId xmlns:a16="http://schemas.microsoft.com/office/drawing/2014/main" val="20000"/>
                    </a:ext>
                  </a:extLst>
                </a:gridCol>
              </a:tblGrid>
              <a:tr h="336742">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Hazards</a:t>
                      </a:r>
                      <a:r>
                        <a:rPr lang="en-US" sz="1100" baseline="0" dirty="0"/>
                        <a:t> on the job</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8726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Workers’ rights under Occupational</a:t>
                      </a:r>
                      <a:r>
                        <a:rPr lang="en-US" sz="1100" baseline="0" dirty="0"/>
                        <a:t> Safety and Health Administration (OSHA)</a:t>
                      </a:r>
                      <a:endParaRPr lang="en-US" sz="1100" dirty="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845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t>Workers’ Compensation</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34" name="TextBox 33"/>
          <p:cNvSpPr txBox="1"/>
          <p:nvPr/>
        </p:nvSpPr>
        <p:spPr>
          <a:xfrm>
            <a:off x="323850" y="6112156"/>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Content Placeholder 1"/>
          <p:cNvSpPr txBox="1">
            <a:spLocks/>
          </p:cNvSpPr>
          <p:nvPr/>
        </p:nvSpPr>
        <p:spPr>
          <a:xfrm>
            <a:off x="191954" y="848483"/>
            <a:ext cx="8782372" cy="686362"/>
          </a:xfrm>
          <a:prstGeom prst="rect">
            <a:avLst/>
          </a:prstGeom>
          <a:noFill/>
        </p:spPr>
        <p:txBody>
          <a:bodyPr/>
          <a:lstStyle/>
          <a:p>
            <a:pPr marL="0" lvl="1">
              <a:lnSpc>
                <a:spcPts val="1720"/>
              </a:lnSpc>
              <a:spcBef>
                <a:spcPts val="600"/>
              </a:spcBef>
            </a:pPr>
            <a:r>
              <a:rPr lang="en-US" sz="1600" dirty="0">
                <a:cs typeface="Arial" pitchFamily="34" charset="0"/>
              </a:rPr>
              <a:t>CHWs in clinical organizations appear more likely to have received health and safety training than those in non-clinical organizations.</a:t>
            </a:r>
          </a:p>
        </p:txBody>
      </p:sp>
    </p:spTree>
    <p:extLst>
      <p:ext uri="{BB962C8B-B14F-4D97-AF65-F5344CB8AC3E}">
        <p14:creationId xmlns:p14="http://schemas.microsoft.com/office/powerpoint/2010/main" val="2071552959"/>
      </p:ext>
    </p:extLst>
  </p:cSld>
  <p:clrMapOvr>
    <a:masterClrMapping/>
  </p:clrMapOvr>
  <p:transition spd="med">
    <p:wipe dir="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423433796"/>
              </p:ext>
            </p:extLst>
          </p:nvPr>
        </p:nvGraphicFramePr>
        <p:xfrm>
          <a:off x="670681" y="1757015"/>
          <a:ext cx="7802638" cy="3616264"/>
        </p:xfrm>
        <a:graphic>
          <a:graphicData uri="http://schemas.openxmlformats.org/drawingml/2006/table">
            <a:tbl>
              <a:tblPr firstRow="1" bandRow="1">
                <a:tableStyleId>{2D5ABB26-0587-4C30-8999-92F81FD0307C}</a:tableStyleId>
              </a:tblPr>
              <a:tblGrid>
                <a:gridCol w="1799142">
                  <a:extLst>
                    <a:ext uri="{9D8B030D-6E8A-4147-A177-3AD203B41FA5}">
                      <a16:colId xmlns:a16="http://schemas.microsoft.com/office/drawing/2014/main" val="20000"/>
                    </a:ext>
                  </a:extLst>
                </a:gridCol>
                <a:gridCol w="6003496">
                  <a:extLst>
                    <a:ext uri="{9D8B030D-6E8A-4147-A177-3AD203B41FA5}">
                      <a16:colId xmlns:a16="http://schemas.microsoft.com/office/drawing/2014/main" val="20001"/>
                    </a:ext>
                  </a:extLst>
                </a:gridCol>
              </a:tblGrid>
              <a:tr h="1202972">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What</a:t>
                      </a:r>
                      <a:r>
                        <a:rPr lang="en-US" sz="1400" b="1" baseline="0" dirty="0">
                          <a:solidFill>
                            <a:schemeClr val="bg1"/>
                          </a:solidFill>
                        </a:rPr>
                        <a:t> employers look for in a CHW</a:t>
                      </a:r>
                      <a:endParaRPr lang="en-US" sz="14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r>
                        <a:rPr lang="en-US" sz="1400" i="1" dirty="0">
                          <a:solidFill>
                            <a:schemeClr val="accent1"/>
                          </a:solidFill>
                        </a:rPr>
                        <a:t>"Somebody with empathy, a good listener, someone very open-minded, a team player, good at communication, who can be a self-starter, an independent, and [can] navigate the system.” – Employer</a:t>
                      </a:r>
                      <a:r>
                        <a:rPr lang="en-US" sz="1400" i="1" baseline="0" dirty="0">
                          <a:solidFill>
                            <a:schemeClr val="accent1"/>
                          </a:solidFill>
                        </a:rPr>
                        <a:t>, CHC</a:t>
                      </a:r>
                      <a:endParaRPr lang="en-US" sz="1400" i="1" dirty="0">
                        <a:solidFill>
                          <a:schemeClr val="accent1"/>
                        </a:solidFill>
                      </a:endParaRPr>
                    </a:p>
                  </a:txBody>
                  <a:tcPr anchor="ctr">
                    <a:lnL w="12700" cap="flat" cmpd="sng" algn="ctr">
                      <a:noFill/>
                      <a:prstDash val="solid"/>
                      <a:round/>
                      <a:headEnd type="none" w="med" len="med"/>
                      <a:tailEnd type="none" w="med" len="med"/>
                    </a:lnL>
                    <a:lnR w="6350"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6023265"/>
                  </a:ext>
                </a:extLst>
              </a:tr>
              <a:tr h="1288283">
                <a:tc rowSpan="2">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mn-lt"/>
                          <a:ea typeface="+mn-ea"/>
                          <a:cs typeface="+mn-cs"/>
                        </a:rPr>
                        <a:t>CHWs’ interest in mental health training </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lvl="2" indent="0" algn="l" defTabSz="914400" rtl="0" eaLnBrk="1" fontAlgn="auto" latinLnBrk="0" hangingPunct="1">
                        <a:lnSpc>
                          <a:spcPct val="100000"/>
                        </a:lnSpc>
                        <a:spcBef>
                          <a:spcPts val="600"/>
                        </a:spcBef>
                        <a:spcAft>
                          <a:spcPts val="600"/>
                        </a:spcAft>
                        <a:buClrTx/>
                        <a:buSzTx/>
                        <a:buFontTx/>
                        <a:buNone/>
                        <a:tabLst/>
                        <a:defRPr/>
                      </a:pPr>
                      <a:r>
                        <a:rPr kumimoji="0" lang="en-US" sz="1400" b="0" i="1" u="none" strike="noStrike" kern="1200" cap="none" spc="0" normalizeH="0" baseline="0" noProof="0" dirty="0">
                          <a:ln>
                            <a:noFill/>
                          </a:ln>
                          <a:solidFill>
                            <a:srgbClr val="006600"/>
                          </a:solidFill>
                          <a:effectLst/>
                          <a:uLnTx/>
                          <a:uFillTx/>
                          <a:latin typeface="+mn-lt"/>
                          <a:ea typeface="+mn-ea"/>
                          <a:cs typeface="+mn-cs"/>
                        </a:rPr>
                        <a:t>“One of the things that we feel like we do a lot [of], that we don't have training on, is that we feel like mental health counselors...We have sort of taught ourselves how to do that, we've researched the resources in our area, we've pulled those together, and we've connected with other resource organizations so that we know who to contact…” – CHW, CBO</a:t>
                      </a:r>
                    </a:p>
                  </a:txBody>
                  <a:tcPr anchor="ctr">
                    <a:lnL w="12700" cap="flat" cmpd="sng" algn="ctr">
                      <a:noFill/>
                      <a:prstDash val="solid"/>
                      <a:round/>
                      <a:headEnd type="none" w="med" len="med"/>
                      <a:tailEnd type="none" w="med" len="med"/>
                    </a:lnL>
                    <a:lnR w="6350"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4045668"/>
                  </a:ext>
                </a:extLst>
              </a:tr>
              <a:tr h="1125009">
                <a:tc vMerge="1">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75000"/>
                      </a:schemeClr>
                    </a:solidFill>
                  </a:tcPr>
                </a:tc>
                <a:tc>
                  <a:txBody>
                    <a:bodyPr/>
                    <a:lstStyle/>
                    <a:p>
                      <a:pPr marL="0" marR="0" lvl="2" indent="0" algn="l" defTabSz="914400" rtl="0" eaLnBrk="1" fontAlgn="auto" latinLnBrk="0" hangingPunct="1">
                        <a:lnSpc>
                          <a:spcPct val="100000"/>
                        </a:lnSpc>
                        <a:spcBef>
                          <a:spcPts val="600"/>
                        </a:spcBef>
                        <a:spcAft>
                          <a:spcPts val="600"/>
                        </a:spcAft>
                        <a:buClrTx/>
                        <a:buSzTx/>
                        <a:buFontTx/>
                        <a:buNone/>
                        <a:tabLst/>
                        <a:defRPr/>
                      </a:pPr>
                      <a:r>
                        <a:rPr kumimoji="0" lang="en-US" sz="1400" b="0" i="1" u="none" strike="noStrike" kern="1200" cap="none" spc="0" normalizeH="0" baseline="0" noProof="0" dirty="0">
                          <a:ln>
                            <a:noFill/>
                          </a:ln>
                          <a:solidFill>
                            <a:srgbClr val="006600"/>
                          </a:solidFill>
                          <a:effectLst/>
                          <a:uLnTx/>
                          <a:uFillTx/>
                          <a:latin typeface="+mn-lt"/>
                          <a:ea typeface="+mn-ea"/>
                          <a:cs typeface="+mn-cs"/>
                        </a:rPr>
                        <a:t>“Because mental health prevents people from getting the care they need – they are afraid, they are depressed, they have other issues and that affects the quality of care they receive…It is a big need. – CHW, CBO</a:t>
                      </a:r>
                    </a:p>
                  </a:txBody>
                  <a:tcPr anchor="ctr">
                    <a:lnL w="12700" cap="flat" cmpd="sng" algn="ctr">
                      <a:noFill/>
                      <a:prstDash val="solid"/>
                      <a:round/>
                      <a:headEnd type="none" w="med" len="med"/>
                      <a:tailEnd type="none" w="med" len="med"/>
                    </a:lnL>
                    <a:lnR w="6350" cap="flat" cmpd="sng" algn="ctr">
                      <a:solidFill>
                        <a:schemeClr val="accent2">
                          <a:lumMod val="75000"/>
                        </a:schemeClr>
                      </a:solidFill>
                      <a:prstDash val="solid"/>
                      <a:round/>
                      <a:headEnd type="none" w="med" len="med"/>
                      <a:tailEnd type="none" w="med" len="med"/>
                    </a:lnR>
                    <a:lnT w="6350" cap="flat" cmpd="sng" algn="ctr">
                      <a:solidFill>
                        <a:schemeClr val="accent2">
                          <a:lumMod val="75000"/>
                        </a:schemeClr>
                      </a:solidFill>
                      <a:prstDash val="solid"/>
                      <a:round/>
                      <a:headEnd type="none" w="med" len="med"/>
                      <a:tailEnd type="none" w="med" len="med"/>
                    </a:lnT>
                    <a:lnB w="635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7627657"/>
                  </a:ext>
                </a:extLst>
              </a:tr>
            </a:tbl>
          </a:graphicData>
        </a:graphic>
      </p:graphicFrame>
      <p:sp>
        <p:nvSpPr>
          <p:cNvPr id="4" name="Text Placeholder 3"/>
          <p:cNvSpPr>
            <a:spLocks noGrp="1"/>
          </p:cNvSpPr>
          <p:nvPr>
            <p:ph type="body" sz="quarter" idx="12"/>
          </p:nvPr>
        </p:nvSpPr>
        <p:spPr>
          <a:xfrm>
            <a:off x="323850" y="6452032"/>
            <a:ext cx="8496300" cy="144462"/>
          </a:xfrm>
        </p:spPr>
        <p:txBody>
          <a:bodyPr anchor="t" anchorCtr="0"/>
          <a:lstStyle/>
          <a:p>
            <a:pPr marL="341313" lvl="0" indent="-341313">
              <a:tabLst>
                <a:tab pos="457200" algn="l"/>
              </a:tabLst>
            </a:pPr>
            <a:r>
              <a:rPr lang="en-US" sz="1000" dirty="0"/>
              <a:t>Source: Qualitative in-depth interviews</a:t>
            </a:r>
          </a:p>
        </p:txBody>
      </p:sp>
      <p:sp>
        <p:nvSpPr>
          <p:cNvPr id="26" name="Rectangle 97"/>
          <p:cNvSpPr>
            <a:spLocks noChangeArrowheads="1"/>
          </p:cNvSpPr>
          <p:nvPr/>
        </p:nvSpPr>
        <p:spPr bwMode="auto">
          <a:xfrm>
            <a:off x="228600" y="1104900"/>
            <a:ext cx="8753475" cy="431800"/>
          </a:xfrm>
          <a:prstGeom prst="rect">
            <a:avLst/>
          </a:prstGeom>
          <a:noFill/>
          <a:ln w="9525">
            <a:noFill/>
            <a:miter lim="800000"/>
            <a:headEnd/>
            <a:tailEnd/>
          </a:ln>
        </p:spPr>
        <p:txBody>
          <a:bodyPr/>
          <a:lstStyle/>
          <a:p>
            <a:pPr marL="628650" marR="0" lvl="1" indent="-285750" algn="l" defTabSz="914400" rtl="0" eaLnBrk="1" fontAlgn="auto" latinLnBrk="0" hangingPunct="1">
              <a:lnSpc>
                <a:spcPct val="100000"/>
              </a:lnSpc>
              <a:spcBef>
                <a:spcPct val="20000"/>
              </a:spcBef>
              <a:spcAft>
                <a:spcPts val="0"/>
              </a:spcAft>
              <a:buClr>
                <a:srgbClr val="E95E0F"/>
              </a:buClr>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itle 3"/>
          <p:cNvSpPr>
            <a:spLocks noGrp="1"/>
          </p:cNvSpPr>
          <p:nvPr>
            <p:ph type="title"/>
          </p:nvPr>
        </p:nvSpPr>
        <p:spPr>
          <a:xfrm>
            <a:off x="228600" y="106747"/>
            <a:ext cx="7029450" cy="647402"/>
          </a:xfrm>
        </p:spPr>
        <p:txBody>
          <a:bodyPr/>
          <a:lstStyle/>
          <a:p>
            <a:r>
              <a:rPr lang="en-US" sz="2400" dirty="0">
                <a:solidFill>
                  <a:schemeClr val="accent2"/>
                </a:solidFill>
              </a:rPr>
              <a:t>Qualitative Feedback</a:t>
            </a:r>
            <a:endParaRPr lang="en-US" sz="2400" i="1" dirty="0">
              <a:solidFill>
                <a:schemeClr val="accent2"/>
              </a:solidFill>
            </a:endParaRPr>
          </a:p>
        </p:txBody>
      </p:sp>
    </p:spTree>
    <p:extLst>
      <p:ext uri="{BB962C8B-B14F-4D97-AF65-F5344CB8AC3E}">
        <p14:creationId xmlns:p14="http://schemas.microsoft.com/office/powerpoint/2010/main" val="3144584066"/>
      </p:ext>
    </p:extLst>
  </p:cSld>
  <p:clrMapOvr>
    <a:masterClrMapping/>
  </p:clrMapOvr>
  <p:transition spd="slow">
    <p:wipe dir="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bwMode="gray">
          <a:xfrm>
            <a:off x="0" y="2357437"/>
            <a:ext cx="9144000" cy="2091728"/>
          </a:xfrm>
          <a:prstGeom prst="rect">
            <a:avLst/>
          </a:prstGeom>
          <a:no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solidFill>
                  <a:schemeClr val="accent2"/>
                </a:solidFill>
              </a:rPr>
              <a:t>CHW Certification</a:t>
            </a:r>
          </a:p>
        </p:txBody>
      </p:sp>
      <p:sp>
        <p:nvSpPr>
          <p:cNvPr id="6" name="Title 4"/>
          <p:cNvSpPr txBox="1">
            <a:spLocks/>
          </p:cNvSpPr>
          <p:nvPr/>
        </p:nvSpPr>
        <p:spPr bwMode="gray">
          <a:xfrm>
            <a:off x="0" y="2209799"/>
            <a:ext cx="9144000" cy="295275"/>
          </a:xfrm>
          <a:prstGeom prst="rect">
            <a:avLst/>
          </a:prstGeom>
          <a:gradFill>
            <a:gsLst>
              <a:gs pos="2000">
                <a:schemeClr val="accent1"/>
              </a:gs>
              <a:gs pos="100000">
                <a:schemeClr val="accent2"/>
              </a:gs>
            </a:gsLst>
            <a:lin ang="0" scaled="0"/>
          </a:grad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7" name="Title 4"/>
          <p:cNvSpPr txBox="1">
            <a:spLocks/>
          </p:cNvSpPr>
          <p:nvPr/>
        </p:nvSpPr>
        <p:spPr bwMode="gray">
          <a:xfrm>
            <a:off x="0" y="4301528"/>
            <a:ext cx="9144000" cy="295275"/>
          </a:xfrm>
          <a:prstGeom prst="rect">
            <a:avLst/>
          </a:prstGeom>
          <a:gradFill>
            <a:gsLst>
              <a:gs pos="2000">
                <a:schemeClr val="accent1"/>
              </a:gs>
              <a:gs pos="100000">
                <a:schemeClr val="accent2"/>
              </a:gs>
            </a:gsLst>
            <a:lin ang="0" scaled="0"/>
          </a:grad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3196591942"/>
      </p:ext>
    </p:extLst>
  </p:cSld>
  <p:clrMapOvr>
    <a:masterClrMapping/>
  </p:clrMapOvr>
  <p:transition spd="slow">
    <p:wipe dir="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06747"/>
            <a:ext cx="7151350" cy="647402"/>
          </a:xfrm>
        </p:spPr>
        <p:txBody>
          <a:bodyPr/>
          <a:lstStyle/>
          <a:p>
            <a:r>
              <a:rPr lang="en-US" dirty="0">
                <a:solidFill>
                  <a:schemeClr val="accent2"/>
                </a:solidFill>
              </a:rPr>
              <a:t>Awareness of MA CHW Board of Certification</a:t>
            </a:r>
          </a:p>
        </p:txBody>
      </p:sp>
      <p:sp>
        <p:nvSpPr>
          <p:cNvPr id="69" name="Text Box 3"/>
          <p:cNvSpPr txBox="1">
            <a:spLocks noChangeArrowheads="1"/>
          </p:cNvSpPr>
          <p:nvPr/>
        </p:nvSpPr>
        <p:spPr bwMode="auto">
          <a:xfrm>
            <a:off x="1730174" y="2302074"/>
            <a:ext cx="56836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Awareness of MA CHW Board of Certification</a:t>
            </a:r>
          </a:p>
        </p:txBody>
      </p:sp>
      <p:sp>
        <p:nvSpPr>
          <p:cNvPr id="17" name="Text Placeholder 1"/>
          <p:cNvSpPr>
            <a:spLocks noGrp="1"/>
          </p:cNvSpPr>
          <p:nvPr>
            <p:ph type="body" sz="quarter" idx="12"/>
          </p:nvPr>
        </p:nvSpPr>
        <p:spPr>
          <a:xfrm>
            <a:off x="323850" y="6525432"/>
            <a:ext cx="8496300" cy="144462"/>
          </a:xfrm>
        </p:spPr>
        <p:txBody>
          <a:bodyPr/>
          <a:lstStyle/>
          <a:p>
            <a:pPr marL="514350" lvl="0" indent="-514350">
              <a:tabLst>
                <a:tab pos="631825" algn="l"/>
              </a:tabLst>
            </a:pPr>
            <a:r>
              <a:rPr lang="en-US" dirty="0"/>
              <a:t>CD5/EE7	Before today, were you aware that there is a CHW Board of Certification in the state of Massachusetts? </a:t>
            </a:r>
            <a:r>
              <a:rPr lang="en-IN" dirty="0"/>
              <a:t>(Employers: Total=186; Clinical=112; Non-Clinical=74) (CHWs: Total=517; Clinical=300; Non-Clinical=217)</a:t>
            </a:r>
            <a:endParaRPr lang="en-US" dirty="0"/>
          </a:p>
          <a:p>
            <a:pPr marL="341313" indent="-341313">
              <a:spcAft>
                <a:spcPts val="300"/>
              </a:spcAft>
            </a:pPr>
            <a:r>
              <a:rPr lang="en-IN" dirty="0"/>
              <a:t> </a:t>
            </a:r>
          </a:p>
        </p:txBody>
      </p:sp>
      <p:sp>
        <p:nvSpPr>
          <p:cNvPr id="19" name="Content Placeholder 1"/>
          <p:cNvSpPr txBox="1">
            <a:spLocks/>
          </p:cNvSpPr>
          <p:nvPr/>
        </p:nvSpPr>
        <p:spPr>
          <a:xfrm>
            <a:off x="198342" y="896267"/>
            <a:ext cx="8782372" cy="627074"/>
          </a:xfrm>
          <a:prstGeom prst="rect">
            <a:avLst/>
          </a:prstGeom>
          <a:noFill/>
        </p:spPr>
        <p:txBody>
          <a:bodyPr/>
          <a:lstStyle/>
          <a:p>
            <a:pPr marL="0" lvl="1">
              <a:spcBef>
                <a:spcPts val="600"/>
              </a:spcBef>
            </a:pPr>
            <a:endParaRPr lang="en-US" sz="1600" dirty="0"/>
          </a:p>
        </p:txBody>
      </p:sp>
      <p:grpSp>
        <p:nvGrpSpPr>
          <p:cNvPr id="2" name="Group 1"/>
          <p:cNvGrpSpPr/>
          <p:nvPr/>
        </p:nvGrpSpPr>
        <p:grpSpPr>
          <a:xfrm>
            <a:off x="5480148" y="5957262"/>
            <a:ext cx="3249671" cy="255662"/>
            <a:chOff x="5651447" y="5920433"/>
            <a:chExt cx="3249671" cy="255662"/>
          </a:xfrm>
        </p:grpSpPr>
        <p:sp>
          <p:nvSpPr>
            <p:cNvPr id="43" name="Rectangle 42"/>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44"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graphicFrame>
        <p:nvGraphicFramePr>
          <p:cNvPr id="38" name="Chart 37"/>
          <p:cNvGraphicFramePr/>
          <p:nvPr>
            <p:extLst>
              <p:ext uri="{D42A27DB-BD31-4B8C-83A1-F6EECF244321}">
                <p14:modId xmlns:p14="http://schemas.microsoft.com/office/powerpoint/2010/main" val="2476056897"/>
              </p:ext>
            </p:extLst>
          </p:nvPr>
        </p:nvGraphicFramePr>
        <p:xfrm>
          <a:off x="1427384" y="2916161"/>
          <a:ext cx="6289233" cy="2720819"/>
        </p:xfrm>
        <a:graphic>
          <a:graphicData uri="http://schemas.openxmlformats.org/drawingml/2006/chart">
            <c:chart xmlns:c="http://schemas.openxmlformats.org/drawingml/2006/chart" xmlns:r="http://schemas.openxmlformats.org/officeDocument/2006/relationships" r:id="rId3"/>
          </a:graphicData>
        </a:graphic>
      </p:graphicFrame>
      <p:cxnSp>
        <p:nvCxnSpPr>
          <p:cNvPr id="58" name="Straight Connector 57"/>
          <p:cNvCxnSpPr/>
          <p:nvPr/>
        </p:nvCxnSpPr>
        <p:spPr>
          <a:xfrm>
            <a:off x="3568093" y="2813877"/>
            <a:ext cx="0" cy="3057052"/>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25034" y="4422487"/>
            <a:ext cx="873180" cy="261610"/>
          </a:xfrm>
          <a:prstGeom prst="rect">
            <a:avLst/>
          </a:prstGeom>
        </p:spPr>
        <p:txBody>
          <a:bodyPr wrap="square">
            <a:spAutoFit/>
          </a:bodyPr>
          <a:lstStyle/>
          <a:p>
            <a:pPr lvl="0" defTabSz="1543050">
              <a:spcBef>
                <a:spcPts val="300"/>
              </a:spcBef>
            </a:pPr>
            <a:r>
              <a:rPr lang="en-US" sz="1100" dirty="0">
                <a:solidFill>
                  <a:srgbClr val="000000"/>
                </a:solidFill>
                <a:latin typeface="Arial" pitchFamily="34" charset="0"/>
                <a:cs typeface="Arial" pitchFamily="34" charset="0"/>
              </a:rPr>
              <a:t>No</a:t>
            </a:r>
          </a:p>
        </p:txBody>
      </p:sp>
      <p:sp>
        <p:nvSpPr>
          <p:cNvPr id="6" name="Rectangle 5"/>
          <p:cNvSpPr/>
          <p:nvPr/>
        </p:nvSpPr>
        <p:spPr>
          <a:xfrm>
            <a:off x="736253" y="5041540"/>
            <a:ext cx="740908" cy="261610"/>
          </a:xfrm>
          <a:prstGeom prst="rect">
            <a:avLst/>
          </a:prstGeom>
        </p:spPr>
        <p:txBody>
          <a:bodyPr wrap="none">
            <a:spAutoFit/>
          </a:bodyPr>
          <a:lstStyle/>
          <a:p>
            <a:pPr lvl="0">
              <a:spcBef>
                <a:spcPts val="300"/>
              </a:spcBef>
            </a:pPr>
            <a:r>
              <a:rPr lang="en-US" sz="1100" dirty="0">
                <a:solidFill>
                  <a:srgbClr val="000000"/>
                </a:solidFill>
                <a:latin typeface="Arial" pitchFamily="34" charset="0"/>
                <a:cs typeface="Arial" pitchFamily="34" charset="0"/>
              </a:rPr>
              <a:t>Not Sure</a:t>
            </a:r>
          </a:p>
        </p:txBody>
      </p:sp>
      <p:sp>
        <p:nvSpPr>
          <p:cNvPr id="31" name="Rectangle 30"/>
          <p:cNvSpPr/>
          <p:nvPr/>
        </p:nvSpPr>
        <p:spPr>
          <a:xfrm>
            <a:off x="725034" y="3569192"/>
            <a:ext cx="1079913" cy="261610"/>
          </a:xfrm>
          <a:prstGeom prst="rect">
            <a:avLst/>
          </a:prstGeom>
        </p:spPr>
        <p:txBody>
          <a:bodyPr wrap="square">
            <a:spAutoFit/>
          </a:bodyPr>
          <a:lstStyle/>
          <a:p>
            <a:pPr lvl="0" defTabSz="1543050">
              <a:spcBef>
                <a:spcPts val="300"/>
              </a:spcBef>
            </a:pPr>
            <a:r>
              <a:rPr lang="en-US" sz="1100" dirty="0">
                <a:solidFill>
                  <a:srgbClr val="000000"/>
                </a:solidFill>
                <a:latin typeface="Arial" pitchFamily="34" charset="0"/>
                <a:cs typeface="Arial" pitchFamily="34" charset="0"/>
              </a:rPr>
              <a:t>Yes</a:t>
            </a:r>
          </a:p>
        </p:txBody>
      </p:sp>
      <p:cxnSp>
        <p:nvCxnSpPr>
          <p:cNvPr id="24" name="Straight Connector 23"/>
          <p:cNvCxnSpPr/>
          <p:nvPr/>
        </p:nvCxnSpPr>
        <p:spPr>
          <a:xfrm>
            <a:off x="5582534" y="2791318"/>
            <a:ext cx="8517" cy="3041738"/>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355418" y="5675091"/>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Total</a:t>
            </a:r>
            <a:endParaRPr lang="en-US" sz="1100" b="1" dirty="0">
              <a:latin typeface="Arial" pitchFamily="34" charset="0"/>
              <a:cs typeface="Arial" pitchFamily="34" charset="0"/>
            </a:endParaRPr>
          </a:p>
        </p:txBody>
      </p:sp>
      <p:sp>
        <p:nvSpPr>
          <p:cNvPr id="26" name="TextBox 25"/>
          <p:cNvSpPr txBox="1"/>
          <p:nvPr/>
        </p:nvSpPr>
        <p:spPr>
          <a:xfrm>
            <a:off x="3430255" y="5679757"/>
            <a:ext cx="2286169" cy="235365"/>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Clinical</a:t>
            </a:r>
            <a:endParaRPr lang="en-US" sz="1100" b="1" dirty="0">
              <a:latin typeface="Arial" pitchFamily="34" charset="0"/>
              <a:cs typeface="Arial" pitchFamily="34" charset="0"/>
            </a:endParaRPr>
          </a:p>
        </p:txBody>
      </p:sp>
      <p:sp>
        <p:nvSpPr>
          <p:cNvPr id="27" name="TextBox 26"/>
          <p:cNvSpPr txBox="1"/>
          <p:nvPr/>
        </p:nvSpPr>
        <p:spPr>
          <a:xfrm>
            <a:off x="5505092" y="5679120"/>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Non-Clinical</a:t>
            </a:r>
            <a:endParaRPr lang="en-US" sz="1100" b="1" dirty="0">
              <a:latin typeface="Arial" pitchFamily="34" charset="0"/>
              <a:cs typeface="Arial" pitchFamily="34" charset="0"/>
            </a:endParaRPr>
          </a:p>
        </p:txBody>
      </p:sp>
      <p:sp>
        <p:nvSpPr>
          <p:cNvPr id="30" name="TextBox 29"/>
          <p:cNvSpPr txBox="1"/>
          <p:nvPr/>
        </p:nvSpPr>
        <p:spPr>
          <a:xfrm>
            <a:off x="323850" y="6063304"/>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2" name="Straight Arrow Connector 31"/>
          <p:cNvCxnSpPr/>
          <p:nvPr/>
        </p:nvCxnSpPr>
        <p:spPr>
          <a:xfrm flipV="1">
            <a:off x="2250231" y="3634339"/>
            <a:ext cx="2540" cy="117475"/>
          </a:xfrm>
          <a:prstGeom prst="straightConnector1">
            <a:avLst/>
          </a:prstGeom>
          <a:noFill/>
          <a:ln w="6350" cap="flat" cmpd="sng" algn="ctr">
            <a:solidFill>
              <a:schemeClr val="bg1"/>
            </a:solidFill>
            <a:prstDash val="solid"/>
            <a:miter lim="800000"/>
            <a:tailEnd type="arrow" w="sm" len="sm"/>
          </a:ln>
          <a:effectLst/>
        </p:spPr>
      </p:cxnSp>
      <p:sp>
        <p:nvSpPr>
          <p:cNvPr id="33" name="Oval 32"/>
          <p:cNvSpPr/>
          <p:nvPr/>
        </p:nvSpPr>
        <p:spPr bwMode="gray">
          <a:xfrm rot="20293295">
            <a:off x="1703747" y="3587208"/>
            <a:ext cx="700015" cy="310244"/>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cxnSp>
        <p:nvCxnSpPr>
          <p:cNvPr id="34" name="Straight Arrow Connector 33"/>
          <p:cNvCxnSpPr/>
          <p:nvPr/>
        </p:nvCxnSpPr>
        <p:spPr>
          <a:xfrm flipV="1">
            <a:off x="3254237" y="4334546"/>
            <a:ext cx="2540" cy="117475"/>
          </a:xfrm>
          <a:prstGeom prst="straightConnector1">
            <a:avLst/>
          </a:prstGeom>
          <a:noFill/>
          <a:ln w="6350" cap="flat" cmpd="sng" algn="ctr">
            <a:solidFill>
              <a:sysClr val="windowText" lastClr="000000"/>
            </a:solidFill>
            <a:prstDash val="solid"/>
            <a:miter lim="800000"/>
            <a:tailEnd type="arrow" w="sm" len="sm"/>
          </a:ln>
          <a:effectLst/>
        </p:spPr>
      </p:cxnSp>
      <p:cxnSp>
        <p:nvCxnSpPr>
          <p:cNvPr id="36" name="Straight Arrow Connector 35"/>
          <p:cNvCxnSpPr/>
          <p:nvPr/>
        </p:nvCxnSpPr>
        <p:spPr>
          <a:xfrm flipV="1">
            <a:off x="4242219" y="3756962"/>
            <a:ext cx="2540" cy="117475"/>
          </a:xfrm>
          <a:prstGeom prst="straightConnector1">
            <a:avLst/>
          </a:prstGeom>
          <a:noFill/>
          <a:ln w="6350" cap="flat" cmpd="sng" algn="ctr">
            <a:solidFill>
              <a:schemeClr val="bg1"/>
            </a:solidFill>
            <a:prstDash val="solid"/>
            <a:miter lim="800000"/>
            <a:tailEnd type="arrow" w="sm" len="sm"/>
          </a:ln>
          <a:effectLst/>
        </p:spPr>
      </p:cxnSp>
      <p:sp>
        <p:nvSpPr>
          <p:cNvPr id="37" name="Oval 36"/>
          <p:cNvSpPr/>
          <p:nvPr/>
        </p:nvSpPr>
        <p:spPr bwMode="gray">
          <a:xfrm rot="20293295">
            <a:off x="3721718" y="3695318"/>
            <a:ext cx="700015" cy="310244"/>
          </a:xfrm>
          <a:prstGeom prst="ellipse">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Bef>
                <a:spcPts val="300"/>
              </a:spcBef>
            </a:pPr>
            <a:endParaRPr lang="en-US" sz="1600" dirty="0">
              <a:solidFill>
                <a:srgbClr val="000000"/>
              </a:solidFill>
              <a:cs typeface="Arial" pitchFamily="34" charset="0"/>
            </a:endParaRPr>
          </a:p>
        </p:txBody>
      </p:sp>
      <p:cxnSp>
        <p:nvCxnSpPr>
          <p:cNvPr id="39" name="Straight Arrow Connector 38"/>
          <p:cNvCxnSpPr/>
          <p:nvPr/>
        </p:nvCxnSpPr>
        <p:spPr>
          <a:xfrm flipV="1">
            <a:off x="6286210" y="3321367"/>
            <a:ext cx="2540" cy="117475"/>
          </a:xfrm>
          <a:prstGeom prst="straightConnector1">
            <a:avLst/>
          </a:prstGeom>
          <a:noFill/>
          <a:ln w="6350" cap="flat" cmpd="sng" algn="ctr">
            <a:solidFill>
              <a:schemeClr val="bg1"/>
            </a:solidFill>
            <a:prstDash val="solid"/>
            <a:miter lim="800000"/>
            <a:tailEnd type="arrow" w="sm" len="sm"/>
          </a:ln>
          <a:effectLst/>
        </p:spPr>
      </p:cxnSp>
      <p:cxnSp>
        <p:nvCxnSpPr>
          <p:cNvPr id="40" name="Straight Arrow Connector 39"/>
          <p:cNvCxnSpPr/>
          <p:nvPr/>
        </p:nvCxnSpPr>
        <p:spPr>
          <a:xfrm flipV="1">
            <a:off x="5256576" y="4467831"/>
            <a:ext cx="2540" cy="117475"/>
          </a:xfrm>
          <a:prstGeom prst="straightConnector1">
            <a:avLst/>
          </a:prstGeom>
          <a:noFill/>
          <a:ln w="6350" cap="flat" cmpd="sng" algn="ctr">
            <a:solidFill>
              <a:sysClr val="windowText" lastClr="000000"/>
            </a:solidFill>
            <a:prstDash val="solid"/>
            <a:miter lim="800000"/>
            <a:tailEnd type="arrow" w="sm" len="sm"/>
          </a:ln>
          <a:effectLst/>
        </p:spPr>
      </p:cxnSp>
      <p:sp>
        <p:nvSpPr>
          <p:cNvPr id="42" name="Content Placeholder 1"/>
          <p:cNvSpPr txBox="1">
            <a:spLocks/>
          </p:cNvSpPr>
          <p:nvPr/>
        </p:nvSpPr>
        <p:spPr>
          <a:xfrm>
            <a:off x="191954" y="848483"/>
            <a:ext cx="8782372" cy="1012512"/>
          </a:xfrm>
          <a:prstGeom prst="rect">
            <a:avLst/>
          </a:prstGeom>
          <a:noFill/>
        </p:spPr>
        <p:txBody>
          <a:bodyPr/>
          <a:lstStyle/>
          <a:p>
            <a:pPr marL="0" lvl="1">
              <a:lnSpc>
                <a:spcPts val="1720"/>
              </a:lnSpc>
              <a:spcBef>
                <a:spcPts val="600"/>
              </a:spcBef>
            </a:pPr>
            <a:r>
              <a:rPr lang="en-US" sz="1600" dirty="0">
                <a:cs typeface="Arial" pitchFamily="34" charset="0"/>
              </a:rPr>
              <a:t>Awareness of the MA CHW board of certification is already building and employers appear to be more aware than CHWs.</a:t>
            </a:r>
          </a:p>
          <a:p>
            <a:pPr marL="460375" lvl="2" indent="-230188">
              <a:lnSpc>
                <a:spcPts val="1720"/>
              </a:lnSpc>
              <a:spcBef>
                <a:spcPts val="600"/>
              </a:spcBef>
              <a:buClr>
                <a:schemeClr val="accent2"/>
              </a:buClr>
              <a:buFont typeface="Arial" charset="0"/>
              <a:buChar char="•"/>
            </a:pPr>
            <a:r>
              <a:rPr lang="en-US" sz="1400" dirty="0">
                <a:cs typeface="Arial" pitchFamily="34" charset="0"/>
              </a:rPr>
              <a:t>Levels of awareness among clinical organizations appear to be higher than among non-clinical organizations.</a:t>
            </a:r>
          </a:p>
        </p:txBody>
      </p:sp>
    </p:spTree>
    <p:extLst>
      <p:ext uri="{BB962C8B-B14F-4D97-AF65-F5344CB8AC3E}">
        <p14:creationId xmlns:p14="http://schemas.microsoft.com/office/powerpoint/2010/main" val="26852899"/>
      </p:ext>
    </p:extLst>
  </p:cSld>
  <p:clrMapOvr>
    <a:masterClrMapping/>
  </p:clrMapOvr>
  <p:transition spd="med">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
          <p:cNvSpPr txBox="1">
            <a:spLocks/>
          </p:cNvSpPr>
          <p:nvPr/>
        </p:nvSpPr>
        <p:spPr>
          <a:xfrm>
            <a:off x="198342" y="896267"/>
            <a:ext cx="8782372" cy="627074"/>
          </a:xfrm>
          <a:prstGeom prst="rect">
            <a:avLst/>
          </a:prstGeom>
          <a:noFill/>
        </p:spPr>
        <p:txBody>
          <a:bodyPr/>
          <a:lstStyle/>
          <a:p>
            <a:pPr marL="0" marR="0" lvl="1" indent="0" algn="l" defTabSz="914400" rtl="0" eaLnBrk="1" fontAlgn="auto" latinLnBrk="0" hangingPunct="1">
              <a:lnSpc>
                <a:spcPct val="100000"/>
              </a:lnSpc>
              <a:spcBef>
                <a:spcPts val="60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itle 3"/>
          <p:cNvSpPr>
            <a:spLocks noGrp="1"/>
          </p:cNvSpPr>
          <p:nvPr>
            <p:ph type="title"/>
          </p:nvPr>
        </p:nvSpPr>
        <p:spPr>
          <a:xfrm>
            <a:off x="228600" y="106747"/>
            <a:ext cx="7151350" cy="647402"/>
          </a:xfrm>
        </p:spPr>
        <p:txBody>
          <a:bodyPr/>
          <a:lstStyle/>
          <a:p>
            <a:r>
              <a:rPr lang="en-US" dirty="0">
                <a:solidFill>
                  <a:schemeClr val="accent2"/>
                </a:solidFill>
              </a:rPr>
              <a:t>CHW Interest in Board Certification</a:t>
            </a:r>
            <a:endParaRPr lang="en-US" i="1" dirty="0">
              <a:solidFill>
                <a:schemeClr val="accent2"/>
              </a:solidFill>
            </a:endParaRPr>
          </a:p>
        </p:txBody>
      </p:sp>
      <p:sp>
        <p:nvSpPr>
          <p:cNvPr id="69" name="Text Box 3"/>
          <p:cNvSpPr txBox="1">
            <a:spLocks noChangeArrowheads="1"/>
          </p:cNvSpPr>
          <p:nvPr/>
        </p:nvSpPr>
        <p:spPr bwMode="auto">
          <a:xfrm>
            <a:off x="831098" y="1909436"/>
            <a:ext cx="751686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lvl="0" algn="ctr" eaLnBrk="1" hangingPunct="1">
              <a:defRPr/>
            </a:pPr>
            <a:r>
              <a:rPr lang="en-US" sz="1600" dirty="0">
                <a:solidFill>
                  <a:srgbClr val="0087C8"/>
                </a:solidFill>
              </a:rPr>
              <a:t>Interest in Board Certification</a:t>
            </a:r>
          </a:p>
          <a:p>
            <a:pPr algn="ctr" eaLnBrk="1" hangingPunct="1">
              <a:defRPr/>
            </a:pPr>
            <a:r>
              <a:rPr lang="en-US" sz="1400" b="0" dirty="0">
                <a:solidFill>
                  <a:srgbClr val="000000"/>
                </a:solidFill>
              </a:rPr>
              <a:t>– CHWs –</a:t>
            </a:r>
            <a:endParaRPr lang="en-US" sz="1400" dirty="0">
              <a:solidFill>
                <a:srgbClr val="0087C8"/>
              </a:solidFill>
            </a:endParaRPr>
          </a:p>
        </p:txBody>
      </p:sp>
      <p:sp>
        <p:nvSpPr>
          <p:cNvPr id="17" name="Text Placeholder 1"/>
          <p:cNvSpPr>
            <a:spLocks noGrp="1"/>
          </p:cNvSpPr>
          <p:nvPr>
            <p:ph type="body" sz="quarter" idx="12"/>
          </p:nvPr>
        </p:nvSpPr>
        <p:spPr>
          <a:xfrm>
            <a:off x="323850" y="6525432"/>
            <a:ext cx="8496300" cy="144462"/>
          </a:xfrm>
        </p:spPr>
        <p:txBody>
          <a:bodyPr/>
          <a:lstStyle/>
          <a:p>
            <a:pPr marL="341313" lvl="0" indent="-341313"/>
            <a:r>
              <a:rPr lang="en-IN" dirty="0"/>
              <a:t>CD6	Are you certified by the Massachusetts CHW Board of Certification? (CHWs: Total=200; Clinical=148; Non-Clinical=52)</a:t>
            </a:r>
          </a:p>
          <a:p>
            <a:pPr marL="341313" lvl="0" indent="-341313"/>
            <a:r>
              <a:rPr lang="en-IN" dirty="0"/>
              <a:t>CD11	How interested are you in being a Board-Certified CHW? (CHWs: Total=170; Clinical=129; Non-Clinical=41)</a:t>
            </a:r>
          </a:p>
          <a:p>
            <a:pPr marL="341313" indent="-341313"/>
            <a:r>
              <a:rPr lang="en-IN" dirty="0"/>
              <a:t> </a:t>
            </a:r>
          </a:p>
        </p:txBody>
      </p:sp>
      <p:sp>
        <p:nvSpPr>
          <p:cNvPr id="13" name="Text Box 25"/>
          <p:cNvSpPr txBox="1"/>
          <p:nvPr/>
        </p:nvSpPr>
        <p:spPr>
          <a:xfrm>
            <a:off x="3239135" y="13272135"/>
            <a:ext cx="123825" cy="133350"/>
          </a:xfrm>
          <a:prstGeom prst="rect">
            <a:avLst/>
          </a:prstGeom>
          <a:solidFill>
            <a:srgbClr val="FFF2CC"/>
          </a:solidFill>
          <a:ln w="6350">
            <a:solidFill>
              <a:schemeClr val="bg1">
                <a:lumMod val="5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cxnSp>
        <p:nvCxnSpPr>
          <p:cNvPr id="14" name="Straight Arrow Connector 13"/>
          <p:cNvCxnSpPr/>
          <p:nvPr/>
        </p:nvCxnSpPr>
        <p:spPr>
          <a:xfrm flipV="1">
            <a:off x="3039110" y="13274040"/>
            <a:ext cx="2540" cy="117475"/>
          </a:xfrm>
          <a:prstGeom prst="straightConnector1">
            <a:avLst/>
          </a:prstGeom>
          <a:noFill/>
          <a:ln w="6350" cap="flat" cmpd="sng" algn="ctr">
            <a:solidFill>
              <a:sysClr val="windowText" lastClr="000000"/>
            </a:solidFill>
            <a:prstDash val="solid"/>
            <a:miter lim="800000"/>
            <a:tailEnd type="stealth"/>
          </a:ln>
          <a:effectLst/>
        </p:spPr>
      </p:cxnSp>
      <p:cxnSp>
        <p:nvCxnSpPr>
          <p:cNvPr id="15" name="Straight Connector 14"/>
          <p:cNvCxnSpPr/>
          <p:nvPr/>
        </p:nvCxnSpPr>
        <p:spPr>
          <a:xfrm flipH="1">
            <a:off x="3117850" y="13246100"/>
            <a:ext cx="82550" cy="16510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0" name="Chart 19"/>
          <p:cNvGraphicFramePr/>
          <p:nvPr>
            <p:extLst>
              <p:ext uri="{D42A27DB-BD31-4B8C-83A1-F6EECF244321}">
                <p14:modId xmlns:p14="http://schemas.microsoft.com/office/powerpoint/2010/main" val="1759442879"/>
              </p:ext>
            </p:extLst>
          </p:nvPr>
        </p:nvGraphicFramePr>
        <p:xfrm>
          <a:off x="2879763" y="3862908"/>
          <a:ext cx="4339127" cy="2518372"/>
        </p:xfrm>
        <a:graphic>
          <a:graphicData uri="http://schemas.openxmlformats.org/drawingml/2006/chart">
            <c:chart xmlns:c="http://schemas.openxmlformats.org/drawingml/2006/chart" xmlns:r="http://schemas.openxmlformats.org/officeDocument/2006/relationships" r:id="rId3"/>
          </a:graphicData>
        </a:graphic>
      </p:graphicFrame>
      <p:cxnSp>
        <p:nvCxnSpPr>
          <p:cNvPr id="29" name="Straight Connector 28"/>
          <p:cNvCxnSpPr/>
          <p:nvPr/>
        </p:nvCxnSpPr>
        <p:spPr>
          <a:xfrm flipH="1">
            <a:off x="4321165" y="2643989"/>
            <a:ext cx="31771" cy="3579588"/>
          </a:xfrm>
          <a:prstGeom prst="line">
            <a:avLst/>
          </a:prstGeom>
          <a:ln w="19050">
            <a:solidFill>
              <a:srgbClr val="0066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5610358" y="6086060"/>
            <a:ext cx="3783079" cy="246222"/>
            <a:chOff x="4966474" y="5059634"/>
            <a:chExt cx="3783079" cy="246222"/>
          </a:xfrm>
        </p:grpSpPr>
        <p:sp>
          <p:nvSpPr>
            <p:cNvPr id="36" name="TextBox 16"/>
            <p:cNvSpPr txBox="1"/>
            <p:nvPr/>
          </p:nvSpPr>
          <p:spPr>
            <a:xfrm>
              <a:off x="5192803" y="5069244"/>
              <a:ext cx="3556750"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800" b="0" i="1" u="none" strike="noStrike" kern="1200" cap="none" spc="0" normalizeH="0" baseline="0" noProof="0" dirty="0">
                  <a:ln>
                    <a:noFill/>
                  </a:ln>
                  <a:solidFill>
                    <a:srgbClr val="000000"/>
                  </a:solidFill>
                  <a:effectLst/>
                  <a:uLnTx/>
                  <a:uFillTx/>
                  <a:latin typeface="Arial"/>
                  <a:ea typeface="+mn-ea"/>
                  <a:cs typeface="Arial" pitchFamily="34" charset="0"/>
                </a:rPr>
                <a:t>Significantly higher than comparison group at 95% confidence level</a:t>
              </a:r>
            </a:p>
          </p:txBody>
        </p:sp>
        <p:sp>
          <p:nvSpPr>
            <p:cNvPr id="37" name="Rectangle 36"/>
            <p:cNvSpPr/>
            <p:nvPr/>
          </p:nvSpPr>
          <p:spPr>
            <a:xfrm rot="10800000" flipV="1">
              <a:off x="4966474" y="5059634"/>
              <a:ext cx="199435" cy="246221"/>
            </a:xfrm>
            <a:prstGeom prst="rect">
              <a:avLst/>
            </a:prstGeom>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sym typeface="Wingdings 3"/>
                </a:rPr>
                <a:t></a:t>
              </a:r>
              <a:endParaRPr kumimoji="0" lang="en-US" sz="1000" b="0" i="0" u="none" strike="noStrike" kern="1200" cap="none" spc="0" normalizeH="0" baseline="0" noProof="0" dirty="0">
                <a:ln>
                  <a:noFill/>
                </a:ln>
                <a:solidFill>
                  <a:srgbClr val="000000"/>
                </a:solidFill>
                <a:effectLst/>
                <a:uLnTx/>
                <a:uFillTx/>
                <a:latin typeface="Arial"/>
                <a:ea typeface="+mn-ea"/>
                <a:cs typeface="+mn-cs"/>
              </a:endParaRPr>
            </a:p>
          </p:txBody>
        </p:sp>
      </p:grpSp>
      <p:grpSp>
        <p:nvGrpSpPr>
          <p:cNvPr id="2" name="Group 1"/>
          <p:cNvGrpSpPr/>
          <p:nvPr/>
        </p:nvGrpSpPr>
        <p:grpSpPr>
          <a:xfrm>
            <a:off x="996332" y="4456769"/>
            <a:ext cx="1738065" cy="958803"/>
            <a:chOff x="1147017" y="4041669"/>
            <a:chExt cx="1738065" cy="958803"/>
          </a:xfrm>
        </p:grpSpPr>
        <p:grpSp>
          <p:nvGrpSpPr>
            <p:cNvPr id="3" name="Group 2"/>
            <p:cNvGrpSpPr/>
            <p:nvPr/>
          </p:nvGrpSpPr>
          <p:grpSpPr>
            <a:xfrm>
              <a:off x="1148789" y="4041669"/>
              <a:ext cx="1730974" cy="150730"/>
              <a:chOff x="637757" y="3709574"/>
              <a:chExt cx="1730974" cy="150730"/>
            </a:xfrm>
          </p:grpSpPr>
          <p:sp>
            <p:nvSpPr>
              <p:cNvPr id="26" name="TextBox 25"/>
              <p:cNvSpPr txBox="1"/>
              <p:nvPr/>
            </p:nvSpPr>
            <p:spPr>
              <a:xfrm>
                <a:off x="827314" y="3709574"/>
                <a:ext cx="1541417" cy="150730"/>
              </a:xfrm>
              <a:prstGeom prst="rect">
                <a:avLst/>
              </a:prstGeom>
              <a:noFill/>
            </p:spPr>
            <p:txBody>
              <a:bodyPr wrap="square" lIns="0" tIns="0" rIns="0" bIns="0" rtlCol="0">
                <a:noAutofit/>
              </a:bodyPr>
              <a:lstStyle/>
              <a:p>
                <a:pPr>
                  <a:spcBef>
                    <a:spcPts val="1200"/>
                  </a:spcBef>
                </a:pPr>
                <a:r>
                  <a:rPr lang="en-US" sz="1100" dirty="0">
                    <a:latin typeface="Arial" pitchFamily="34" charset="0"/>
                    <a:cs typeface="Arial" pitchFamily="34" charset="0"/>
                  </a:rPr>
                  <a:t>Very interested</a:t>
                </a:r>
              </a:p>
            </p:txBody>
          </p:sp>
          <p:sp>
            <p:nvSpPr>
              <p:cNvPr id="27" name="Rectangle 26"/>
              <p:cNvSpPr/>
              <p:nvPr/>
            </p:nvSpPr>
            <p:spPr bwMode="gray">
              <a:xfrm>
                <a:off x="637757" y="3720206"/>
                <a:ext cx="122415" cy="138993"/>
              </a:xfrm>
              <a:prstGeom prst="rect">
                <a:avLst/>
              </a:prstGeom>
              <a:solidFill>
                <a:srgbClr val="00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grpSp>
        <p:sp>
          <p:nvSpPr>
            <p:cNvPr id="38" name="TextBox 37"/>
            <p:cNvSpPr txBox="1"/>
            <p:nvPr/>
          </p:nvSpPr>
          <p:spPr>
            <a:xfrm>
              <a:off x="1336574" y="4311027"/>
              <a:ext cx="1541417" cy="150730"/>
            </a:xfrm>
            <a:prstGeom prst="rect">
              <a:avLst/>
            </a:prstGeom>
            <a:noFill/>
          </p:spPr>
          <p:txBody>
            <a:bodyPr wrap="square" lIns="0" tIns="0" rIns="0" bIns="0" rtlCol="0">
              <a:noAutofit/>
            </a:bodyPr>
            <a:lstStyle/>
            <a:p>
              <a:pPr>
                <a:spcBef>
                  <a:spcPts val="1200"/>
                </a:spcBef>
              </a:pPr>
              <a:r>
                <a:rPr lang="en-US" sz="1100" dirty="0">
                  <a:latin typeface="Arial" pitchFamily="34" charset="0"/>
                  <a:cs typeface="Arial" pitchFamily="34" charset="0"/>
                </a:rPr>
                <a:t>Somewhat interested</a:t>
              </a:r>
            </a:p>
          </p:txBody>
        </p:sp>
        <p:sp>
          <p:nvSpPr>
            <p:cNvPr id="39" name="Rectangle 38"/>
            <p:cNvSpPr/>
            <p:nvPr/>
          </p:nvSpPr>
          <p:spPr bwMode="gray">
            <a:xfrm>
              <a:off x="1147017" y="4321659"/>
              <a:ext cx="122415" cy="138993"/>
            </a:xfrm>
            <a:prstGeom prst="rect">
              <a:avLst/>
            </a:prstGeom>
            <a:solidFill>
              <a:srgbClr val="BDDCA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40" name="TextBox 39"/>
            <p:cNvSpPr txBox="1"/>
            <p:nvPr/>
          </p:nvSpPr>
          <p:spPr>
            <a:xfrm>
              <a:off x="1340120" y="4585702"/>
              <a:ext cx="1541417" cy="150730"/>
            </a:xfrm>
            <a:prstGeom prst="rect">
              <a:avLst/>
            </a:prstGeom>
            <a:noFill/>
          </p:spPr>
          <p:txBody>
            <a:bodyPr wrap="square" lIns="0" tIns="0" rIns="0" bIns="0" rtlCol="0">
              <a:noAutofit/>
            </a:bodyPr>
            <a:lstStyle/>
            <a:p>
              <a:pPr>
                <a:spcBef>
                  <a:spcPts val="1200"/>
                </a:spcBef>
              </a:pPr>
              <a:r>
                <a:rPr lang="en-US" sz="1100" dirty="0">
                  <a:latin typeface="Arial" pitchFamily="34" charset="0"/>
                  <a:cs typeface="Arial" pitchFamily="34" charset="0"/>
                </a:rPr>
                <a:t>Somewhat uninterested</a:t>
              </a:r>
            </a:p>
          </p:txBody>
        </p:sp>
        <p:sp>
          <p:nvSpPr>
            <p:cNvPr id="41" name="Rectangle 40"/>
            <p:cNvSpPr/>
            <p:nvPr/>
          </p:nvSpPr>
          <p:spPr bwMode="gray">
            <a:xfrm>
              <a:off x="1150563" y="4596334"/>
              <a:ext cx="122415" cy="138993"/>
            </a:xfrm>
            <a:prstGeom prst="rect">
              <a:avLst/>
            </a:prstGeom>
            <a:solidFill>
              <a:schemeClr val="accent6">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42" name="TextBox 41"/>
            <p:cNvSpPr txBox="1"/>
            <p:nvPr/>
          </p:nvSpPr>
          <p:spPr>
            <a:xfrm>
              <a:off x="1343665" y="4849742"/>
              <a:ext cx="1541417" cy="150730"/>
            </a:xfrm>
            <a:prstGeom prst="rect">
              <a:avLst/>
            </a:prstGeom>
            <a:noFill/>
          </p:spPr>
          <p:txBody>
            <a:bodyPr wrap="square" lIns="0" tIns="0" rIns="0" bIns="0" rtlCol="0">
              <a:noAutofit/>
            </a:bodyPr>
            <a:lstStyle/>
            <a:p>
              <a:pPr>
                <a:spcBef>
                  <a:spcPts val="1200"/>
                </a:spcBef>
              </a:pPr>
              <a:r>
                <a:rPr lang="en-US" sz="1100" dirty="0">
                  <a:latin typeface="Arial" pitchFamily="34" charset="0"/>
                  <a:cs typeface="Arial" pitchFamily="34" charset="0"/>
                </a:rPr>
                <a:t>Very uninterested</a:t>
              </a:r>
            </a:p>
          </p:txBody>
        </p:sp>
        <p:sp>
          <p:nvSpPr>
            <p:cNvPr id="43" name="Rectangle 42"/>
            <p:cNvSpPr/>
            <p:nvPr/>
          </p:nvSpPr>
          <p:spPr bwMode="gray">
            <a:xfrm>
              <a:off x="1154108" y="4860374"/>
              <a:ext cx="122415" cy="138993"/>
            </a:xfrm>
            <a:prstGeom prst="rect">
              <a:avLst/>
            </a:prstGeom>
            <a:solidFill>
              <a:schemeClr val="accent6">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grpSp>
      <p:sp>
        <p:nvSpPr>
          <p:cNvPr id="44" name="TextBox 43"/>
          <p:cNvSpPr txBox="1"/>
          <p:nvPr/>
        </p:nvSpPr>
        <p:spPr>
          <a:xfrm>
            <a:off x="323850" y="6117603"/>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5" name="Straight Arrow Connector 44"/>
          <p:cNvCxnSpPr/>
          <p:nvPr/>
        </p:nvCxnSpPr>
        <p:spPr>
          <a:xfrm flipV="1">
            <a:off x="5433240" y="4514113"/>
            <a:ext cx="2540" cy="117475"/>
          </a:xfrm>
          <a:prstGeom prst="straightConnector1">
            <a:avLst/>
          </a:prstGeom>
          <a:noFill/>
          <a:ln w="6350" cap="flat" cmpd="sng" algn="ctr">
            <a:solidFill>
              <a:schemeClr val="bg1"/>
            </a:solidFill>
            <a:prstDash val="solid"/>
            <a:miter lim="800000"/>
            <a:tailEnd type="arrow" w="sm" len="sm"/>
          </a:ln>
          <a:effectLst/>
        </p:spPr>
      </p:cxnSp>
      <p:sp>
        <p:nvSpPr>
          <p:cNvPr id="30" name="TextBox 29"/>
          <p:cNvSpPr txBox="1"/>
          <p:nvPr/>
        </p:nvSpPr>
        <p:spPr>
          <a:xfrm>
            <a:off x="668231" y="3077034"/>
            <a:ext cx="2354977" cy="259671"/>
          </a:xfrm>
          <a:prstGeom prst="rect">
            <a:avLst/>
          </a:prstGeom>
          <a:noFill/>
        </p:spPr>
        <p:txBody>
          <a:bodyPr wrap="square" lIns="0" tIns="0" rIns="0" bIns="0" rtlCol="0">
            <a:noAutofit/>
          </a:bodyPr>
          <a:lstStyle/>
          <a:p>
            <a:pPr algn="r">
              <a:spcBef>
                <a:spcPts val="300"/>
              </a:spcBef>
            </a:pPr>
            <a:r>
              <a:rPr lang="en-US" sz="1200" b="1" dirty="0">
                <a:latin typeface="Arial" pitchFamily="34" charset="0"/>
                <a:cs typeface="Arial" pitchFamily="34" charset="0"/>
              </a:rPr>
              <a:t>Report Being Board Certified </a:t>
            </a:r>
            <a:r>
              <a:rPr lang="en-US" sz="1050" dirty="0">
                <a:latin typeface="Arial" pitchFamily="34" charset="0"/>
                <a:cs typeface="Arial" pitchFamily="34" charset="0"/>
              </a:rPr>
              <a:t>(among aware)</a:t>
            </a:r>
            <a:endParaRPr lang="en-US" sz="1050" b="1" dirty="0">
              <a:latin typeface="Arial" pitchFamily="34" charset="0"/>
              <a:cs typeface="Arial" pitchFamily="34" charset="0"/>
            </a:endParaRPr>
          </a:p>
        </p:txBody>
      </p:sp>
      <p:sp>
        <p:nvSpPr>
          <p:cNvPr id="31" name="TextBox 30"/>
          <p:cNvSpPr txBox="1"/>
          <p:nvPr/>
        </p:nvSpPr>
        <p:spPr>
          <a:xfrm>
            <a:off x="180814" y="3834363"/>
            <a:ext cx="2858296" cy="377446"/>
          </a:xfrm>
          <a:prstGeom prst="rect">
            <a:avLst/>
          </a:prstGeom>
          <a:noFill/>
        </p:spPr>
        <p:txBody>
          <a:bodyPr wrap="square" lIns="0" tIns="0" rIns="0" bIns="0" rtlCol="0">
            <a:noAutofit/>
          </a:bodyPr>
          <a:lstStyle/>
          <a:p>
            <a:pPr algn="r">
              <a:spcBef>
                <a:spcPts val="300"/>
              </a:spcBef>
            </a:pPr>
            <a:r>
              <a:rPr lang="en-US" sz="1200" b="1" dirty="0">
                <a:latin typeface="Arial" pitchFamily="34" charset="0"/>
                <a:cs typeface="Arial" pitchFamily="34" charset="0"/>
              </a:rPr>
              <a:t>Interest in Board Certification</a:t>
            </a:r>
            <a:r>
              <a:rPr lang="en-US" sz="1200" dirty="0">
                <a:latin typeface="Arial" pitchFamily="34" charset="0"/>
                <a:cs typeface="Arial" pitchFamily="34" charset="0"/>
              </a:rPr>
              <a:t> </a:t>
            </a:r>
            <a:r>
              <a:rPr lang="en-US" sz="1050" dirty="0">
                <a:latin typeface="Arial" pitchFamily="34" charset="0"/>
                <a:cs typeface="Arial" pitchFamily="34" charset="0"/>
              </a:rPr>
              <a:t>(among those who report </a:t>
            </a:r>
            <a:r>
              <a:rPr lang="en-US" sz="1050" u="sng" dirty="0">
                <a:latin typeface="Arial" pitchFamily="34" charset="0"/>
                <a:cs typeface="Arial" pitchFamily="34" charset="0"/>
              </a:rPr>
              <a:t>not</a:t>
            </a:r>
            <a:r>
              <a:rPr lang="en-US" sz="1050" dirty="0">
                <a:latin typeface="Arial" pitchFamily="34" charset="0"/>
                <a:cs typeface="Arial" pitchFamily="34" charset="0"/>
              </a:rPr>
              <a:t> being currently certified)</a:t>
            </a:r>
            <a:endParaRPr lang="en-US" sz="1000" dirty="0">
              <a:latin typeface="Arial" pitchFamily="34" charset="0"/>
              <a:cs typeface="Arial" pitchFamily="34" charset="0"/>
            </a:endParaRPr>
          </a:p>
        </p:txBody>
      </p:sp>
      <p:sp>
        <p:nvSpPr>
          <p:cNvPr id="47" name="Down Arrow 46"/>
          <p:cNvSpPr/>
          <p:nvPr/>
        </p:nvSpPr>
        <p:spPr bwMode="gray">
          <a:xfrm>
            <a:off x="3497512" y="3599581"/>
            <a:ext cx="257175" cy="257175"/>
          </a:xfrm>
          <a:prstGeom prst="downArrow">
            <a:avLst/>
          </a:prstGeom>
          <a:solidFill>
            <a:srgbClr val="BDDCA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graphicFrame>
        <p:nvGraphicFramePr>
          <p:cNvPr id="50" name="Chart 49"/>
          <p:cNvGraphicFramePr/>
          <p:nvPr>
            <p:extLst>
              <p:ext uri="{D42A27DB-BD31-4B8C-83A1-F6EECF244321}">
                <p14:modId xmlns:p14="http://schemas.microsoft.com/office/powerpoint/2010/main" val="106648163"/>
              </p:ext>
            </p:extLst>
          </p:nvPr>
        </p:nvGraphicFramePr>
        <p:xfrm>
          <a:off x="2514054" y="2696790"/>
          <a:ext cx="2224089" cy="10747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1" name="Chart 50"/>
          <p:cNvGraphicFramePr/>
          <p:nvPr>
            <p:extLst>
              <p:ext uri="{D42A27DB-BD31-4B8C-83A1-F6EECF244321}">
                <p14:modId xmlns:p14="http://schemas.microsoft.com/office/powerpoint/2010/main" val="1434313943"/>
              </p:ext>
            </p:extLst>
          </p:nvPr>
        </p:nvGraphicFramePr>
        <p:xfrm>
          <a:off x="3937281" y="2689494"/>
          <a:ext cx="2224089" cy="1074748"/>
        </p:xfrm>
        <a:graphic>
          <a:graphicData uri="http://schemas.openxmlformats.org/drawingml/2006/chart">
            <c:chart xmlns:c="http://schemas.openxmlformats.org/drawingml/2006/chart" xmlns:r="http://schemas.openxmlformats.org/officeDocument/2006/relationships" r:id="rId5"/>
          </a:graphicData>
        </a:graphic>
      </p:graphicFrame>
      <p:sp>
        <p:nvSpPr>
          <p:cNvPr id="52" name="Down Arrow 51"/>
          <p:cNvSpPr/>
          <p:nvPr/>
        </p:nvSpPr>
        <p:spPr bwMode="gray">
          <a:xfrm>
            <a:off x="4920739" y="3599581"/>
            <a:ext cx="257175" cy="257175"/>
          </a:xfrm>
          <a:prstGeom prst="downArrow">
            <a:avLst/>
          </a:prstGeom>
          <a:solidFill>
            <a:srgbClr val="BDDCA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graphicFrame>
        <p:nvGraphicFramePr>
          <p:cNvPr id="53" name="Chart 52"/>
          <p:cNvGraphicFramePr/>
          <p:nvPr>
            <p:extLst>
              <p:ext uri="{D42A27DB-BD31-4B8C-83A1-F6EECF244321}">
                <p14:modId xmlns:p14="http://schemas.microsoft.com/office/powerpoint/2010/main" val="1010502426"/>
              </p:ext>
            </p:extLst>
          </p:nvPr>
        </p:nvGraphicFramePr>
        <p:xfrm>
          <a:off x="5360506" y="2689494"/>
          <a:ext cx="2224089" cy="1074748"/>
        </p:xfrm>
        <a:graphic>
          <a:graphicData uri="http://schemas.openxmlformats.org/drawingml/2006/chart">
            <c:chart xmlns:c="http://schemas.openxmlformats.org/drawingml/2006/chart" xmlns:r="http://schemas.openxmlformats.org/officeDocument/2006/relationships" r:id="rId6"/>
          </a:graphicData>
        </a:graphic>
      </p:graphicFrame>
      <p:sp>
        <p:nvSpPr>
          <p:cNvPr id="54" name="Down Arrow 53"/>
          <p:cNvSpPr/>
          <p:nvPr/>
        </p:nvSpPr>
        <p:spPr bwMode="gray">
          <a:xfrm>
            <a:off x="6343964" y="3563488"/>
            <a:ext cx="257175" cy="257175"/>
          </a:xfrm>
          <a:prstGeom prst="downArrow">
            <a:avLst/>
          </a:prstGeom>
          <a:solidFill>
            <a:srgbClr val="BDDCA6"/>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indent="0" algn="ctr">
              <a:spcBef>
                <a:spcPts val="300"/>
              </a:spcBef>
            </a:pPr>
            <a:endParaRPr lang="en-US" sz="1600" dirty="0">
              <a:solidFill>
                <a:schemeClr val="tx1"/>
              </a:solidFill>
              <a:latin typeface="Arial" pitchFamily="34" charset="0"/>
              <a:cs typeface="Arial" pitchFamily="34" charset="0"/>
            </a:endParaRPr>
          </a:p>
        </p:txBody>
      </p:sp>
      <p:sp>
        <p:nvSpPr>
          <p:cNvPr id="55" name="TextBox 54"/>
          <p:cNvSpPr txBox="1"/>
          <p:nvPr/>
        </p:nvSpPr>
        <p:spPr>
          <a:xfrm>
            <a:off x="2451974" y="2469060"/>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Total</a:t>
            </a:r>
            <a:endParaRPr lang="en-US" sz="1100" b="1" dirty="0">
              <a:latin typeface="Arial" pitchFamily="34" charset="0"/>
              <a:cs typeface="Arial" pitchFamily="34" charset="0"/>
            </a:endParaRPr>
          </a:p>
        </p:txBody>
      </p:sp>
      <p:sp>
        <p:nvSpPr>
          <p:cNvPr id="56" name="TextBox 55"/>
          <p:cNvSpPr txBox="1"/>
          <p:nvPr/>
        </p:nvSpPr>
        <p:spPr>
          <a:xfrm>
            <a:off x="3906240" y="2468279"/>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Clinical</a:t>
            </a:r>
            <a:endParaRPr lang="en-US" sz="1100" b="1" dirty="0">
              <a:latin typeface="Arial" pitchFamily="34" charset="0"/>
              <a:cs typeface="Arial" pitchFamily="34" charset="0"/>
            </a:endParaRPr>
          </a:p>
        </p:txBody>
      </p:sp>
      <p:sp>
        <p:nvSpPr>
          <p:cNvPr id="57" name="TextBox 56"/>
          <p:cNvSpPr txBox="1"/>
          <p:nvPr/>
        </p:nvSpPr>
        <p:spPr>
          <a:xfrm>
            <a:off x="5329465" y="2465859"/>
            <a:ext cx="2286169" cy="210302"/>
          </a:xfrm>
          <a:prstGeom prst="rect">
            <a:avLst/>
          </a:prstGeom>
          <a:noFill/>
        </p:spPr>
        <p:txBody>
          <a:bodyPr wrap="square" lIns="0" tIns="0" rIns="0" bIns="0" rtlCol="0">
            <a:noAutofit/>
          </a:bodyPr>
          <a:lstStyle/>
          <a:p>
            <a:pPr algn="ctr">
              <a:spcBef>
                <a:spcPts val="300"/>
              </a:spcBef>
            </a:pPr>
            <a:r>
              <a:rPr lang="en-US" sz="1200" b="1" dirty="0">
                <a:latin typeface="Arial" pitchFamily="34" charset="0"/>
                <a:cs typeface="Arial" pitchFamily="34" charset="0"/>
              </a:rPr>
              <a:t>Non-Clinical*</a:t>
            </a:r>
            <a:endParaRPr lang="en-US" sz="1100" b="1" dirty="0">
              <a:latin typeface="Arial" pitchFamily="34" charset="0"/>
              <a:cs typeface="Arial" pitchFamily="34" charset="0"/>
            </a:endParaRPr>
          </a:p>
        </p:txBody>
      </p:sp>
      <p:sp>
        <p:nvSpPr>
          <p:cNvPr id="46" name="TextBox 23"/>
          <p:cNvSpPr txBox="1"/>
          <p:nvPr/>
        </p:nvSpPr>
        <p:spPr>
          <a:xfrm>
            <a:off x="3251011" y="3138553"/>
            <a:ext cx="858254" cy="33855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dirty="0">
                <a:latin typeface="Arial" pitchFamily="34" charset="0"/>
                <a:cs typeface="Arial" pitchFamily="34" charset="0"/>
              </a:rPr>
              <a:t>No</a:t>
            </a:r>
          </a:p>
          <a:p>
            <a:pPr algn="ctr"/>
            <a:r>
              <a:rPr lang="en-US" dirty="0">
                <a:latin typeface="Arial" pitchFamily="34" charset="0"/>
                <a:cs typeface="Arial" pitchFamily="34" charset="0"/>
              </a:rPr>
              <a:t>84%</a:t>
            </a:r>
            <a:endParaRPr lang="en-US" sz="1100" dirty="0">
              <a:latin typeface="Arial" pitchFamily="34" charset="0"/>
              <a:cs typeface="Arial" pitchFamily="34" charset="0"/>
            </a:endParaRPr>
          </a:p>
        </p:txBody>
      </p:sp>
      <p:sp>
        <p:nvSpPr>
          <p:cNvPr id="48" name="TextBox 23"/>
          <p:cNvSpPr txBox="1"/>
          <p:nvPr/>
        </p:nvSpPr>
        <p:spPr>
          <a:xfrm>
            <a:off x="4667915" y="3138553"/>
            <a:ext cx="858254" cy="33855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dirty="0">
                <a:latin typeface="Arial" pitchFamily="34" charset="0"/>
                <a:cs typeface="Arial" pitchFamily="34" charset="0"/>
              </a:rPr>
              <a:t>No</a:t>
            </a:r>
          </a:p>
          <a:p>
            <a:pPr algn="ctr"/>
            <a:r>
              <a:rPr lang="en-US" dirty="0">
                <a:latin typeface="Arial" pitchFamily="34" charset="0"/>
                <a:cs typeface="Arial" pitchFamily="34" charset="0"/>
              </a:rPr>
              <a:t>88%</a:t>
            </a:r>
            <a:endParaRPr lang="en-US" sz="1100" dirty="0">
              <a:latin typeface="Arial" pitchFamily="34" charset="0"/>
              <a:cs typeface="Arial" pitchFamily="34" charset="0"/>
            </a:endParaRPr>
          </a:p>
        </p:txBody>
      </p:sp>
      <p:sp>
        <p:nvSpPr>
          <p:cNvPr id="49" name="TextBox 23"/>
          <p:cNvSpPr txBox="1"/>
          <p:nvPr/>
        </p:nvSpPr>
        <p:spPr>
          <a:xfrm>
            <a:off x="6091140" y="3143560"/>
            <a:ext cx="858254" cy="33855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100" dirty="0">
                <a:latin typeface="Arial" pitchFamily="34" charset="0"/>
                <a:cs typeface="Arial" pitchFamily="34" charset="0"/>
              </a:rPr>
              <a:t>No</a:t>
            </a:r>
          </a:p>
          <a:p>
            <a:pPr algn="ctr"/>
            <a:r>
              <a:rPr lang="en-US" dirty="0">
                <a:latin typeface="Arial" pitchFamily="34" charset="0"/>
                <a:cs typeface="Arial" pitchFamily="34" charset="0"/>
              </a:rPr>
              <a:t>78%</a:t>
            </a:r>
            <a:endParaRPr lang="en-US" sz="1100" dirty="0">
              <a:latin typeface="Arial" pitchFamily="34" charset="0"/>
              <a:cs typeface="Arial" pitchFamily="34" charset="0"/>
            </a:endParaRPr>
          </a:p>
        </p:txBody>
      </p:sp>
      <p:sp>
        <p:nvSpPr>
          <p:cNvPr id="58" name="Content Placeholder 1"/>
          <p:cNvSpPr txBox="1">
            <a:spLocks/>
          </p:cNvSpPr>
          <p:nvPr/>
        </p:nvSpPr>
        <p:spPr>
          <a:xfrm>
            <a:off x="191954" y="848483"/>
            <a:ext cx="8782372" cy="1012512"/>
          </a:xfrm>
          <a:prstGeom prst="rect">
            <a:avLst/>
          </a:prstGeom>
          <a:noFill/>
        </p:spPr>
        <p:txBody>
          <a:bodyPr/>
          <a:lstStyle/>
          <a:p>
            <a:pPr marL="0" lvl="1">
              <a:lnSpc>
                <a:spcPts val="1720"/>
              </a:lnSpc>
              <a:spcBef>
                <a:spcPts val="600"/>
              </a:spcBef>
            </a:pPr>
            <a:r>
              <a:rPr lang="en-US" sz="1600" dirty="0">
                <a:cs typeface="Arial" pitchFamily="34" charset="0"/>
              </a:rPr>
              <a:t>Interest in becoming board certified is fairly high among CHWs overall, and even more so among CHWs from clinical organizations.</a:t>
            </a:r>
          </a:p>
          <a:p>
            <a:pPr marL="460375" lvl="2" indent="-230188">
              <a:lnSpc>
                <a:spcPts val="1720"/>
              </a:lnSpc>
              <a:spcBef>
                <a:spcPts val="600"/>
              </a:spcBef>
              <a:buClr>
                <a:schemeClr val="accent2"/>
              </a:buClr>
              <a:buFont typeface="Arial" charset="0"/>
              <a:buChar char="•"/>
            </a:pPr>
            <a:r>
              <a:rPr lang="en-US" sz="1400" dirty="0">
                <a:cs typeface="Arial" pitchFamily="34" charset="0"/>
              </a:rPr>
              <a:t>Some CHWs (16%) mistakenly report being board certified even though certification was yet to launch at the time of the survey; the mistaken attribution is somewhat higher among non-clinical CHWs.</a:t>
            </a:r>
          </a:p>
        </p:txBody>
      </p:sp>
    </p:spTree>
    <p:extLst>
      <p:ext uri="{BB962C8B-B14F-4D97-AF65-F5344CB8AC3E}">
        <p14:creationId xmlns:p14="http://schemas.microsoft.com/office/powerpoint/2010/main" val="1630849941"/>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Rectangle 13"/>
          <p:cNvSpPr>
            <a:spLocks noChangeArrowheads="1"/>
          </p:cNvSpPr>
          <p:nvPr/>
        </p:nvSpPr>
        <p:spPr bwMode="auto">
          <a:xfrm>
            <a:off x="198421" y="924257"/>
            <a:ext cx="8341729" cy="89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5000"/>
              </a:lnSpc>
              <a:spcBef>
                <a:spcPts val="600"/>
              </a:spcBef>
              <a:spcAft>
                <a:spcPts val="500"/>
              </a:spcAft>
              <a:buClr>
                <a:srgbClr val="004186"/>
              </a:buClr>
              <a:buSzPct val="110000"/>
              <a:tabLst>
                <a:tab pos="914400" algn="l"/>
                <a:tab pos="2290763" algn="l"/>
              </a:tabLst>
            </a:pPr>
            <a:r>
              <a:rPr lang="en-US" sz="1600" dirty="0"/>
              <a:t>There were three main phases to the research: qualitative interviews to inform survey development, a rigorous procedure to develop a replicable sampling frame, followed by the quantitative survey. </a:t>
            </a:r>
            <a:endParaRPr lang="en-US" dirty="0"/>
          </a:p>
          <a:p>
            <a:pPr>
              <a:lnSpc>
                <a:spcPct val="95000"/>
              </a:lnSpc>
              <a:spcBef>
                <a:spcPts val="600"/>
              </a:spcBef>
              <a:spcAft>
                <a:spcPts val="600"/>
              </a:spcAft>
              <a:buClr>
                <a:srgbClr val="004186"/>
              </a:buClr>
              <a:buSzPct val="110000"/>
              <a:tabLst>
                <a:tab pos="914400" algn="l"/>
                <a:tab pos="2290763" algn="l"/>
              </a:tabLst>
            </a:pPr>
            <a:endParaRPr lang="en-US" dirty="0">
              <a:solidFill>
                <a:schemeClr val="accent2"/>
              </a:solidFill>
            </a:endParaRPr>
          </a:p>
          <a:p>
            <a:pPr>
              <a:lnSpc>
                <a:spcPct val="95000"/>
              </a:lnSpc>
              <a:spcBef>
                <a:spcPts val="600"/>
              </a:spcBef>
              <a:spcAft>
                <a:spcPts val="600"/>
              </a:spcAft>
              <a:buClr>
                <a:srgbClr val="004186"/>
              </a:buClr>
              <a:buSzPct val="110000"/>
              <a:tabLst>
                <a:tab pos="914400" algn="l"/>
                <a:tab pos="2290763" algn="l"/>
              </a:tabLst>
            </a:pPr>
            <a:endParaRPr lang="en-US" dirty="0">
              <a:solidFill>
                <a:schemeClr val="accent2"/>
              </a:solidFill>
            </a:endParaRPr>
          </a:p>
          <a:p>
            <a:pPr>
              <a:lnSpc>
                <a:spcPct val="95000"/>
              </a:lnSpc>
              <a:spcBef>
                <a:spcPts val="600"/>
              </a:spcBef>
              <a:spcAft>
                <a:spcPts val="600"/>
              </a:spcAft>
              <a:buClr>
                <a:srgbClr val="004186"/>
              </a:buClr>
              <a:buSzPct val="110000"/>
              <a:tabLst>
                <a:tab pos="914400" algn="l"/>
                <a:tab pos="2290763" algn="l"/>
              </a:tabLst>
            </a:pPr>
            <a:endParaRPr lang="en-US" dirty="0">
              <a:solidFill>
                <a:schemeClr val="accent2"/>
              </a:solidFill>
            </a:endParaRPr>
          </a:p>
        </p:txBody>
      </p:sp>
      <p:sp>
        <p:nvSpPr>
          <p:cNvPr id="1041" name="Rectangle 125"/>
          <p:cNvSpPr>
            <a:spLocks noGrp="1" noChangeArrowheads="1"/>
          </p:cNvSpPr>
          <p:nvPr>
            <p:ph type="title"/>
          </p:nvPr>
        </p:nvSpPr>
        <p:spPr>
          <a:xfrm>
            <a:off x="295274" y="382100"/>
            <a:ext cx="8289925" cy="381000"/>
          </a:xfrm>
        </p:spPr>
        <p:txBody>
          <a:bodyPr/>
          <a:lstStyle/>
          <a:p>
            <a:pPr eaLnBrk="1" hangingPunct="1"/>
            <a:r>
              <a:rPr lang="en-US" sz="2000" dirty="0">
                <a:solidFill>
                  <a:schemeClr val="accent2"/>
                </a:solidFill>
              </a:rPr>
              <a:t>Research Approach</a:t>
            </a:r>
          </a:p>
        </p:txBody>
      </p:sp>
      <p:graphicFrame>
        <p:nvGraphicFramePr>
          <p:cNvPr id="3" name="Diagram 2"/>
          <p:cNvGraphicFramePr/>
          <p:nvPr/>
        </p:nvGraphicFramePr>
        <p:xfrm>
          <a:off x="1524000" y="193961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9074414"/>
      </p:ext>
    </p:extLst>
  </p:cSld>
  <p:clrMapOvr>
    <a:masterClrMapping/>
  </p:clrMapOvr>
  <p:transition spd="slow">
    <p:wipe dir="d"/>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850" y="6452032"/>
            <a:ext cx="8496300" cy="144462"/>
          </a:xfrm>
        </p:spPr>
        <p:txBody>
          <a:bodyPr/>
          <a:lstStyle/>
          <a:p>
            <a:pPr marL="341313" lvl="0" indent="-341313">
              <a:tabLst>
                <a:tab pos="631825" algn="l"/>
              </a:tabLst>
            </a:pPr>
            <a:r>
              <a:rPr lang="en-US" dirty="0">
                <a:solidFill>
                  <a:schemeClr val="bg1">
                    <a:lumMod val="50000"/>
                  </a:schemeClr>
                </a:solidFill>
              </a:rPr>
              <a:t>EE10	Below are some statements regarding the value of CHW certification to your organization. Please indicate the extent to which you agree or disagree with each statement? </a:t>
            </a:r>
            <a:r>
              <a:rPr lang="en-IN" dirty="0">
                <a:solidFill>
                  <a:schemeClr val="bg1">
                    <a:lumMod val="50000"/>
                  </a:schemeClr>
                </a:solidFill>
              </a:rPr>
              <a:t>(Employers: Total=187)</a:t>
            </a:r>
            <a:endParaRPr lang="en-US" dirty="0">
              <a:solidFill>
                <a:schemeClr val="bg1">
                  <a:lumMod val="50000"/>
                </a:schemeClr>
              </a:solidFill>
            </a:endParaRPr>
          </a:p>
          <a:p>
            <a:pPr marL="341313" lvl="0" indent="-341313">
              <a:spcAft>
                <a:spcPts val="300"/>
              </a:spcAft>
              <a:tabLst>
                <a:tab pos="631825" algn="l"/>
              </a:tabLst>
            </a:pPr>
            <a:r>
              <a:rPr lang="en-US" dirty="0">
                <a:solidFill>
                  <a:schemeClr val="bg1">
                    <a:lumMod val="50000"/>
                  </a:schemeClr>
                </a:solidFill>
              </a:rPr>
              <a:t>CD13	Below are some statements regarding the value of CHW certification to you as a CHW. Please indicate the extent to which you agree or disagree with each statement? </a:t>
            </a:r>
            <a:r>
              <a:rPr lang="en-IN" dirty="0">
                <a:solidFill>
                  <a:schemeClr val="bg1">
                    <a:lumMod val="50000"/>
                  </a:schemeClr>
                </a:solidFill>
              </a:rPr>
              <a:t>(CHWs: Total=531)</a:t>
            </a:r>
            <a:endParaRPr lang="en-US" dirty="0">
              <a:solidFill>
                <a:schemeClr val="bg1">
                  <a:lumMod val="50000"/>
                </a:schemeClr>
              </a:solidFill>
            </a:endParaRPr>
          </a:p>
        </p:txBody>
      </p:sp>
      <p:sp>
        <p:nvSpPr>
          <p:cNvPr id="26" name="Rectangle 97"/>
          <p:cNvSpPr>
            <a:spLocks noChangeArrowheads="1"/>
          </p:cNvSpPr>
          <p:nvPr/>
        </p:nvSpPr>
        <p:spPr bwMode="auto">
          <a:xfrm>
            <a:off x="228600" y="1104900"/>
            <a:ext cx="8753475" cy="431800"/>
          </a:xfrm>
          <a:prstGeom prst="rect">
            <a:avLst/>
          </a:prstGeom>
          <a:noFill/>
          <a:ln w="9525">
            <a:noFill/>
            <a:miter lim="800000"/>
            <a:headEnd/>
            <a:tailEnd/>
          </a:ln>
        </p:spPr>
        <p:txBody>
          <a:bodyPr/>
          <a:lstStyle/>
          <a:p>
            <a:pPr marL="628650" lvl="1" indent="-285750">
              <a:spcBef>
                <a:spcPct val="20000"/>
              </a:spcBef>
              <a:buClr>
                <a:srgbClr val="E95E0F"/>
              </a:buClr>
              <a:buFont typeface="Wingdings" pitchFamily="2" charset="2"/>
              <a:buNone/>
            </a:pPr>
            <a:endParaRPr lang="en-US" dirty="0">
              <a:solidFill>
                <a:srgbClr val="00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71882682"/>
              </p:ext>
            </p:extLst>
          </p:nvPr>
        </p:nvGraphicFramePr>
        <p:xfrm>
          <a:off x="2316580" y="2850355"/>
          <a:ext cx="5815584" cy="2752369"/>
        </p:xfrm>
        <a:graphic>
          <a:graphicData uri="http://schemas.openxmlformats.org/drawingml/2006/table">
            <a:tbl>
              <a:tblPr firstRow="1" bandRow="1">
                <a:tableStyleId>{91EBBBCC-DAD2-459C-BE2E-F6DE35CF9A28}</a:tableStyleId>
              </a:tblPr>
              <a:tblGrid>
                <a:gridCol w="2880360">
                  <a:extLst>
                    <a:ext uri="{9D8B030D-6E8A-4147-A177-3AD203B41FA5}">
                      <a16:colId xmlns:a16="http://schemas.microsoft.com/office/drawing/2014/main" val="20000"/>
                    </a:ext>
                  </a:extLst>
                </a:gridCol>
                <a:gridCol w="64008">
                  <a:extLst>
                    <a:ext uri="{9D8B030D-6E8A-4147-A177-3AD203B41FA5}">
                      <a16:colId xmlns:a16="http://schemas.microsoft.com/office/drawing/2014/main" val="20001"/>
                    </a:ext>
                  </a:extLst>
                </a:gridCol>
                <a:gridCol w="2871216">
                  <a:extLst>
                    <a:ext uri="{9D8B030D-6E8A-4147-A177-3AD203B41FA5}">
                      <a16:colId xmlns:a16="http://schemas.microsoft.com/office/drawing/2014/main" val="20002"/>
                    </a:ext>
                  </a:extLst>
                </a:gridCol>
              </a:tblGrid>
              <a:tr h="326117">
                <a:tc>
                  <a:txBody>
                    <a:bodyPr/>
                    <a:lstStyle/>
                    <a:p>
                      <a:pPr algn="ctr">
                        <a:lnSpc>
                          <a:spcPct val="100000"/>
                        </a:lnSpc>
                      </a:pPr>
                      <a:r>
                        <a:rPr lang="en-US" sz="1200" dirty="0">
                          <a:solidFill>
                            <a:schemeClr val="tx1"/>
                          </a:solidFill>
                        </a:rPr>
                        <a:t>Employers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chemeClr val="accent1">
                        <a:lumMod val="20000"/>
                        <a:lumOff val="80000"/>
                      </a:schemeClr>
                    </a:solidFill>
                  </a:tcPr>
                </a:tc>
                <a:tc>
                  <a:txBody>
                    <a:bodyPr/>
                    <a:lstStyle/>
                    <a:p>
                      <a:pPr algn="ctr">
                        <a:lnSpc>
                          <a:spcPct val="100000"/>
                        </a:lnSpc>
                      </a:pPr>
                      <a:endParaRPr lang="en-US" sz="1200" dirty="0">
                        <a:solidFill>
                          <a:schemeClr val="bg1"/>
                        </a:solidFill>
                      </a:endParaRPr>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US" sz="1200" b="1" dirty="0">
                          <a:solidFill>
                            <a:schemeClr val="tx1"/>
                          </a:solidFill>
                        </a:rPr>
                        <a:t>CHWs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solidFill>
                      <a:srgbClr val="BDDCA6">
                        <a:alpha val="61961"/>
                      </a:srgbClr>
                    </a:solidFill>
                  </a:tcPr>
                </a:tc>
                <a:extLst>
                  <a:ext uri="{0D108BD9-81ED-4DB2-BD59-A6C34878D82A}">
                    <a16:rowId xmlns:a16="http://schemas.microsoft.com/office/drawing/2014/main" val="10000"/>
                  </a:ext>
                </a:extLst>
              </a:tr>
              <a:tr h="117987">
                <a:tc>
                  <a:txBody>
                    <a:bodyPr/>
                    <a:lstStyle/>
                    <a:p>
                      <a:pPr algn="ctr"/>
                      <a:endParaRPr lang="en-US" sz="300" b="0" dirty="0">
                        <a:solidFill>
                          <a:schemeClr val="bg1"/>
                        </a:solidFill>
                      </a:endParaRPr>
                    </a:p>
                  </a:txBody>
                  <a:tcPr marT="9144" marB="9144"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dirty="0">
                        <a:solidFill>
                          <a:schemeClr val="bg1"/>
                        </a:solidFill>
                      </a:endParaRPr>
                    </a:p>
                  </a:txBody>
                  <a:tcPr marL="0" marR="0"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dirty="0">
                        <a:solidFill>
                          <a:schemeClr val="tx1"/>
                        </a:solidFill>
                      </a:endParaRPr>
                    </a:p>
                  </a:txBody>
                  <a:tcPr marT="9144" marB="9144"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16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Help obtain more stable funding</a:t>
                      </a:r>
                    </a:p>
                    <a:p>
                      <a:pPr algn="ctr"/>
                      <a:r>
                        <a:rPr lang="en-US" sz="1100" dirty="0"/>
                        <a:t>61%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chemeClr val="tx2">
                        <a:lumMod val="60000"/>
                        <a:lumOff val="40000"/>
                      </a:schemeClr>
                    </a:solidFill>
                  </a:tcPr>
                </a:tc>
                <a:tc>
                  <a:txBody>
                    <a:bodyPr/>
                    <a:lstStyle/>
                    <a:p>
                      <a:pPr algn="ctr"/>
                      <a:endParaRPr lang="en-US" sz="1100" dirty="0"/>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Learn</a:t>
                      </a:r>
                      <a:r>
                        <a:rPr lang="en-US" sz="1100" baseline="0" dirty="0"/>
                        <a:t> new skills</a:t>
                      </a:r>
                      <a:endParaRPr lang="en-US" sz="1100" dirty="0"/>
                    </a:p>
                    <a:p>
                      <a:pPr algn="ctr"/>
                      <a:r>
                        <a:rPr lang="en-US" sz="1100" dirty="0"/>
                        <a:t>68%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2"/>
                  </a:ext>
                </a:extLst>
              </a:tr>
              <a:tr h="461653">
                <a:tc>
                  <a:txBody>
                    <a:bodyPr/>
                    <a:lstStyle/>
                    <a:p>
                      <a:pPr algn="ctr"/>
                      <a:r>
                        <a:rPr lang="en-US" sz="1100" dirty="0"/>
                        <a:t>Win respect from other professions</a:t>
                      </a:r>
                    </a:p>
                    <a:p>
                      <a:pPr algn="ctr"/>
                      <a:r>
                        <a:rPr lang="en-US" sz="1100" dirty="0"/>
                        <a:t>59%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a:endParaRPr lang="en-US" sz="1100" dirty="0"/>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t>Improve the work you do as a CHW</a:t>
                      </a:r>
                    </a:p>
                    <a:p>
                      <a:pPr algn="ctr"/>
                      <a:r>
                        <a:rPr lang="en-US" sz="1100" dirty="0"/>
                        <a:t>67%</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4616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Help CHWs learn new skills</a:t>
                      </a:r>
                    </a:p>
                    <a:p>
                      <a:pPr algn="ctr"/>
                      <a:r>
                        <a:rPr lang="en-US" sz="1100" dirty="0"/>
                        <a:t>58%</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rgbClr val="00B0F0"/>
                    </a:solidFill>
                  </a:tcPr>
                </a:tc>
                <a:tc>
                  <a:txBody>
                    <a:bodyPr/>
                    <a:lstStyle/>
                    <a:p>
                      <a:pPr algn="ctr"/>
                      <a:endParaRPr lang="en-US" sz="1100" dirty="0"/>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dirty="0"/>
                        <a:t>Better define your role as a CHW</a:t>
                      </a:r>
                    </a:p>
                    <a:p>
                      <a:pPr algn="ctr"/>
                      <a:r>
                        <a:rPr lang="en-US" sz="1100" dirty="0"/>
                        <a:t>64%</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rgbClr val="B192EE"/>
                    </a:solidFill>
                  </a:tcPr>
                </a:tc>
                <a:extLst>
                  <a:ext uri="{0D108BD9-81ED-4DB2-BD59-A6C34878D82A}">
                    <a16:rowId xmlns:a16="http://schemas.microsoft.com/office/drawing/2014/main" val="10004"/>
                  </a:ext>
                </a:extLst>
              </a:tr>
              <a:tr h="461653">
                <a:tc>
                  <a:txBody>
                    <a:bodyPr/>
                    <a:lstStyle/>
                    <a:p>
                      <a:pPr algn="ctr"/>
                      <a:r>
                        <a:rPr lang="en-US" sz="1100" dirty="0"/>
                        <a:t>Better define the role of CHWs</a:t>
                      </a:r>
                    </a:p>
                    <a:p>
                      <a:pPr algn="ctr"/>
                      <a:r>
                        <a:rPr lang="en-US" sz="1100" dirty="0"/>
                        <a:t>52%</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rgbClr val="B192EE"/>
                    </a:solidFill>
                  </a:tcPr>
                </a:tc>
                <a:tc>
                  <a:txBody>
                    <a:bodyPr/>
                    <a:lstStyle/>
                    <a:p>
                      <a:pPr algn="ctr"/>
                      <a:endParaRPr lang="en-US" sz="1100" dirty="0"/>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Improve your job opportunities</a:t>
                      </a:r>
                    </a:p>
                    <a:p>
                      <a:pPr algn="ctr"/>
                      <a:r>
                        <a:rPr lang="en-US" sz="1100" dirty="0"/>
                        <a:t>62%</a:t>
                      </a:r>
                      <a:endParaRPr lang="en-US" sz="1100" b="0"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rgbClr val="9DD7A3"/>
                    </a:solidFill>
                  </a:tcPr>
                </a:tc>
                <a:extLst>
                  <a:ext uri="{0D108BD9-81ED-4DB2-BD59-A6C34878D82A}">
                    <a16:rowId xmlns:a16="http://schemas.microsoft.com/office/drawing/2014/main" val="10005"/>
                  </a:ext>
                </a:extLst>
              </a:tr>
              <a:tr h="461653">
                <a:tc>
                  <a:txBody>
                    <a:bodyPr/>
                    <a:lstStyle/>
                    <a:p>
                      <a:pPr algn="ctr"/>
                      <a:r>
                        <a:rPr lang="en-US" sz="1100" baseline="0" dirty="0"/>
                        <a:t>Improve CHWs’ work performance</a:t>
                      </a:r>
                    </a:p>
                    <a:p>
                      <a:pPr algn="ctr"/>
                      <a:r>
                        <a:rPr lang="en-US" sz="1100" baseline="0" dirty="0"/>
                        <a:t>51%</a:t>
                      </a:r>
                      <a:endParaRPr lang="en-US" sz="1100"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rgbClr val="FFC000"/>
                    </a:solidFill>
                  </a:tcPr>
                </a:tc>
                <a:tc>
                  <a:txBody>
                    <a:bodyPr/>
                    <a:lstStyle/>
                    <a:p>
                      <a:pPr algn="ctr"/>
                      <a:endParaRPr lang="en-US" sz="1100" dirty="0"/>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100" baseline="0" dirty="0"/>
                        <a:t>Increase your self-confidence</a:t>
                      </a:r>
                    </a:p>
                    <a:p>
                      <a:pPr algn="ctr"/>
                      <a:r>
                        <a:rPr lang="en-US" sz="1100" b="0" baseline="0" dirty="0"/>
                        <a:t>58%</a:t>
                      </a:r>
                      <a:endParaRPr lang="en-US" sz="1100" b="0"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bl>
          </a:graphicData>
        </a:graphic>
      </p:graphicFrame>
      <p:sp>
        <p:nvSpPr>
          <p:cNvPr id="12" name="Rectangle 11"/>
          <p:cNvSpPr/>
          <p:nvPr/>
        </p:nvSpPr>
        <p:spPr>
          <a:xfrm rot="10800000" flipV="1">
            <a:off x="5125760" y="5603277"/>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13" name="TextBox 16"/>
          <p:cNvSpPr txBox="1"/>
          <p:nvPr/>
        </p:nvSpPr>
        <p:spPr>
          <a:xfrm>
            <a:off x="5322383" y="5621039"/>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sp>
        <p:nvSpPr>
          <p:cNvPr id="15" name="Rectangle 14"/>
          <p:cNvSpPr/>
          <p:nvPr/>
        </p:nvSpPr>
        <p:spPr>
          <a:xfrm rot="10800000" flipV="1">
            <a:off x="6773090" y="4405066"/>
            <a:ext cx="278100" cy="200055"/>
          </a:xfrm>
          <a:prstGeom prst="rect">
            <a:avLst/>
          </a:prstGeom>
        </p:spPr>
        <p:txBody>
          <a:bodyPr wrap="square" bIns="0" anchor="b" anchorCtr="1">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16" name="Rectangle 15"/>
          <p:cNvSpPr/>
          <p:nvPr/>
        </p:nvSpPr>
        <p:spPr>
          <a:xfrm rot="10800000" flipV="1">
            <a:off x="6780586" y="3941534"/>
            <a:ext cx="278100" cy="200055"/>
          </a:xfrm>
          <a:prstGeom prst="rect">
            <a:avLst/>
          </a:prstGeom>
        </p:spPr>
        <p:txBody>
          <a:bodyPr wrap="square" bIns="0" anchor="b" anchorCtr="1">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18" name="Rectangle 17"/>
          <p:cNvSpPr/>
          <p:nvPr/>
        </p:nvSpPr>
        <p:spPr>
          <a:xfrm rot="10800000" flipH="1" flipV="1">
            <a:off x="6780586" y="3478216"/>
            <a:ext cx="272867" cy="200055"/>
          </a:xfrm>
          <a:prstGeom prst="rect">
            <a:avLst/>
          </a:prstGeom>
        </p:spPr>
        <p:txBody>
          <a:bodyPr wrap="square" bIns="0" anchor="b" anchorCtr="1">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20" name="Text Box 3"/>
          <p:cNvSpPr txBox="1">
            <a:spLocks noChangeArrowheads="1"/>
          </p:cNvSpPr>
          <p:nvPr/>
        </p:nvSpPr>
        <p:spPr bwMode="auto">
          <a:xfrm>
            <a:off x="382538" y="2190856"/>
            <a:ext cx="83789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Top-5 Value Statements</a:t>
            </a:r>
          </a:p>
          <a:p>
            <a:pPr algn="ctr" eaLnBrk="1" hangingPunct="1"/>
            <a:r>
              <a:rPr lang="en-US" sz="1400" b="0" dirty="0">
                <a:solidFill>
                  <a:schemeClr val="tx1"/>
                </a:solidFill>
              </a:rPr>
              <a:t>(Based on % Agree Completely)</a:t>
            </a:r>
          </a:p>
        </p:txBody>
      </p:sp>
      <p:sp>
        <p:nvSpPr>
          <p:cNvPr id="21" name="Title 3"/>
          <p:cNvSpPr>
            <a:spLocks noGrp="1"/>
          </p:cNvSpPr>
          <p:nvPr>
            <p:ph type="title"/>
          </p:nvPr>
        </p:nvSpPr>
        <p:spPr>
          <a:xfrm>
            <a:off x="228600" y="106747"/>
            <a:ext cx="7029450" cy="647402"/>
          </a:xfrm>
        </p:spPr>
        <p:txBody>
          <a:bodyPr/>
          <a:lstStyle/>
          <a:p>
            <a:r>
              <a:rPr lang="en-US" dirty="0">
                <a:solidFill>
                  <a:schemeClr val="accent2"/>
                </a:solidFill>
              </a:rPr>
              <a:t>Value of CHW Certification</a:t>
            </a:r>
            <a:endParaRPr lang="en-US" i="1" dirty="0">
              <a:solidFill>
                <a:schemeClr val="accent2"/>
              </a:solidFill>
            </a:endParaRPr>
          </a:p>
        </p:txBody>
      </p:sp>
      <p:sp>
        <p:nvSpPr>
          <p:cNvPr id="14" name="Content Placeholder 1"/>
          <p:cNvSpPr txBox="1">
            <a:spLocks/>
          </p:cNvSpPr>
          <p:nvPr/>
        </p:nvSpPr>
        <p:spPr>
          <a:xfrm>
            <a:off x="191954" y="848483"/>
            <a:ext cx="8782372" cy="1012512"/>
          </a:xfrm>
          <a:prstGeom prst="rect">
            <a:avLst/>
          </a:prstGeom>
          <a:noFill/>
        </p:spPr>
        <p:txBody>
          <a:bodyPr/>
          <a:lstStyle/>
          <a:p>
            <a:pPr marL="0" lvl="1">
              <a:lnSpc>
                <a:spcPts val="1720"/>
              </a:lnSpc>
              <a:spcBef>
                <a:spcPts val="600"/>
              </a:spcBef>
            </a:pPr>
            <a:r>
              <a:rPr lang="en-US" sz="1600" dirty="0">
                <a:latin typeface="Arial" charset="0"/>
                <a:cs typeface="Arial" charset="0"/>
              </a:rPr>
              <a:t>Key motivators for becoming certified are learning new skills, improved performance, better definition of scope of work, stable funding, recognition, and job growth</a:t>
            </a:r>
            <a:r>
              <a:rPr lang="en-US" sz="1600" dirty="0">
                <a:cs typeface="Arial" pitchFamily="34" charset="0"/>
              </a:rPr>
              <a:t>.</a:t>
            </a:r>
          </a:p>
          <a:p>
            <a:pPr marL="460375" lvl="2" indent="-230188">
              <a:lnSpc>
                <a:spcPts val="1720"/>
              </a:lnSpc>
              <a:spcBef>
                <a:spcPts val="600"/>
              </a:spcBef>
              <a:buClr>
                <a:schemeClr val="accent2"/>
              </a:buClr>
              <a:buFont typeface="Arial" charset="0"/>
              <a:buChar char="•"/>
            </a:pPr>
            <a:r>
              <a:rPr lang="en-US" sz="1400" dirty="0">
                <a:latin typeface="Arial" charset="0"/>
                <a:cs typeface="Arial" charset="0"/>
              </a:rPr>
              <a:t>Employers see greater value in terms of enabling stable funding and respect from other professions while CHWs see greater value in terms of learning new skills and improving work performance</a:t>
            </a:r>
            <a:r>
              <a:rPr lang="en-US" sz="1400" dirty="0">
                <a:cs typeface="Arial" pitchFamily="34" charset="0"/>
              </a:rPr>
              <a:t>.</a:t>
            </a:r>
          </a:p>
        </p:txBody>
      </p:sp>
      <p:sp>
        <p:nvSpPr>
          <p:cNvPr id="27" name="TextBox 26"/>
          <p:cNvSpPr txBox="1"/>
          <p:nvPr/>
        </p:nvSpPr>
        <p:spPr>
          <a:xfrm>
            <a:off x="323850" y="3966020"/>
            <a:ext cx="1740253" cy="678813"/>
          </a:xfrm>
          <a:prstGeom prst="rect">
            <a:avLst/>
          </a:prstGeom>
          <a:noFill/>
        </p:spPr>
        <p:txBody>
          <a:bodyPr wrap="square" lIns="0" tIns="0" rIns="0" bIns="0" rtlCol="0">
            <a:noAutofit/>
          </a:bodyPr>
          <a:lstStyle/>
          <a:p>
            <a:pPr>
              <a:spcBef>
                <a:spcPts val="1200"/>
              </a:spcBef>
            </a:pPr>
            <a:r>
              <a:rPr lang="en-US" sz="1100" i="1" dirty="0">
                <a:latin typeface="Arial" pitchFamily="34" charset="0"/>
                <a:cs typeface="Arial" pitchFamily="34" charset="0"/>
              </a:rPr>
              <a:t>Similar attributes between employers and CHWs are colored the same</a:t>
            </a:r>
          </a:p>
        </p:txBody>
      </p:sp>
    </p:spTree>
    <p:extLst>
      <p:ext uri="{BB962C8B-B14F-4D97-AF65-F5344CB8AC3E}">
        <p14:creationId xmlns:p14="http://schemas.microsoft.com/office/powerpoint/2010/main" val="3357958233"/>
      </p:ext>
    </p:extLst>
  </p:cSld>
  <p:clrMapOvr>
    <a:masterClrMapping/>
  </p:clrMapOvr>
  <p:transition spd="slow">
    <p:wipe dir="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323850" y="6511024"/>
            <a:ext cx="8496300" cy="144462"/>
          </a:xfrm>
        </p:spPr>
        <p:txBody>
          <a:bodyPr/>
          <a:lstStyle/>
          <a:p>
            <a:pPr marL="341313" lvl="0" indent="-341313">
              <a:tabLst>
                <a:tab pos="631825" algn="l"/>
              </a:tabLst>
            </a:pPr>
            <a:r>
              <a:rPr lang="en-US" dirty="0"/>
              <a:t>EE10	Below are some statements regarding the value of CHW certification to your organization. Please indicate the extent to which you agree or disagree with each statement? </a:t>
            </a:r>
            <a:r>
              <a:rPr lang="en-IN" dirty="0"/>
              <a:t>(Employers: Clinical=113; Non-Clinical=74)</a:t>
            </a:r>
            <a:endParaRPr lang="en-US" dirty="0"/>
          </a:p>
          <a:p>
            <a:pPr marL="341313" lvl="0" indent="-341313">
              <a:spcAft>
                <a:spcPts val="300"/>
              </a:spcAft>
              <a:tabLst>
                <a:tab pos="631825" algn="l"/>
              </a:tabLst>
            </a:pPr>
            <a:r>
              <a:rPr lang="en-US" dirty="0"/>
              <a:t>CD13	Below are some statements regarding the value of CHW certification to you as a CHW. Please indicate the extent to which you agree or disagree with each statement? </a:t>
            </a:r>
            <a:r>
              <a:rPr lang="en-IN" dirty="0"/>
              <a:t>(CHWs: Clinical=308; Non-Clinical=223)</a:t>
            </a:r>
            <a:endParaRPr lang="en-US" dirty="0"/>
          </a:p>
        </p:txBody>
      </p:sp>
      <p:sp>
        <p:nvSpPr>
          <p:cNvPr id="26" name="Rectangle 97"/>
          <p:cNvSpPr>
            <a:spLocks noChangeArrowheads="1"/>
          </p:cNvSpPr>
          <p:nvPr/>
        </p:nvSpPr>
        <p:spPr bwMode="auto">
          <a:xfrm>
            <a:off x="228600" y="1104900"/>
            <a:ext cx="8753475" cy="431800"/>
          </a:xfrm>
          <a:prstGeom prst="rect">
            <a:avLst/>
          </a:prstGeom>
          <a:noFill/>
          <a:ln w="9525">
            <a:noFill/>
            <a:miter lim="800000"/>
            <a:headEnd/>
            <a:tailEnd/>
          </a:ln>
        </p:spPr>
        <p:txBody>
          <a:bodyPr/>
          <a:lstStyle/>
          <a:p>
            <a:pPr marL="628650" lvl="1" indent="-285750">
              <a:spcBef>
                <a:spcPct val="20000"/>
              </a:spcBef>
              <a:buClr>
                <a:srgbClr val="E95E0F"/>
              </a:buClr>
              <a:buFont typeface="Wingdings" pitchFamily="2" charset="2"/>
              <a:buNone/>
            </a:pPr>
            <a:endParaRPr lang="en-US" dirty="0">
              <a:solidFill>
                <a:srgbClr val="000000"/>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269218629"/>
              </p:ext>
            </p:extLst>
          </p:nvPr>
        </p:nvGraphicFramePr>
        <p:xfrm>
          <a:off x="228601" y="2644437"/>
          <a:ext cx="8443761" cy="3257517"/>
        </p:xfrm>
        <a:graphic>
          <a:graphicData uri="http://schemas.openxmlformats.org/drawingml/2006/table">
            <a:tbl>
              <a:tblPr firstRow="1" bandRow="1">
                <a:tableStyleId>{91EBBBCC-DAD2-459C-BE2E-F6DE35CF9A28}</a:tableStyleId>
              </a:tblPr>
              <a:tblGrid>
                <a:gridCol w="2081462">
                  <a:extLst>
                    <a:ext uri="{9D8B030D-6E8A-4147-A177-3AD203B41FA5}">
                      <a16:colId xmlns:a16="http://schemas.microsoft.com/office/drawing/2014/main" val="20000"/>
                    </a:ext>
                  </a:extLst>
                </a:gridCol>
                <a:gridCol w="2098308">
                  <a:extLst>
                    <a:ext uri="{9D8B030D-6E8A-4147-A177-3AD203B41FA5}">
                      <a16:colId xmlns:a16="http://schemas.microsoft.com/office/drawing/2014/main" val="20001"/>
                    </a:ext>
                  </a:extLst>
                </a:gridCol>
                <a:gridCol w="57751">
                  <a:extLst>
                    <a:ext uri="{9D8B030D-6E8A-4147-A177-3AD203B41FA5}">
                      <a16:colId xmlns:a16="http://schemas.microsoft.com/office/drawing/2014/main" val="20002"/>
                    </a:ext>
                  </a:extLst>
                </a:gridCol>
                <a:gridCol w="2021305">
                  <a:extLst>
                    <a:ext uri="{9D8B030D-6E8A-4147-A177-3AD203B41FA5}">
                      <a16:colId xmlns:a16="http://schemas.microsoft.com/office/drawing/2014/main" val="20003"/>
                    </a:ext>
                  </a:extLst>
                </a:gridCol>
                <a:gridCol w="2184935">
                  <a:extLst>
                    <a:ext uri="{9D8B030D-6E8A-4147-A177-3AD203B41FA5}">
                      <a16:colId xmlns:a16="http://schemas.microsoft.com/office/drawing/2014/main" val="20004"/>
                    </a:ext>
                  </a:extLst>
                </a:gridCol>
              </a:tblGrid>
              <a:tr h="312980">
                <a:tc gridSpan="2">
                  <a:txBody>
                    <a:bodyPr/>
                    <a:lstStyle/>
                    <a:p>
                      <a:pPr algn="ctr"/>
                      <a:r>
                        <a:rPr lang="en-US" sz="1200" dirty="0"/>
                        <a:t>Clinical</a:t>
                      </a: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02060">
                        <a:alpha val="89804"/>
                      </a:srgbClr>
                    </a:solidFill>
                  </a:tcPr>
                </a:tc>
                <a:tc hMerge="1">
                  <a:txBody>
                    <a:bodyPr/>
                    <a:lstStyle/>
                    <a:p>
                      <a:pPr algn="ctr"/>
                      <a:endParaRPr lang="en-US" sz="1200" dirty="0">
                        <a:solidFill>
                          <a:schemeClr val="bg1"/>
                        </a:solidFill>
                      </a:endParaRPr>
                    </a:p>
                  </a:txBody>
                  <a:tcPr marT="9144" marB="9144"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49886F"/>
                    </a:solidFill>
                  </a:tcPr>
                </a:tc>
                <a:tc>
                  <a:txBody>
                    <a:bodyPr/>
                    <a:lstStyle/>
                    <a:p>
                      <a:pPr algn="ctr"/>
                      <a:endParaRPr lang="en-US" sz="800" dirty="0">
                        <a:solidFill>
                          <a:schemeClr val="bg1"/>
                        </a:solidFill>
                      </a:endParaRPr>
                    </a:p>
                  </a:txBody>
                  <a:tcPr marL="0" marR="0"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lnSpc>
                          <a:spcPts val="1100"/>
                        </a:lnSpc>
                      </a:pPr>
                      <a:r>
                        <a:rPr lang="en-US" sz="1200" b="1" dirty="0">
                          <a:solidFill>
                            <a:schemeClr val="bg1"/>
                          </a:solidFill>
                        </a:rPr>
                        <a:t>Non-Clinical</a:t>
                      </a: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002060"/>
                    </a:solidFill>
                  </a:tcPr>
                </a:tc>
                <a:tc hMerge="1">
                  <a:txBody>
                    <a:bodyPr/>
                    <a:lstStyle/>
                    <a:p>
                      <a:pPr algn="ctr"/>
                      <a:endParaRPr lang="en-US" sz="900" b="0" dirty="0">
                        <a:solidFill>
                          <a:schemeClr val="tx1"/>
                        </a:solidFill>
                      </a:endParaRPr>
                    </a:p>
                  </a:txBody>
                  <a:tcPr marT="9144" marB="9144"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49886F">
                        <a:alpha val="38824"/>
                      </a:srgbClr>
                    </a:solidFill>
                  </a:tcPr>
                </a:tc>
                <a:extLst>
                  <a:ext uri="{0D108BD9-81ED-4DB2-BD59-A6C34878D82A}">
                    <a16:rowId xmlns:a16="http://schemas.microsoft.com/office/drawing/2014/main" val="10000"/>
                  </a:ext>
                </a:extLst>
              </a:tr>
              <a:tr h="312980">
                <a:tc>
                  <a:txBody>
                    <a:bodyPr/>
                    <a:lstStyle/>
                    <a:p>
                      <a:pPr algn="ctr"/>
                      <a:r>
                        <a:rPr lang="en-US" sz="1100" b="1" dirty="0"/>
                        <a:t>Employers</a:t>
                      </a: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1">
                        <a:lumMod val="20000"/>
                        <a:lumOff val="80000"/>
                        <a:alpha val="89804"/>
                      </a:schemeClr>
                    </a:solidFill>
                  </a:tcPr>
                </a:tc>
                <a:tc>
                  <a:txBody>
                    <a:bodyPr/>
                    <a:lstStyle/>
                    <a:p>
                      <a:pPr algn="ctr"/>
                      <a:r>
                        <a:rPr lang="en-US" sz="1100" b="1" dirty="0">
                          <a:solidFill>
                            <a:schemeClr val="tx1"/>
                          </a:solidFill>
                        </a:rPr>
                        <a:t>CHWs</a:t>
                      </a:r>
                    </a:p>
                  </a:txBody>
                  <a:tcPr marT="9144" marB="9144"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BDDCA6"/>
                    </a:solidFill>
                  </a:tcPr>
                </a:tc>
                <a:tc>
                  <a:txBody>
                    <a:bodyPr/>
                    <a:lstStyle/>
                    <a:p>
                      <a:pPr algn="ctr"/>
                      <a:endParaRPr lang="en-US" sz="800" dirty="0">
                        <a:solidFill>
                          <a:schemeClr val="bg1"/>
                        </a:solidFill>
                      </a:endParaRPr>
                    </a:p>
                  </a:txBody>
                  <a:tcPr marL="0" marR="0"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100"/>
                        </a:lnSpc>
                      </a:pPr>
                      <a:r>
                        <a:rPr lang="en-US" sz="1100" b="1" dirty="0">
                          <a:solidFill>
                            <a:schemeClr val="tx1"/>
                          </a:solidFill>
                        </a:rPr>
                        <a:t>Employers*</a:t>
                      </a:r>
                    </a:p>
                  </a:txBody>
                  <a:tcPr marT="9144" marB="9144" anchor="ctr">
                    <a:lnL w="6350" cap="flat" cmpd="sng" algn="ctr">
                      <a:solidFill>
                        <a:schemeClr val="bg1">
                          <a:lumMod val="75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B4D8FF"/>
                    </a:solidFill>
                  </a:tcPr>
                </a:tc>
                <a:tc>
                  <a:txBody>
                    <a:bodyPr/>
                    <a:lstStyle/>
                    <a:p>
                      <a:pPr algn="ctr"/>
                      <a:r>
                        <a:rPr lang="en-US" sz="1100" b="1" dirty="0">
                          <a:solidFill>
                            <a:schemeClr val="tx1"/>
                          </a:solidFill>
                        </a:rPr>
                        <a:t>CHWs</a:t>
                      </a:r>
                      <a:endParaRPr lang="en-US" sz="1100" b="0" dirty="0">
                        <a:solidFill>
                          <a:schemeClr val="tx1"/>
                        </a:solidFill>
                      </a:endParaRPr>
                    </a:p>
                  </a:txBody>
                  <a:tcPr marT="9144" marB="9144"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BDDCA6"/>
                    </a:solidFill>
                  </a:tcPr>
                </a:tc>
                <a:extLst>
                  <a:ext uri="{0D108BD9-81ED-4DB2-BD59-A6C34878D82A}">
                    <a16:rowId xmlns:a16="http://schemas.microsoft.com/office/drawing/2014/main" val="10001"/>
                  </a:ext>
                </a:extLst>
              </a:tr>
              <a:tr h="116957">
                <a:tc>
                  <a:txBody>
                    <a:bodyPr/>
                    <a:lstStyle/>
                    <a:p>
                      <a:pPr algn="ctr"/>
                      <a:endParaRPr lang="en-US" sz="300" b="0" dirty="0">
                        <a:solidFill>
                          <a:schemeClr val="tx1"/>
                        </a:solidFill>
                      </a:endParaRPr>
                    </a:p>
                  </a:txBody>
                  <a:tcPr marT="9144" marB="9144"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dirty="0">
                        <a:solidFill>
                          <a:schemeClr val="bg1"/>
                        </a:solidFill>
                      </a:endParaRPr>
                    </a:p>
                  </a:txBody>
                  <a:tcPr marT="9144" marB="9144"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dirty="0">
                        <a:solidFill>
                          <a:schemeClr val="bg1"/>
                        </a:solidFill>
                      </a:endParaRPr>
                    </a:p>
                  </a:txBody>
                  <a:tcPr marL="0" marR="0"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dirty="0">
                        <a:solidFill>
                          <a:schemeClr val="tx1"/>
                        </a:solidFill>
                      </a:endParaRPr>
                    </a:p>
                  </a:txBody>
                  <a:tcPr marT="9144" marB="9144" anchor="b">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300" b="0" dirty="0">
                        <a:solidFill>
                          <a:schemeClr val="tx1"/>
                        </a:solidFill>
                      </a:endParaRPr>
                    </a:p>
                  </a:txBody>
                  <a:tcPr marT="9144" marB="9144" anchor="b">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6210">
                <a:tc>
                  <a:txBody>
                    <a:bodyPr/>
                    <a:lstStyle/>
                    <a:p>
                      <a:pPr algn="ctr"/>
                      <a:r>
                        <a:rPr lang="en-US" sz="1000" dirty="0"/>
                        <a:t>Help obtain more stable funding</a:t>
                      </a:r>
                    </a:p>
                    <a:p>
                      <a:pPr algn="ctr"/>
                      <a:r>
                        <a:rPr lang="en-US" sz="1100" dirty="0"/>
                        <a:t>69%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chemeClr val="tx2">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Learn new skills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71%</a:t>
                      </a:r>
                    </a:p>
                  </a:txBody>
                  <a:tcPr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rgbClr val="00B0F0"/>
                    </a:solidFill>
                  </a:tcPr>
                </a:tc>
                <a:tc>
                  <a:txBody>
                    <a:bodyPr/>
                    <a:lstStyle/>
                    <a:p>
                      <a:pPr algn="ctr"/>
                      <a:endParaRPr lang="en-US" sz="1050" dirty="0"/>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Help CHWs learn new skills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55%</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rgbClr val="00B0F0"/>
                    </a:solidFill>
                  </a:tcPr>
                </a:tc>
                <a:tc>
                  <a:txBody>
                    <a:bodyPr/>
                    <a:lstStyle/>
                    <a:p>
                      <a:pPr algn="ctr"/>
                      <a:r>
                        <a:rPr lang="en-US" sz="1000" dirty="0"/>
                        <a:t>Learn new skills</a:t>
                      </a:r>
                    </a:p>
                    <a:p>
                      <a:pPr algn="ctr"/>
                      <a:r>
                        <a:rPr lang="en-US" sz="1100" dirty="0"/>
                        <a:t>65%</a:t>
                      </a:r>
                    </a:p>
                  </a:txBody>
                  <a:tcPr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r h="5429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Win more respect</a:t>
                      </a:r>
                      <a:r>
                        <a:rPr lang="en-US" sz="1000" baseline="0" dirty="0"/>
                        <a:t> from other professionals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a:t>66%</a:t>
                      </a:r>
                      <a:endParaRPr lang="en-US" sz="1100"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chemeClr val="accent4">
                        <a:lumMod val="40000"/>
                        <a:lumOff val="60000"/>
                      </a:schemeClr>
                    </a:solidFill>
                  </a:tcPr>
                </a:tc>
                <a:tc>
                  <a:txBody>
                    <a:bodyPr/>
                    <a:lstStyle/>
                    <a:p>
                      <a:pPr algn="ctr"/>
                      <a:r>
                        <a:rPr lang="en-US" sz="1000" dirty="0"/>
                        <a:t>Improve</a:t>
                      </a:r>
                      <a:r>
                        <a:rPr lang="en-US" sz="1000" baseline="0" dirty="0"/>
                        <a:t> the work you do as a CHW </a:t>
                      </a:r>
                    </a:p>
                    <a:p>
                      <a:pPr algn="ctr"/>
                      <a:r>
                        <a:rPr lang="en-US" sz="1100" baseline="0" dirty="0"/>
                        <a:t>71%</a:t>
                      </a:r>
                      <a:endParaRPr lang="en-US" sz="1100" dirty="0"/>
                    </a:p>
                  </a:txBody>
                  <a:tcPr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rgbClr val="FFC000"/>
                    </a:solidFill>
                  </a:tcPr>
                </a:tc>
                <a:tc>
                  <a:txBody>
                    <a:bodyPr/>
                    <a:lstStyle/>
                    <a:p>
                      <a:pPr algn="ctr"/>
                      <a:endParaRPr lang="en-US" sz="1050" dirty="0"/>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Improve CHWs’ work</a:t>
                      </a:r>
                      <a:r>
                        <a:rPr lang="en-US" sz="1000" baseline="0" dirty="0"/>
                        <a:t> performance</a:t>
                      </a:r>
                    </a:p>
                    <a:p>
                      <a:pPr algn="ctr"/>
                      <a:r>
                        <a:rPr lang="en-US" sz="1100" baseline="0" dirty="0"/>
                        <a:t>55%</a:t>
                      </a:r>
                      <a:endParaRPr lang="en-US" sz="1100" dirty="0"/>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Better define</a:t>
                      </a:r>
                      <a:r>
                        <a:rPr lang="en-US" sz="1000" baseline="0" dirty="0"/>
                        <a:t> your role as a CHW</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a:t>63%</a:t>
                      </a:r>
                      <a:endParaRPr lang="en-US" sz="1100" dirty="0"/>
                    </a:p>
                  </a:txBody>
                  <a:tcPr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rgbClr val="B192EE"/>
                    </a:solidFill>
                  </a:tcPr>
                </a:tc>
                <a:extLst>
                  <a:ext uri="{0D108BD9-81ED-4DB2-BD59-A6C34878D82A}">
                    <a16:rowId xmlns:a16="http://schemas.microsoft.com/office/drawing/2014/main" val="10004"/>
                  </a:ext>
                </a:extLst>
              </a:tr>
              <a:tr h="5429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Enable better insurance coverage of CHW work</a:t>
                      </a:r>
                      <a:endParaRPr lang="en-US" sz="1100" dirty="0"/>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61%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rgbClr val="B4D8FF"/>
                    </a:solidFill>
                  </a:tcPr>
                </a:tc>
                <a:tc>
                  <a:txBody>
                    <a:bodyPr/>
                    <a:lstStyle/>
                    <a:p>
                      <a:pPr algn="ctr"/>
                      <a:r>
                        <a:rPr lang="en-US" sz="1000" dirty="0"/>
                        <a:t>Improve</a:t>
                      </a:r>
                      <a:r>
                        <a:rPr lang="en-US" sz="1000" baseline="0" dirty="0"/>
                        <a:t> your job opportunities</a:t>
                      </a:r>
                    </a:p>
                    <a:p>
                      <a:pPr algn="ctr"/>
                      <a:r>
                        <a:rPr lang="en-US" sz="1100" baseline="0" dirty="0"/>
                        <a:t>68%</a:t>
                      </a:r>
                      <a:endParaRPr lang="en-US" sz="1100" dirty="0"/>
                    </a:p>
                  </a:txBody>
                  <a:tcPr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rgbClr val="9DD7A3"/>
                    </a:solidFill>
                  </a:tcPr>
                </a:tc>
                <a:tc>
                  <a:txBody>
                    <a:bodyPr/>
                    <a:lstStyle/>
                    <a:p>
                      <a:pPr algn="ctr"/>
                      <a:endParaRPr lang="en-US" sz="1050" dirty="0"/>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dirty="0"/>
                        <a:t>Better define the role of CHWs</a:t>
                      </a:r>
                    </a:p>
                    <a:p>
                      <a:pPr algn="ctr"/>
                      <a:r>
                        <a:rPr lang="en-US" sz="1100" dirty="0"/>
                        <a:t>50%</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rgbClr val="B192EE"/>
                    </a:solidFill>
                  </a:tcPr>
                </a:tc>
                <a:tc>
                  <a:txBody>
                    <a:bodyPr/>
                    <a:lstStyle/>
                    <a:p>
                      <a:pPr algn="ctr"/>
                      <a:r>
                        <a:rPr lang="en-US" sz="1000" dirty="0"/>
                        <a:t>Improve</a:t>
                      </a:r>
                      <a:r>
                        <a:rPr lang="en-US" sz="1000" baseline="0" dirty="0"/>
                        <a:t> the work you do as a CHW</a:t>
                      </a:r>
                    </a:p>
                    <a:p>
                      <a:pPr algn="ctr"/>
                      <a:r>
                        <a:rPr lang="en-US" sz="1100" baseline="0" dirty="0"/>
                        <a:t>63%</a:t>
                      </a:r>
                      <a:endParaRPr lang="en-US" sz="1100" dirty="0"/>
                    </a:p>
                  </a:txBody>
                  <a:tcPr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3962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Help CHWs learn new skills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59%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noFill/>
                      <a:prstDash val="solid"/>
                      <a:round/>
                      <a:headEnd type="none" w="med" len="med"/>
                      <a:tailEnd type="none" w="med" len="med"/>
                    </a:lnB>
                    <a:solidFill>
                      <a:srgbClr val="00B0F0"/>
                    </a:solidFill>
                  </a:tcPr>
                </a:tc>
                <a:tc>
                  <a:txBody>
                    <a:bodyPr/>
                    <a:lstStyle/>
                    <a:p>
                      <a:pPr algn="ctr"/>
                      <a:r>
                        <a:rPr lang="en-US" sz="1000" dirty="0"/>
                        <a:t>Better define your role</a:t>
                      </a:r>
                      <a:r>
                        <a:rPr lang="en-US" sz="1000" baseline="0" dirty="0"/>
                        <a:t> as a CHW</a:t>
                      </a:r>
                    </a:p>
                    <a:p>
                      <a:pPr algn="ctr"/>
                      <a:r>
                        <a:rPr lang="en-US" sz="1100" baseline="0" dirty="0"/>
                        <a:t>66%</a:t>
                      </a:r>
                      <a:endParaRPr lang="en-US" sz="1100" dirty="0"/>
                    </a:p>
                  </a:txBody>
                  <a:tcPr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rgbClr val="B192EE"/>
                    </a:solidFill>
                  </a:tcPr>
                </a:tc>
                <a:tc>
                  <a:txBody>
                    <a:bodyPr/>
                    <a:lstStyle/>
                    <a:p>
                      <a:pPr algn="ctr"/>
                      <a:endParaRPr lang="en-US" sz="1050" dirty="0"/>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Help obtain more stable funding</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t>49%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chemeClr val="tx2">
                        <a:lumMod val="60000"/>
                        <a:lumOff val="40000"/>
                      </a:schemeClr>
                    </a:solidFill>
                  </a:tcPr>
                </a:tc>
                <a:tc>
                  <a:txBody>
                    <a:bodyPr/>
                    <a:lstStyle/>
                    <a:p>
                      <a:pPr algn="ctr"/>
                      <a:r>
                        <a:rPr lang="en-US" sz="1000" dirty="0"/>
                        <a:t>Improve your</a:t>
                      </a:r>
                      <a:r>
                        <a:rPr lang="en-US" sz="1000" baseline="0" dirty="0"/>
                        <a:t> job opportunities</a:t>
                      </a:r>
                    </a:p>
                    <a:p>
                      <a:pPr algn="ctr"/>
                      <a:r>
                        <a:rPr lang="en-US" sz="1100" baseline="0" dirty="0"/>
                        <a:t>57%</a:t>
                      </a:r>
                      <a:endParaRPr lang="en-US" sz="1200" dirty="0"/>
                    </a:p>
                  </a:txBody>
                  <a:tcPr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2">
                          <a:lumMod val="20000"/>
                          <a:lumOff val="80000"/>
                        </a:schemeClr>
                      </a:solidFill>
                      <a:prstDash val="solid"/>
                      <a:round/>
                      <a:headEnd type="none" w="med" len="med"/>
                      <a:tailEnd type="none" w="med" len="med"/>
                    </a:lnB>
                    <a:solidFill>
                      <a:srgbClr val="9DD7A3"/>
                    </a:solidFill>
                  </a:tcPr>
                </a:tc>
                <a:extLst>
                  <a:ext uri="{0D108BD9-81ED-4DB2-BD59-A6C34878D82A}">
                    <a16:rowId xmlns:a16="http://schemas.microsoft.com/office/drawing/2014/main" val="10006"/>
                  </a:ext>
                </a:extLst>
              </a:tr>
              <a:tr h="54295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Better</a:t>
                      </a:r>
                      <a:r>
                        <a:rPr lang="en-US" sz="1000" baseline="0" dirty="0"/>
                        <a:t> </a:t>
                      </a:r>
                      <a:r>
                        <a:rPr lang="en-US" sz="1000" dirty="0"/>
                        <a:t>define</a:t>
                      </a:r>
                      <a:r>
                        <a:rPr lang="en-US" sz="1000" baseline="0" dirty="0"/>
                        <a:t> the role of CHWs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aseline="0" dirty="0"/>
                        <a:t>54%</a:t>
                      </a:r>
                      <a:endParaRPr lang="en-US" sz="1100"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B192EE"/>
                    </a:solidFill>
                  </a:tcPr>
                </a:tc>
                <a:tc>
                  <a:txBody>
                    <a:bodyPr/>
                    <a:lstStyle/>
                    <a:p>
                      <a:pPr algn="ctr"/>
                      <a:r>
                        <a:rPr lang="en-US" sz="1000" dirty="0"/>
                        <a:t>Increase your job</a:t>
                      </a:r>
                      <a:r>
                        <a:rPr lang="en-US" sz="1000" baseline="0" dirty="0"/>
                        <a:t> security</a:t>
                      </a:r>
                    </a:p>
                    <a:p>
                      <a:pPr algn="ctr"/>
                      <a:r>
                        <a:rPr lang="en-US" sz="1100" baseline="0" dirty="0"/>
                        <a:t>61%</a:t>
                      </a:r>
                      <a:endParaRPr lang="en-US" sz="1100" dirty="0"/>
                    </a:p>
                  </a:txBody>
                  <a:tcPr anchor="ctr">
                    <a:lnL w="635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lumMod val="60000"/>
                        <a:lumOff val="40000"/>
                      </a:schemeClr>
                    </a:solidFill>
                  </a:tcPr>
                </a:tc>
                <a:tc>
                  <a:txBody>
                    <a:bodyPr/>
                    <a:lstStyle/>
                    <a:p>
                      <a:pPr algn="ctr"/>
                      <a:endParaRPr lang="en-US" sz="1050" dirty="0"/>
                    </a:p>
                  </a:txBody>
                  <a:tcPr marL="0" marR="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Win more respect</a:t>
                      </a:r>
                      <a:r>
                        <a:rPr lang="en-US" sz="1000" baseline="0" dirty="0"/>
                        <a:t> from other professionals </a:t>
                      </a:r>
                    </a:p>
                    <a:p>
                      <a:pPr algn="ctr"/>
                      <a:r>
                        <a:rPr lang="en-US" sz="1100" dirty="0"/>
                        <a:t>49%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2">
                          <a:lumMod val="20000"/>
                          <a:lumOff val="80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a:t>Increase</a:t>
                      </a:r>
                      <a:r>
                        <a:rPr lang="en-US" sz="1000" baseline="0" dirty="0"/>
                        <a:t> your self-confidence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aseline="0" dirty="0"/>
                        <a:t>57%</a:t>
                      </a:r>
                      <a:endParaRPr lang="en-US" sz="1100" dirty="0"/>
                    </a:p>
                  </a:txBody>
                  <a:tcPr anchor="ctr">
                    <a:lnL w="6350" cap="flat" cmpd="sng" algn="ctr">
                      <a:solidFill>
                        <a:schemeClr val="bg2">
                          <a:lumMod val="20000"/>
                          <a:lumOff val="80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2">
                          <a:lumMod val="20000"/>
                          <a:lumOff val="80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bl>
          </a:graphicData>
        </a:graphic>
      </p:graphicFrame>
      <p:sp>
        <p:nvSpPr>
          <p:cNvPr id="24" name="Text Box 3"/>
          <p:cNvSpPr txBox="1">
            <a:spLocks noChangeArrowheads="1"/>
          </p:cNvSpPr>
          <p:nvPr/>
        </p:nvSpPr>
        <p:spPr bwMode="auto">
          <a:xfrm>
            <a:off x="382538" y="2000015"/>
            <a:ext cx="83789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600" dirty="0">
                <a:solidFill>
                  <a:schemeClr val="accent2"/>
                </a:solidFill>
              </a:rPr>
              <a:t>Top-5 Value Statements</a:t>
            </a:r>
          </a:p>
          <a:p>
            <a:pPr algn="ctr" eaLnBrk="1" hangingPunct="1"/>
            <a:r>
              <a:rPr lang="en-US" sz="1400" b="0" dirty="0">
                <a:solidFill>
                  <a:schemeClr val="tx1"/>
                </a:solidFill>
              </a:rPr>
              <a:t>(Based on % Agree Completely)</a:t>
            </a:r>
          </a:p>
        </p:txBody>
      </p:sp>
      <p:sp>
        <p:nvSpPr>
          <p:cNvPr id="25" name="Title 3"/>
          <p:cNvSpPr>
            <a:spLocks noGrp="1"/>
          </p:cNvSpPr>
          <p:nvPr>
            <p:ph type="title"/>
          </p:nvPr>
        </p:nvSpPr>
        <p:spPr>
          <a:xfrm>
            <a:off x="228600" y="106747"/>
            <a:ext cx="7029450" cy="647402"/>
          </a:xfrm>
        </p:spPr>
        <p:txBody>
          <a:bodyPr/>
          <a:lstStyle/>
          <a:p>
            <a:r>
              <a:rPr lang="en-US" dirty="0">
                <a:solidFill>
                  <a:schemeClr val="accent2"/>
                </a:solidFill>
              </a:rPr>
              <a:t>Value of CHW Certification by Clinical/Non-Clinical Organizations</a:t>
            </a:r>
            <a:endParaRPr lang="en-US" i="1" dirty="0">
              <a:solidFill>
                <a:schemeClr val="accent2"/>
              </a:solidFill>
            </a:endParaRPr>
          </a:p>
        </p:txBody>
      </p:sp>
      <p:grpSp>
        <p:nvGrpSpPr>
          <p:cNvPr id="28" name="Group 27"/>
          <p:cNvGrpSpPr/>
          <p:nvPr/>
        </p:nvGrpSpPr>
        <p:grpSpPr>
          <a:xfrm>
            <a:off x="5422691" y="5891400"/>
            <a:ext cx="3249671" cy="255662"/>
            <a:chOff x="5651447" y="5920433"/>
            <a:chExt cx="3249671" cy="255662"/>
          </a:xfrm>
        </p:grpSpPr>
        <p:sp>
          <p:nvSpPr>
            <p:cNvPr id="29" name="Rectangle 28"/>
            <p:cNvSpPr/>
            <p:nvPr/>
          </p:nvSpPr>
          <p:spPr>
            <a:xfrm rot="10800000" flipV="1">
              <a:off x="5651447" y="5920433"/>
              <a:ext cx="278100" cy="246221"/>
            </a:xfrm>
            <a:prstGeom prst="rect">
              <a:avLst/>
            </a:prstGeom>
          </p:spPr>
          <p:txBody>
            <a:bodyPr wrap="square">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30" name="TextBox 16"/>
            <p:cNvSpPr txBox="1"/>
            <p:nvPr/>
          </p:nvSpPr>
          <p:spPr>
            <a:xfrm>
              <a:off x="5856696" y="5939483"/>
              <a:ext cx="3044422" cy="236612"/>
            </a:xfrm>
            <a:prstGeom prst="rect">
              <a:avLst/>
            </a:prstGeom>
            <a:noFill/>
          </p:spPr>
          <p:txBody>
            <a:bodyPr wrap="square" lIns="0" tIns="0" rIns="0" bIns="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pPr>
              <a:r>
                <a:rPr lang="en-US" sz="800" i="1" dirty="0">
                  <a:cs typeface="Arial" pitchFamily="34" charset="0"/>
                </a:rPr>
                <a:t>Significantly higher than comparison group at 95% confidence level</a:t>
              </a:r>
            </a:p>
          </p:txBody>
        </p:sp>
      </p:grpSp>
      <p:sp>
        <p:nvSpPr>
          <p:cNvPr id="31" name="TextBox 30"/>
          <p:cNvSpPr txBox="1"/>
          <p:nvPr/>
        </p:nvSpPr>
        <p:spPr>
          <a:xfrm>
            <a:off x="323850" y="5973660"/>
            <a:ext cx="2587559" cy="213715"/>
          </a:xfrm>
          <a:prstGeom prst="rect">
            <a:avLst/>
          </a:prstGeom>
          <a:noFill/>
        </p:spPr>
        <p:txBody>
          <a:bodyPr wrap="none" lIns="0" tIns="0" rIns="0" bIns="0" rtlCol="0">
            <a:noAutofit/>
          </a:bodyPr>
          <a:lstStyle/>
          <a:p>
            <a:pPr>
              <a:lnSpc>
                <a:spcPct val="107000"/>
              </a:lnSpc>
              <a:spcAft>
                <a:spcPts val="300"/>
              </a:spcAft>
            </a:pPr>
            <a:r>
              <a:rPr lang="en-US" sz="800" i="1" dirty="0">
                <a:latin typeface="Arial" panose="020B0604020202020204" pitchFamily="34" charset="0"/>
                <a:ea typeface="Calibri" panose="020F0502020204030204" pitchFamily="34" charset="0"/>
                <a:cs typeface="Times New Roman" panose="02020603050405020304" pitchFamily="18" charset="0"/>
              </a:rPr>
              <a:t>* Low base size; interpret results with caution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p:cNvSpPr/>
          <p:nvPr/>
        </p:nvSpPr>
        <p:spPr>
          <a:xfrm rot="10800000" flipV="1">
            <a:off x="3417457" y="3548124"/>
            <a:ext cx="278100" cy="200055"/>
          </a:xfrm>
          <a:prstGeom prst="rect">
            <a:avLst/>
          </a:prstGeom>
        </p:spPr>
        <p:txBody>
          <a:bodyPr wrap="square" bIns="0" anchor="b" anchorCtr="1">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35" name="Rectangle 34"/>
          <p:cNvSpPr/>
          <p:nvPr/>
        </p:nvSpPr>
        <p:spPr>
          <a:xfrm rot="10800000" flipV="1">
            <a:off x="3417457" y="5080161"/>
            <a:ext cx="278100" cy="200055"/>
          </a:xfrm>
          <a:prstGeom prst="rect">
            <a:avLst/>
          </a:prstGeom>
        </p:spPr>
        <p:txBody>
          <a:bodyPr wrap="square" bIns="0" anchor="b" anchorCtr="1">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36" name="Rectangle 35"/>
          <p:cNvSpPr/>
          <p:nvPr/>
        </p:nvSpPr>
        <p:spPr>
          <a:xfrm rot="10800000" flipV="1">
            <a:off x="3417456" y="4110519"/>
            <a:ext cx="278100" cy="200055"/>
          </a:xfrm>
          <a:prstGeom prst="rect">
            <a:avLst/>
          </a:prstGeom>
        </p:spPr>
        <p:txBody>
          <a:bodyPr wrap="square" bIns="0" anchor="b" anchorCtr="1">
            <a:spAutoFit/>
          </a:bodyPr>
          <a:lstStyle/>
          <a:p>
            <a:pPr algn="ctr" fontAlgn="b"/>
            <a:r>
              <a:rPr lang="en-US" sz="1000" dirty="0">
                <a:solidFill>
                  <a:srgbClr val="000000"/>
                </a:solidFill>
                <a:sym typeface="Wingdings 3"/>
              </a:rPr>
              <a:t></a:t>
            </a:r>
            <a:endParaRPr lang="en-US" sz="1000" dirty="0">
              <a:solidFill>
                <a:srgbClr val="000000"/>
              </a:solidFill>
            </a:endParaRPr>
          </a:p>
        </p:txBody>
      </p:sp>
      <p:sp>
        <p:nvSpPr>
          <p:cNvPr id="14" name="Content Placeholder 1"/>
          <p:cNvSpPr txBox="1">
            <a:spLocks/>
          </p:cNvSpPr>
          <p:nvPr/>
        </p:nvSpPr>
        <p:spPr>
          <a:xfrm>
            <a:off x="191954" y="848483"/>
            <a:ext cx="8782372" cy="1012512"/>
          </a:xfrm>
          <a:prstGeom prst="rect">
            <a:avLst/>
          </a:prstGeom>
          <a:noFill/>
        </p:spPr>
        <p:txBody>
          <a:bodyPr/>
          <a:lstStyle/>
          <a:p>
            <a:pPr marL="0" lvl="1">
              <a:lnSpc>
                <a:spcPts val="1720"/>
              </a:lnSpc>
              <a:spcBef>
                <a:spcPts val="600"/>
              </a:spcBef>
            </a:pPr>
            <a:r>
              <a:rPr lang="en-US" sz="1600" dirty="0">
                <a:latin typeface="Arial" charset="0"/>
                <a:cs typeface="Arial" charset="0"/>
              </a:rPr>
              <a:t>Employers from clinical organizations are more likely than those from non-clinical organizations to see greater value in certification in terms of enabling more stable funding and respect from other professions for CHWs</a:t>
            </a:r>
            <a:r>
              <a:rPr lang="en-US" sz="1600" dirty="0">
                <a:cs typeface="Arial" pitchFamily="34" charset="0"/>
              </a:rPr>
              <a:t>.</a:t>
            </a:r>
          </a:p>
          <a:p>
            <a:pPr marL="460375" lvl="2" indent="-230188">
              <a:lnSpc>
                <a:spcPts val="1720"/>
              </a:lnSpc>
              <a:spcBef>
                <a:spcPts val="600"/>
              </a:spcBef>
              <a:buClr>
                <a:schemeClr val="accent2"/>
              </a:buClr>
              <a:buFont typeface="Arial" charset="0"/>
              <a:buChar char="•"/>
            </a:pPr>
            <a:r>
              <a:rPr lang="en-US" sz="1400" dirty="0">
                <a:latin typeface="Arial" charset="0"/>
                <a:cs typeface="Arial" charset="0"/>
              </a:rPr>
              <a:t>In non-clinical organizations, the employer and CHW perspectives on the value of certification are relatively similar</a:t>
            </a:r>
            <a:r>
              <a:rPr lang="en-US" sz="1400" dirty="0">
                <a:cs typeface="Arial" pitchFamily="34" charset="0"/>
              </a:rPr>
              <a:t>.</a:t>
            </a:r>
          </a:p>
        </p:txBody>
      </p:sp>
    </p:spTree>
    <p:extLst>
      <p:ext uri="{BB962C8B-B14F-4D97-AF65-F5344CB8AC3E}">
        <p14:creationId xmlns:p14="http://schemas.microsoft.com/office/powerpoint/2010/main" val="1933037391"/>
      </p:ext>
    </p:extLst>
  </p:cSld>
  <p:clrMapOvr>
    <a:masterClrMapping/>
  </p:clrMapOvr>
  <p:transition spd="slow">
    <p:wipe dir="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761" y="2173593"/>
            <a:ext cx="7752478" cy="3864622"/>
          </a:xfrm>
          <a:prstGeom prst="rect">
            <a:avLst/>
          </a:prstGeom>
        </p:spPr>
      </p:pic>
      <p:sp>
        <p:nvSpPr>
          <p:cNvPr id="4" name="Text Placeholder 3"/>
          <p:cNvSpPr>
            <a:spLocks noGrp="1"/>
          </p:cNvSpPr>
          <p:nvPr>
            <p:ph type="body" sz="quarter" idx="12"/>
          </p:nvPr>
        </p:nvSpPr>
        <p:spPr>
          <a:xfrm>
            <a:off x="323850" y="6491360"/>
            <a:ext cx="8496300" cy="144462"/>
          </a:xfrm>
        </p:spPr>
        <p:txBody>
          <a:bodyPr/>
          <a:lstStyle/>
          <a:p>
            <a:pPr marL="341313" lvl="0" indent="-341313">
              <a:tabLst>
                <a:tab pos="457200" algn="l"/>
              </a:tabLst>
            </a:pPr>
            <a:r>
              <a:rPr lang="en-US" sz="1000" dirty="0"/>
              <a:t>Source: Qualitative in-depth interviews</a:t>
            </a:r>
          </a:p>
        </p:txBody>
      </p:sp>
      <p:sp>
        <p:nvSpPr>
          <p:cNvPr id="26" name="Rectangle 97"/>
          <p:cNvSpPr>
            <a:spLocks noChangeArrowheads="1"/>
          </p:cNvSpPr>
          <p:nvPr/>
        </p:nvSpPr>
        <p:spPr bwMode="auto">
          <a:xfrm>
            <a:off x="228600" y="1104900"/>
            <a:ext cx="8753475" cy="431800"/>
          </a:xfrm>
          <a:prstGeom prst="rect">
            <a:avLst/>
          </a:prstGeom>
          <a:noFill/>
          <a:ln w="9525">
            <a:noFill/>
            <a:miter lim="800000"/>
            <a:headEnd/>
            <a:tailEnd/>
          </a:ln>
        </p:spPr>
        <p:txBody>
          <a:bodyPr/>
          <a:lstStyle/>
          <a:p>
            <a:pPr marL="628650" lvl="1" indent="-285750">
              <a:spcBef>
                <a:spcPct val="20000"/>
              </a:spcBef>
              <a:buClr>
                <a:srgbClr val="E95E0F"/>
              </a:buClr>
              <a:buFont typeface="Wingdings" pitchFamily="2" charset="2"/>
              <a:buNone/>
            </a:pPr>
            <a:endParaRPr lang="en-US" dirty="0">
              <a:solidFill>
                <a:srgbClr val="000000"/>
              </a:solidFill>
            </a:endParaRPr>
          </a:p>
        </p:txBody>
      </p:sp>
      <p:sp>
        <p:nvSpPr>
          <p:cNvPr id="21" name="Title 3"/>
          <p:cNvSpPr>
            <a:spLocks noGrp="1"/>
          </p:cNvSpPr>
          <p:nvPr>
            <p:ph type="title"/>
          </p:nvPr>
        </p:nvSpPr>
        <p:spPr>
          <a:xfrm>
            <a:off x="228600" y="106747"/>
            <a:ext cx="7029450" cy="647402"/>
          </a:xfrm>
        </p:spPr>
        <p:txBody>
          <a:bodyPr/>
          <a:lstStyle/>
          <a:p>
            <a:r>
              <a:rPr lang="en-US" sz="2400" dirty="0">
                <a:solidFill>
                  <a:schemeClr val="accent2"/>
                </a:solidFill>
              </a:rPr>
              <a:t>Qualitative Feedback on CHW Certification</a:t>
            </a:r>
            <a:endParaRPr lang="en-US" sz="2400" i="1" dirty="0">
              <a:solidFill>
                <a:schemeClr val="accent2"/>
              </a:solidFill>
            </a:endParaRPr>
          </a:p>
        </p:txBody>
      </p:sp>
      <p:sp>
        <p:nvSpPr>
          <p:cNvPr id="8" name="AutoShape 6"/>
          <p:cNvSpPr>
            <a:spLocks noChangeArrowheads="1"/>
          </p:cNvSpPr>
          <p:nvPr/>
        </p:nvSpPr>
        <p:spPr bwMode="auto">
          <a:xfrm>
            <a:off x="6080324" y="2087190"/>
            <a:ext cx="2739826" cy="680095"/>
          </a:xfrm>
          <a:prstGeom prst="wedgeRoundRectCallout">
            <a:avLst>
              <a:gd name="adj1" fmla="val 3904"/>
              <a:gd name="adj2" fmla="val 84858"/>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ctr" anchorCtr="0" compatLnSpc="1">
            <a:prstTxWarp prst="textNoShape">
              <a:avLst/>
            </a:prstTxWarp>
          </a:bodyPr>
          <a:lstStyle/>
          <a:p>
            <a:pPr lvl="0" defTabSz="1147763" fontAlgn="base">
              <a:spcBef>
                <a:spcPct val="0"/>
              </a:spcBef>
              <a:spcAft>
                <a:spcPct val="0"/>
              </a:spcAft>
            </a:pPr>
            <a:r>
              <a:rPr lang="en-US" sz="1200" i="1" dirty="0">
                <a:latin typeface="Arial" pitchFamily="34" charset="0"/>
                <a:cs typeface="Arial" pitchFamily="34" charset="0"/>
              </a:rPr>
              <a:t>“</a:t>
            </a:r>
            <a:r>
              <a:rPr lang="is-IS" sz="1200" i="1" dirty="0">
                <a:latin typeface="Arial" pitchFamily="34" charset="0"/>
                <a:cs typeface="Arial" pitchFamily="34" charset="0"/>
              </a:rPr>
              <a:t>…</a:t>
            </a:r>
            <a:r>
              <a:rPr lang="en-US" sz="1200" i="1" dirty="0">
                <a:latin typeface="Arial" pitchFamily="34" charset="0"/>
                <a:cs typeface="Arial" pitchFamily="34" charset="0"/>
              </a:rPr>
              <a:t>they will realize this is an important person on the health care team, that they are bringing value…”</a:t>
            </a:r>
            <a:endParaRPr kumimoji="0" lang="en-US" sz="1200" b="0" i="1" u="none" strike="noStrike" cap="none" normalizeH="0" baseline="0" dirty="0">
              <a:ln>
                <a:noFill/>
              </a:ln>
              <a:effectLst/>
              <a:latin typeface="Arial" pitchFamily="34" charset="0"/>
              <a:cs typeface="Arial" pitchFamily="34" charset="0"/>
            </a:endParaRPr>
          </a:p>
        </p:txBody>
      </p:sp>
      <p:sp>
        <p:nvSpPr>
          <p:cNvPr id="9" name="AutoShape 6"/>
          <p:cNvSpPr>
            <a:spLocks noChangeArrowheads="1"/>
          </p:cNvSpPr>
          <p:nvPr/>
        </p:nvSpPr>
        <p:spPr bwMode="auto">
          <a:xfrm>
            <a:off x="257574" y="5469148"/>
            <a:ext cx="3796841" cy="836128"/>
          </a:xfrm>
          <a:prstGeom prst="wedgeRoundRectCallout">
            <a:avLst>
              <a:gd name="adj1" fmla="val -3431"/>
              <a:gd name="adj2" fmla="val -110603"/>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ctr" anchorCtr="0" compatLnSpc="1">
            <a:prstTxWarp prst="textNoShape">
              <a:avLst/>
            </a:prstTxWarp>
          </a:bodyPr>
          <a:lstStyle/>
          <a:p>
            <a:pPr lvl="0" defTabSz="1147763" fontAlgn="base">
              <a:spcBef>
                <a:spcPct val="0"/>
              </a:spcBef>
              <a:spcAft>
                <a:spcPct val="0"/>
              </a:spcAft>
            </a:pPr>
            <a:r>
              <a:rPr lang="en-US" sz="1200" i="1" dirty="0">
                <a:latin typeface="Arial" pitchFamily="34" charset="0"/>
                <a:cs typeface="Arial" pitchFamily="34" charset="0"/>
              </a:rPr>
              <a:t>"The long-term hope is that eventually CHWs will become a billable entity under some forms of insurance, and that at that point it may be important to be able to say that a person is certified."</a:t>
            </a:r>
            <a:endParaRPr kumimoji="0" lang="en-US" sz="1200" b="0" i="1" u="none" strike="noStrike" cap="none" normalizeH="0" baseline="0" dirty="0">
              <a:ln>
                <a:noFill/>
              </a:ln>
              <a:effectLst/>
              <a:latin typeface="Arial" pitchFamily="34" charset="0"/>
              <a:cs typeface="Arial" pitchFamily="34" charset="0"/>
            </a:endParaRPr>
          </a:p>
        </p:txBody>
      </p:sp>
      <p:sp>
        <p:nvSpPr>
          <p:cNvPr id="10" name="Text Box 3"/>
          <p:cNvSpPr txBox="1">
            <a:spLocks noChangeArrowheads="1"/>
          </p:cNvSpPr>
          <p:nvPr/>
        </p:nvSpPr>
        <p:spPr bwMode="auto">
          <a:xfrm>
            <a:off x="382538" y="1980548"/>
            <a:ext cx="8378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800" dirty="0">
                <a:solidFill>
                  <a:schemeClr val="tx1"/>
                </a:solidFill>
              </a:rPr>
              <a:t>Employers</a:t>
            </a:r>
          </a:p>
        </p:txBody>
      </p:sp>
      <p:sp>
        <p:nvSpPr>
          <p:cNvPr id="11" name="Content Placeholder 1"/>
          <p:cNvSpPr txBox="1">
            <a:spLocks/>
          </p:cNvSpPr>
          <p:nvPr/>
        </p:nvSpPr>
        <p:spPr>
          <a:xfrm>
            <a:off x="191954" y="848483"/>
            <a:ext cx="8782372" cy="1012512"/>
          </a:xfrm>
          <a:prstGeom prst="rect">
            <a:avLst/>
          </a:prstGeom>
          <a:noFill/>
        </p:spPr>
        <p:txBody>
          <a:bodyPr/>
          <a:lstStyle/>
          <a:p>
            <a:pPr marL="0" lvl="1">
              <a:lnSpc>
                <a:spcPts val="1720"/>
              </a:lnSpc>
              <a:spcBef>
                <a:spcPts val="600"/>
              </a:spcBef>
            </a:pPr>
            <a:r>
              <a:rPr lang="en-US" sz="1600" dirty="0">
                <a:latin typeface="Arial" charset="0"/>
                <a:cs typeface="Arial" charset="0"/>
              </a:rPr>
              <a:t>While employers anticipate several positive benefits to certification, such as winning CHWs more respect and credibility, enabling reimbursement and increasing self confidence, they are also somewhat concerned about possible negative consequences, such as for non-certified CHWs and a possible change in the makeup of the CHW workforce</a:t>
            </a:r>
            <a:r>
              <a:rPr lang="en-US" sz="1600" dirty="0">
                <a:cs typeface="Arial" pitchFamily="34" charset="0"/>
              </a:rPr>
              <a:t>.</a:t>
            </a:r>
          </a:p>
        </p:txBody>
      </p:sp>
    </p:spTree>
    <p:extLst>
      <p:ext uri="{BB962C8B-B14F-4D97-AF65-F5344CB8AC3E}">
        <p14:creationId xmlns:p14="http://schemas.microsoft.com/office/powerpoint/2010/main" val="82278441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257" y="2172861"/>
            <a:ext cx="7405487" cy="3741079"/>
          </a:xfrm>
          <a:prstGeom prst="rect">
            <a:avLst/>
          </a:prstGeom>
        </p:spPr>
      </p:pic>
      <p:sp>
        <p:nvSpPr>
          <p:cNvPr id="4" name="Text Placeholder 3"/>
          <p:cNvSpPr>
            <a:spLocks noGrp="1"/>
          </p:cNvSpPr>
          <p:nvPr>
            <p:ph type="body" sz="quarter" idx="12"/>
          </p:nvPr>
        </p:nvSpPr>
        <p:spPr>
          <a:xfrm>
            <a:off x="323850" y="6452032"/>
            <a:ext cx="8496300" cy="144462"/>
          </a:xfrm>
        </p:spPr>
        <p:txBody>
          <a:bodyPr/>
          <a:lstStyle/>
          <a:p>
            <a:pPr marL="341313" lvl="0" indent="-341313">
              <a:tabLst>
                <a:tab pos="457200" algn="l"/>
              </a:tabLst>
            </a:pPr>
            <a:r>
              <a:rPr lang="en-US" sz="1000" dirty="0"/>
              <a:t>Source: Qualitative in-depth interviews</a:t>
            </a:r>
          </a:p>
        </p:txBody>
      </p:sp>
      <p:sp>
        <p:nvSpPr>
          <p:cNvPr id="26" name="Rectangle 97"/>
          <p:cNvSpPr>
            <a:spLocks noChangeArrowheads="1"/>
          </p:cNvSpPr>
          <p:nvPr/>
        </p:nvSpPr>
        <p:spPr bwMode="auto">
          <a:xfrm>
            <a:off x="228600" y="1104900"/>
            <a:ext cx="8753475" cy="431800"/>
          </a:xfrm>
          <a:prstGeom prst="rect">
            <a:avLst/>
          </a:prstGeom>
          <a:noFill/>
          <a:ln w="9525">
            <a:noFill/>
            <a:miter lim="800000"/>
            <a:headEnd/>
            <a:tailEnd/>
          </a:ln>
        </p:spPr>
        <p:txBody>
          <a:bodyPr/>
          <a:lstStyle/>
          <a:p>
            <a:pPr marL="628650" lvl="1" indent="-285750">
              <a:spcBef>
                <a:spcPct val="20000"/>
              </a:spcBef>
              <a:buClr>
                <a:srgbClr val="E95E0F"/>
              </a:buClr>
              <a:buFont typeface="Wingdings" pitchFamily="2" charset="2"/>
              <a:buNone/>
            </a:pPr>
            <a:endParaRPr lang="en-US" dirty="0">
              <a:solidFill>
                <a:srgbClr val="000000"/>
              </a:solidFill>
            </a:endParaRPr>
          </a:p>
        </p:txBody>
      </p:sp>
      <p:sp>
        <p:nvSpPr>
          <p:cNvPr id="21" name="Title 3"/>
          <p:cNvSpPr>
            <a:spLocks noGrp="1"/>
          </p:cNvSpPr>
          <p:nvPr>
            <p:ph type="title"/>
          </p:nvPr>
        </p:nvSpPr>
        <p:spPr>
          <a:xfrm>
            <a:off x="228600" y="106747"/>
            <a:ext cx="7029450" cy="647402"/>
          </a:xfrm>
        </p:spPr>
        <p:txBody>
          <a:bodyPr/>
          <a:lstStyle/>
          <a:p>
            <a:r>
              <a:rPr lang="en-US" sz="2400" dirty="0">
                <a:solidFill>
                  <a:schemeClr val="accent2"/>
                </a:solidFill>
              </a:rPr>
              <a:t>Qualitative Feedback on CHW Certification </a:t>
            </a:r>
            <a:r>
              <a:rPr lang="en-US" sz="2400" i="1" dirty="0">
                <a:solidFill>
                  <a:schemeClr val="accent2"/>
                </a:solidFill>
              </a:rPr>
              <a:t>(Cont.)</a:t>
            </a:r>
          </a:p>
        </p:txBody>
      </p:sp>
      <p:sp>
        <p:nvSpPr>
          <p:cNvPr id="22" name="AutoShape 6"/>
          <p:cNvSpPr>
            <a:spLocks noChangeArrowheads="1"/>
          </p:cNvSpPr>
          <p:nvPr/>
        </p:nvSpPr>
        <p:spPr bwMode="auto">
          <a:xfrm>
            <a:off x="229022" y="1916062"/>
            <a:ext cx="2436538" cy="1042798"/>
          </a:xfrm>
          <a:prstGeom prst="wedgeRoundRectCallout">
            <a:avLst>
              <a:gd name="adj1" fmla="val -130"/>
              <a:gd name="adj2" fmla="val 81179"/>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ctr" anchorCtr="0" compatLnSpc="1">
            <a:prstTxWarp prst="textNoShape">
              <a:avLst/>
            </a:prstTxWarp>
          </a:bodyPr>
          <a:lstStyle/>
          <a:p>
            <a:pPr lvl="0" defTabSz="1147763" fontAlgn="base">
              <a:spcBef>
                <a:spcPct val="0"/>
              </a:spcBef>
              <a:spcAft>
                <a:spcPct val="0"/>
              </a:spcAft>
            </a:pPr>
            <a:r>
              <a:rPr lang="en-US" sz="1200" i="1" dirty="0">
                <a:latin typeface="Arial" pitchFamily="34" charset="0"/>
                <a:cs typeface="Arial" pitchFamily="34" charset="0"/>
              </a:rPr>
              <a:t>“…It’s acknowledgement that you are up-to-date with standards, with knowledge, with training, with the capacity to provide services to clients…"</a:t>
            </a:r>
            <a:endParaRPr kumimoji="0" lang="en-US" sz="1200" b="0" i="1" u="none" strike="noStrike" cap="none" normalizeH="0" baseline="0" dirty="0">
              <a:ln>
                <a:noFill/>
              </a:ln>
              <a:effectLst/>
              <a:latin typeface="Arial" pitchFamily="34" charset="0"/>
              <a:cs typeface="Arial" pitchFamily="34" charset="0"/>
            </a:endParaRPr>
          </a:p>
        </p:txBody>
      </p:sp>
      <p:sp>
        <p:nvSpPr>
          <p:cNvPr id="23" name="AutoShape 6"/>
          <p:cNvSpPr>
            <a:spLocks noChangeArrowheads="1"/>
          </p:cNvSpPr>
          <p:nvPr/>
        </p:nvSpPr>
        <p:spPr bwMode="auto">
          <a:xfrm>
            <a:off x="4173672" y="5475991"/>
            <a:ext cx="4502344" cy="887994"/>
          </a:xfrm>
          <a:prstGeom prst="wedgeRoundRectCallout">
            <a:avLst>
              <a:gd name="adj1" fmla="val 227"/>
              <a:gd name="adj2" fmla="val -93453"/>
              <a:gd name="adj3" fmla="val 16667"/>
            </a:avLst>
          </a:prstGeom>
          <a:solidFill>
            <a:schemeClr val="bg1"/>
          </a:solidFill>
          <a:ln w="9525" algn="ctr">
            <a:solidFill>
              <a:schemeClr val="bg1">
                <a:lumMod val="65000"/>
              </a:schemeClr>
            </a:solidFill>
            <a:miter lim="800000"/>
            <a:headEnd/>
            <a:tailEnd/>
          </a:ln>
          <a:effectLst/>
        </p:spPr>
        <p:txBody>
          <a:bodyPr vert="horz" wrap="square" lIns="91440" tIns="45720" rIns="91440" bIns="45720" numCol="1" anchor="ctr" anchorCtr="0" compatLnSpc="1">
            <a:prstTxWarp prst="textNoShape">
              <a:avLst/>
            </a:prstTxWarp>
          </a:bodyPr>
          <a:lstStyle/>
          <a:p>
            <a:pPr lvl="0" defTabSz="1147763" fontAlgn="base">
              <a:spcBef>
                <a:spcPct val="0"/>
              </a:spcBef>
              <a:spcAft>
                <a:spcPct val="0"/>
              </a:spcAft>
            </a:pPr>
            <a:r>
              <a:rPr lang="en-US" sz="1200" i="1" dirty="0">
                <a:latin typeface="Arial" pitchFamily="34" charset="0"/>
                <a:cs typeface="Arial" pitchFamily="34" charset="0"/>
              </a:rPr>
              <a:t>"Doctors, and organizations, and supervisors, and everybody I think would accept it more, or respect it more…It's like a nurse, a nurse is respected because they have a license...and I think a CHW would be respected if they had something like that."</a:t>
            </a:r>
            <a:endParaRPr kumimoji="0" lang="en-US" sz="1200" b="0" i="1" u="none" strike="noStrike" cap="none" normalizeH="0" baseline="0" dirty="0">
              <a:ln>
                <a:noFill/>
              </a:ln>
              <a:effectLst/>
              <a:latin typeface="Arial" pitchFamily="34" charset="0"/>
              <a:cs typeface="Arial" pitchFamily="34" charset="0"/>
            </a:endParaRPr>
          </a:p>
        </p:txBody>
      </p:sp>
      <p:sp>
        <p:nvSpPr>
          <p:cNvPr id="10" name="Text Box 3"/>
          <p:cNvSpPr txBox="1">
            <a:spLocks noChangeArrowheads="1"/>
          </p:cNvSpPr>
          <p:nvPr/>
        </p:nvSpPr>
        <p:spPr bwMode="auto">
          <a:xfrm>
            <a:off x="185892" y="1855333"/>
            <a:ext cx="83789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square" anchor="b">
            <a:spAutoFit/>
          </a:bodyPr>
          <a:lstStyle>
            <a:lvl1pPr eaLnBrk="0" hangingPunct="0">
              <a:defRPr sz="4400" b="1">
                <a:solidFill>
                  <a:srgbClr val="003366"/>
                </a:solidFill>
                <a:latin typeface="Arial" charset="0"/>
                <a:cs typeface="Arial" charset="0"/>
              </a:defRPr>
            </a:lvl1pPr>
            <a:lvl2pPr marL="742950" indent="-285750" eaLnBrk="0" hangingPunct="0">
              <a:defRPr sz="4400" b="1">
                <a:solidFill>
                  <a:srgbClr val="003366"/>
                </a:solidFill>
                <a:latin typeface="Arial" charset="0"/>
                <a:cs typeface="Arial" charset="0"/>
              </a:defRPr>
            </a:lvl2pPr>
            <a:lvl3pPr marL="1143000" indent="-228600" eaLnBrk="0" hangingPunct="0">
              <a:defRPr sz="4400" b="1">
                <a:solidFill>
                  <a:srgbClr val="003366"/>
                </a:solidFill>
                <a:latin typeface="Arial" charset="0"/>
                <a:cs typeface="Arial" charset="0"/>
              </a:defRPr>
            </a:lvl3pPr>
            <a:lvl4pPr marL="1600200" indent="-228600" eaLnBrk="0" hangingPunct="0">
              <a:defRPr sz="4400" b="1">
                <a:solidFill>
                  <a:srgbClr val="003366"/>
                </a:solidFill>
                <a:latin typeface="Arial" charset="0"/>
                <a:cs typeface="Arial" charset="0"/>
              </a:defRPr>
            </a:lvl4pPr>
            <a:lvl5pPr marL="2057400" indent="-228600" eaLnBrk="0" hangingPunct="0">
              <a:defRPr sz="4400" b="1">
                <a:solidFill>
                  <a:srgbClr val="003366"/>
                </a:solidFill>
                <a:latin typeface="Arial" charset="0"/>
                <a:cs typeface="Arial" charset="0"/>
              </a:defRPr>
            </a:lvl5pPr>
            <a:lvl6pPr marL="2514600" indent="-228600" eaLnBrk="0" fontAlgn="base" hangingPunct="0">
              <a:spcBef>
                <a:spcPct val="0"/>
              </a:spcBef>
              <a:spcAft>
                <a:spcPct val="0"/>
              </a:spcAft>
              <a:defRPr sz="4400" b="1">
                <a:solidFill>
                  <a:srgbClr val="003366"/>
                </a:solidFill>
                <a:latin typeface="Arial" charset="0"/>
                <a:cs typeface="Arial" charset="0"/>
              </a:defRPr>
            </a:lvl6pPr>
            <a:lvl7pPr marL="2971800" indent="-228600" eaLnBrk="0" fontAlgn="base" hangingPunct="0">
              <a:spcBef>
                <a:spcPct val="0"/>
              </a:spcBef>
              <a:spcAft>
                <a:spcPct val="0"/>
              </a:spcAft>
              <a:defRPr sz="4400" b="1">
                <a:solidFill>
                  <a:srgbClr val="003366"/>
                </a:solidFill>
                <a:latin typeface="Arial" charset="0"/>
                <a:cs typeface="Arial" charset="0"/>
              </a:defRPr>
            </a:lvl7pPr>
            <a:lvl8pPr marL="3429000" indent="-228600" eaLnBrk="0" fontAlgn="base" hangingPunct="0">
              <a:spcBef>
                <a:spcPct val="0"/>
              </a:spcBef>
              <a:spcAft>
                <a:spcPct val="0"/>
              </a:spcAft>
              <a:defRPr sz="4400" b="1">
                <a:solidFill>
                  <a:srgbClr val="003366"/>
                </a:solidFill>
                <a:latin typeface="Arial" charset="0"/>
                <a:cs typeface="Arial" charset="0"/>
              </a:defRPr>
            </a:lvl8pPr>
            <a:lvl9pPr marL="3886200" indent="-228600" eaLnBrk="0" fontAlgn="base" hangingPunct="0">
              <a:spcBef>
                <a:spcPct val="0"/>
              </a:spcBef>
              <a:spcAft>
                <a:spcPct val="0"/>
              </a:spcAft>
              <a:defRPr sz="4400" b="1">
                <a:solidFill>
                  <a:srgbClr val="003366"/>
                </a:solidFill>
                <a:latin typeface="Arial" charset="0"/>
                <a:cs typeface="Arial" charset="0"/>
              </a:defRPr>
            </a:lvl9pPr>
          </a:lstStyle>
          <a:p>
            <a:pPr algn="ctr" eaLnBrk="1" hangingPunct="1"/>
            <a:r>
              <a:rPr lang="en-US" sz="1800" dirty="0">
                <a:solidFill>
                  <a:schemeClr val="tx1"/>
                </a:solidFill>
              </a:rPr>
              <a:t>CHWs</a:t>
            </a:r>
          </a:p>
        </p:txBody>
      </p:sp>
      <p:sp>
        <p:nvSpPr>
          <p:cNvPr id="9" name="Content Placeholder 1"/>
          <p:cNvSpPr txBox="1">
            <a:spLocks/>
          </p:cNvSpPr>
          <p:nvPr/>
        </p:nvSpPr>
        <p:spPr>
          <a:xfrm>
            <a:off x="191954" y="848483"/>
            <a:ext cx="8782372" cy="1012512"/>
          </a:xfrm>
          <a:prstGeom prst="rect">
            <a:avLst/>
          </a:prstGeom>
          <a:noFill/>
        </p:spPr>
        <p:txBody>
          <a:bodyPr/>
          <a:lstStyle/>
          <a:p>
            <a:pPr marL="0" lvl="1">
              <a:lnSpc>
                <a:spcPts val="1720"/>
              </a:lnSpc>
              <a:spcBef>
                <a:spcPts val="600"/>
              </a:spcBef>
            </a:pPr>
            <a:r>
              <a:rPr lang="en-US" sz="1600" dirty="0">
                <a:latin typeface="Arial" charset="0"/>
                <a:cs typeface="Arial" charset="0"/>
              </a:rPr>
              <a:t>CHWs also anticipate several positive benefits to certification, such as learning new skills and  increasing their credibility, respect, salary and job opportunities; nevertheless, they too are somewhat concerned with possible negative consequences, such as costs of training, a change in the workforce, and perhaps having their roles be more limited. </a:t>
            </a:r>
            <a:endParaRPr lang="en-US" sz="1600" dirty="0">
              <a:cs typeface="Arial" pitchFamily="34" charset="0"/>
            </a:endParaRPr>
          </a:p>
        </p:txBody>
      </p:sp>
    </p:spTree>
    <p:extLst>
      <p:ext uri="{BB962C8B-B14F-4D97-AF65-F5344CB8AC3E}">
        <p14:creationId xmlns:p14="http://schemas.microsoft.com/office/powerpoint/2010/main" val="1455327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dissolve">
                                      <p:cBhvr>
                                        <p:cTn id="7" dur="500"/>
                                        <p:tgtEl>
                                          <p:spTgt spid="2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dissolve">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bwMode="gray">
          <a:xfrm>
            <a:off x="0" y="2357437"/>
            <a:ext cx="9144000" cy="2091728"/>
          </a:xfrm>
          <a:prstGeom prst="rect">
            <a:avLst/>
          </a:prstGeom>
          <a:no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none" spc="0" normalizeH="0" baseline="0" noProof="0" dirty="0">
                <a:ln>
                  <a:noFill/>
                </a:ln>
                <a:solidFill>
                  <a:srgbClr val="0087C8"/>
                </a:solidFill>
                <a:effectLst/>
                <a:uLnTx/>
                <a:uFillTx/>
                <a:latin typeface="Arial" pitchFamily="34" charset="0"/>
                <a:ea typeface="+mn-ea"/>
                <a:cs typeface="+mn-cs"/>
              </a:rPr>
              <a:t>Key Findings by Other Subgroups</a:t>
            </a:r>
          </a:p>
        </p:txBody>
      </p:sp>
      <p:sp>
        <p:nvSpPr>
          <p:cNvPr id="6" name="Title 4"/>
          <p:cNvSpPr txBox="1">
            <a:spLocks/>
          </p:cNvSpPr>
          <p:nvPr/>
        </p:nvSpPr>
        <p:spPr bwMode="gray">
          <a:xfrm>
            <a:off x="0" y="2209799"/>
            <a:ext cx="9144000" cy="295275"/>
          </a:xfrm>
          <a:prstGeom prst="rect">
            <a:avLst/>
          </a:prstGeom>
          <a:gradFill>
            <a:gsLst>
              <a:gs pos="2000">
                <a:schemeClr val="accent1"/>
              </a:gs>
              <a:gs pos="100000">
                <a:schemeClr val="accent2"/>
              </a:gs>
            </a:gsLst>
            <a:lin ang="0" scaled="0"/>
          </a:grad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
        <p:nvSpPr>
          <p:cNvPr id="7" name="Title 4"/>
          <p:cNvSpPr txBox="1">
            <a:spLocks/>
          </p:cNvSpPr>
          <p:nvPr/>
        </p:nvSpPr>
        <p:spPr bwMode="gray">
          <a:xfrm>
            <a:off x="0" y="4301528"/>
            <a:ext cx="9144000" cy="295275"/>
          </a:xfrm>
          <a:prstGeom prst="rect">
            <a:avLst/>
          </a:prstGeom>
          <a:gradFill>
            <a:gsLst>
              <a:gs pos="2000">
                <a:schemeClr val="accent1"/>
              </a:gs>
              <a:gs pos="100000">
                <a:schemeClr val="accent2"/>
              </a:gs>
            </a:gsLst>
            <a:lin ang="0" scaled="0"/>
          </a:gradFill>
          <a:ln w="9525" cap="flat" cmpd="sng" algn="ctr">
            <a:noFill/>
            <a:prstDash val="solid"/>
          </a:ln>
          <a:effectLst/>
        </p:spPr>
        <p:txBody>
          <a:bodyPr rot="0" spcFirstLastPara="0" vertOverflow="overflow" horzOverflow="overflow" vert="horz" wrap="square" lIns="324000" tIns="0" rIns="324000" bIns="0" numCol="1" spcCol="0" rtlCol="0" fromWordArt="0" anchor="ctr" anchorCtr="0" forceAA="0" compatLnSpc="1">
            <a:prstTxWarp prst="textNoShape">
              <a:avLst/>
            </a:prstTxWarp>
            <a:noAutofit/>
          </a:bodyPr>
          <a:lstStyle>
            <a:lvl1pPr algn="l" defTabSz="914400" rtl="0" eaLnBrk="1" latinLnBrk="0" hangingPunct="1">
              <a:spcBef>
                <a:spcPct val="0"/>
              </a:spcBef>
              <a:buNone/>
              <a:defRPr lang="de-DE" sz="3000" kern="1200" dirty="0">
                <a:solidFill>
                  <a:schemeClr val="bg1"/>
                </a:solidFill>
                <a:latin typeface="Arial" pitchFamily="34" charset="0"/>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30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580266926"/>
      </p:ext>
    </p:extLst>
  </p:cSld>
  <p:clrMapOvr>
    <a:masterClrMapping/>
  </p:clrMapOvr>
  <p:transition spd="slow">
    <p:wipe dir="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99278"/>
            <a:ext cx="7151350" cy="647402"/>
          </a:xfrm>
        </p:spPr>
        <p:txBody>
          <a:bodyPr/>
          <a:lstStyle/>
          <a:p>
            <a:r>
              <a:rPr lang="en-US" dirty="0">
                <a:solidFill>
                  <a:srgbClr val="0087C8"/>
                </a:solidFill>
                <a:cs typeface="Arial" pitchFamily="34" charset="0"/>
              </a:rPr>
              <a:t>Employment of CHWs*</a:t>
            </a:r>
            <a:r>
              <a:rPr lang="en-US" dirty="0">
                <a:solidFill>
                  <a:schemeClr val="accent2"/>
                </a:solidFill>
              </a:rPr>
              <a:t> </a:t>
            </a:r>
            <a:endParaRPr lang="en-US" i="1" dirty="0">
              <a:solidFill>
                <a:schemeClr val="accent2"/>
              </a:solidFill>
            </a:endParaRPr>
          </a:p>
        </p:txBody>
      </p:sp>
      <p:sp>
        <p:nvSpPr>
          <p:cNvPr id="4" name="Content Placeholder 1"/>
          <p:cNvSpPr txBox="1">
            <a:spLocks/>
          </p:cNvSpPr>
          <p:nvPr/>
        </p:nvSpPr>
        <p:spPr>
          <a:xfrm>
            <a:off x="176712" y="1002731"/>
            <a:ext cx="8782372" cy="5115268"/>
          </a:xfrm>
          <a:prstGeom prst="rect">
            <a:avLst/>
          </a:prstGeom>
          <a:noFill/>
        </p:spPr>
        <p:txBody>
          <a:bodyPr/>
          <a:lstStyle/>
          <a:p>
            <a:pPr marL="511175" marR="0" lvl="1" indent="-277813" algn="l" defTabSz="914400" rtl="0" eaLnBrk="1" fontAlgn="base" latinLnBrk="0" hangingPunct="1">
              <a:lnSpc>
                <a:spcPct val="100000"/>
              </a:lnSpc>
              <a:spcBef>
                <a:spcPts val="6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pitchFamily="34" charset="0"/>
                <a:ea typeface="+mn-ea"/>
                <a:cs typeface="Arial" pitchFamily="34" charset="0"/>
              </a:rPr>
              <a:t>CHCs and CBOs are more likely than hospitals to employ full-time CHWs. </a:t>
            </a:r>
          </a:p>
          <a:p>
            <a:pPr marL="801688" marR="0" lvl="2" indent="-23177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Employers from CHCs and CBOs are significantly more likely than those from hospitals to report employing full-time CHWs (85% CHCs and 84% CBOs vs. 78% Hospitals).</a:t>
            </a:r>
          </a:p>
          <a:p>
            <a:pPr marL="798513" marR="0" lvl="2" indent="-22542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Likewise, employers from hospitals are more likely to report employing part-time CHWs (21% Hospitals vs. 13% CHCs and 8% </a:t>
            </a:r>
            <a:r>
              <a:rPr kumimoji="0" lang="en-US" sz="1200" b="0" i="0" u="none" strike="noStrike" kern="1200" cap="none" spc="0" normalizeH="0" baseline="0" noProof="0" dirty="0">
                <a:ln>
                  <a:noFill/>
                </a:ln>
                <a:effectLst/>
                <a:uLnTx/>
                <a:uFillTx/>
                <a:latin typeface="Arial" pitchFamily="34" charset="0"/>
                <a:ea typeface="+mn-ea"/>
                <a:cs typeface="Arial" pitchFamily="34" charset="0"/>
              </a:rPr>
              <a:t>CBOs</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t>
            </a:r>
          </a:p>
          <a:p>
            <a:pPr marL="511175" marR="0" lvl="1" indent="-277813" algn="l" defTabSz="914400" rtl="0" eaLnBrk="1" fontAlgn="base" latinLnBrk="0" hangingPunct="1">
              <a:lnSpc>
                <a:spcPct val="100000"/>
              </a:lnSpc>
              <a:spcBef>
                <a:spcPts val="12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pitchFamily="34" charset="0"/>
                <a:ea typeface="+mn-ea"/>
                <a:cs typeface="Arial" pitchFamily="34" charset="0"/>
              </a:rPr>
              <a:t>Lack of role clarity is reported more by employers from hospitals as a barrier to hiring additional CHWs than by employers from CHCs or CBOs. </a:t>
            </a:r>
            <a:endParaRPr kumimoji="0" lang="en-US" sz="1400" b="0" i="1" u="none" strike="noStrike" kern="1200" cap="none" spc="0" normalizeH="0" baseline="0" noProof="0" dirty="0">
              <a:ln>
                <a:noFill/>
              </a:ln>
              <a:solidFill>
                <a:srgbClr val="0087C8"/>
              </a:solidFill>
              <a:effectLst/>
              <a:uLnTx/>
              <a:uFillTx/>
              <a:latin typeface="Arial" pitchFamily="34" charset="0"/>
              <a:ea typeface="+mn-ea"/>
              <a:cs typeface="Arial" pitchFamily="34" charset="0"/>
            </a:endParaRPr>
          </a:p>
          <a:p>
            <a:pPr marL="798513" marR="0" lvl="2" indent="-22542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Employers from hospitals are significantly more likely than employers from CBOs to select lack of role clarity as a barrier (24% vs. 7%, respectively).</a:t>
            </a:r>
          </a:p>
          <a:p>
            <a:pPr marL="798513" marR="0" lvl="2" indent="-22542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While not statistically significant, lack of role clarity also appears to be less of an issue among CHCs (14%) when compared to hospitals.</a:t>
            </a:r>
          </a:p>
        </p:txBody>
      </p:sp>
      <p:sp>
        <p:nvSpPr>
          <p:cNvPr id="6" name="TextBox 5"/>
          <p:cNvSpPr txBox="1"/>
          <p:nvPr/>
        </p:nvSpPr>
        <p:spPr>
          <a:xfrm>
            <a:off x="315224" y="6267193"/>
            <a:ext cx="5875264" cy="188472"/>
          </a:xfrm>
          <a:prstGeom prst="rect">
            <a:avLst/>
          </a:prstGeom>
          <a:noFill/>
        </p:spPr>
        <p:txBody>
          <a:bodyPr wrap="none" lIns="0" tIns="0" rIns="0" bIns="0" rtlCol="0">
            <a:noAutofit/>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Employer subgroups (CBOs, CHCs, </a:t>
            </a:r>
            <a:r>
              <a:rPr kumimoji="0" lang="en-US" sz="1000" b="0" i="1"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and hospitals) have </a:t>
            </a: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low base sizes; interpret results with caution</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787666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99278"/>
            <a:ext cx="7151350" cy="647402"/>
          </a:xfrm>
        </p:spPr>
        <p:txBody>
          <a:bodyPr/>
          <a:lstStyle/>
          <a:p>
            <a:r>
              <a:rPr lang="en-US" dirty="0">
                <a:solidFill>
                  <a:srgbClr val="0087C8"/>
                </a:solidFill>
                <a:cs typeface="Arial" pitchFamily="34" charset="0"/>
              </a:rPr>
              <a:t>CHW Profile</a:t>
            </a:r>
            <a:endParaRPr lang="en-US" i="1" dirty="0">
              <a:solidFill>
                <a:schemeClr val="accent2"/>
              </a:solidFill>
            </a:endParaRPr>
          </a:p>
        </p:txBody>
      </p:sp>
      <p:sp>
        <p:nvSpPr>
          <p:cNvPr id="4" name="Content Placeholder 1"/>
          <p:cNvSpPr txBox="1">
            <a:spLocks/>
          </p:cNvSpPr>
          <p:nvPr/>
        </p:nvSpPr>
        <p:spPr>
          <a:xfrm>
            <a:off x="176712" y="1002731"/>
            <a:ext cx="8782372" cy="5115268"/>
          </a:xfrm>
          <a:prstGeom prst="rect">
            <a:avLst/>
          </a:prstGeom>
          <a:noFill/>
        </p:spPr>
        <p:txBody>
          <a:bodyPr/>
          <a:lstStyle/>
          <a:p>
            <a:pPr marL="511175" marR="0" lvl="1" indent="-277813" algn="l" defTabSz="914400" rtl="0" eaLnBrk="1" fontAlgn="base" latinLnBrk="0" hangingPunct="1">
              <a:lnSpc>
                <a:spcPct val="100000"/>
              </a:lnSpc>
              <a:spcBef>
                <a:spcPts val="6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pitchFamily="34" charset="0"/>
                <a:ea typeface="+mn-ea"/>
                <a:cs typeface="Arial" pitchFamily="34" charset="0"/>
              </a:rPr>
              <a:t>CHW education levels vary across organization types.</a:t>
            </a:r>
          </a:p>
          <a:p>
            <a:pPr marL="801688" marR="0" lvl="2" indent="-23177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CHWs working in hospitals are significantly more likely to report having a 4-year college degree (47%) when compared to those working in CHCs (29%)</a:t>
            </a:r>
          </a:p>
          <a:p>
            <a:pPr marL="801688" marR="0" lvl="2" indent="-23177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CHWs working in CBOs are also somewhat more likely than those working in CHCs to have higher education levels (4-year college degree reported by 37% vs. 29%, respectively).</a:t>
            </a:r>
          </a:p>
          <a:p>
            <a:pPr marL="511175" marR="0" lvl="1" indent="-277813" algn="l" defTabSz="914400" rtl="0" eaLnBrk="1" fontAlgn="base" latinLnBrk="0" hangingPunct="1">
              <a:lnSpc>
                <a:spcPct val="100000"/>
              </a:lnSpc>
              <a:spcBef>
                <a:spcPts val="12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pitchFamily="34" charset="0"/>
                <a:ea typeface="+mn-ea"/>
                <a:cs typeface="Arial" pitchFamily="34" charset="0"/>
              </a:rPr>
              <a:t>CHWs working in CHCs are more likely to speak languages other than English in their work as a CHW compared to those working in CBOs or hospitals. </a:t>
            </a:r>
          </a:p>
          <a:p>
            <a:pPr marL="801688" marR="0" lvl="2" indent="-23177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Roughly 3-in-5 CHWs who work in CBOs (63%) or hospitals (60%) report speaking only English compared to about a quarter of CHWs who work in CHCs (24%). </a:t>
            </a:r>
          </a:p>
          <a:p>
            <a:pPr marL="798513" marR="0" lvl="2" indent="-22542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Likewise, CHWs working in CHCs are more likely to speak one or more languages including Spanish than those working in CBOs or hospitals (55% CHCs vs. 28% CBOs and 21% Hospitals).</a:t>
            </a:r>
            <a:r>
              <a:rPr kumimoji="0" lang="en-US" sz="12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 </a:t>
            </a:r>
          </a:p>
        </p:txBody>
      </p:sp>
    </p:spTree>
    <p:extLst>
      <p:ext uri="{BB962C8B-B14F-4D97-AF65-F5344CB8AC3E}">
        <p14:creationId xmlns:p14="http://schemas.microsoft.com/office/powerpoint/2010/main" val="117231703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99278"/>
            <a:ext cx="7151350" cy="647402"/>
          </a:xfrm>
        </p:spPr>
        <p:txBody>
          <a:bodyPr/>
          <a:lstStyle/>
          <a:p>
            <a:r>
              <a:rPr lang="en-US" dirty="0">
                <a:solidFill>
                  <a:schemeClr val="accent2"/>
                </a:solidFill>
              </a:rPr>
              <a:t>CHW Funding and Compensation</a:t>
            </a:r>
            <a:endParaRPr lang="en-US" i="1" dirty="0">
              <a:solidFill>
                <a:schemeClr val="accent2"/>
              </a:solidFill>
            </a:endParaRPr>
          </a:p>
        </p:txBody>
      </p:sp>
      <p:sp>
        <p:nvSpPr>
          <p:cNvPr id="4" name="Content Placeholder 1"/>
          <p:cNvSpPr txBox="1">
            <a:spLocks/>
          </p:cNvSpPr>
          <p:nvPr/>
        </p:nvSpPr>
        <p:spPr>
          <a:xfrm>
            <a:off x="176712" y="1002731"/>
            <a:ext cx="8782372" cy="5115268"/>
          </a:xfrm>
          <a:prstGeom prst="rect">
            <a:avLst/>
          </a:prstGeom>
          <a:noFill/>
        </p:spPr>
        <p:txBody>
          <a:bodyPr/>
          <a:lstStyle/>
          <a:p>
            <a:pPr marL="511175" marR="0" lvl="1" indent="-277813" algn="l" defTabSz="914400" rtl="0" eaLnBrk="1" fontAlgn="base" latinLnBrk="0" hangingPunct="1">
              <a:lnSpc>
                <a:spcPct val="100000"/>
              </a:lnSpc>
              <a:spcBef>
                <a:spcPts val="6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pitchFamily="34" charset="0"/>
                <a:ea typeface="+mn-ea"/>
                <a:cs typeface="Arial" pitchFamily="34" charset="0"/>
              </a:rPr>
              <a:t>Hospitals appear to compensate CHWs at higher levels than CHCs or CBOs.</a:t>
            </a:r>
          </a:p>
          <a:p>
            <a:pPr marL="801688" marR="0" lvl="2" indent="-23177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Nearly half of employers from hospitals (47%) report annual CHW salary levels of more than $40,000 compared to 25% of employers from CHCs and 5% from CBOs.*</a:t>
            </a:r>
          </a:p>
          <a:p>
            <a:pPr marL="801688" marR="0" lvl="2" indent="-23177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Likewise, just over half of CHWs from hospitals (53%) report annual salary levels of greater than $40,000 compared to 33% of CHWs from CHCs and 19% from CBOs.</a:t>
            </a:r>
          </a:p>
          <a:p>
            <a:pPr marL="511175" marR="0" lvl="1" indent="-277813" algn="l" defTabSz="914400" rtl="0" eaLnBrk="1" fontAlgn="base" latinLnBrk="0" hangingPunct="1">
              <a:lnSpc>
                <a:spcPct val="100000"/>
              </a:lnSpc>
              <a:spcBef>
                <a:spcPts val="12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pitchFamily="34" charset="0"/>
                <a:ea typeface="+mn-ea"/>
                <a:cs typeface="Arial" pitchFamily="34" charset="0"/>
              </a:rPr>
              <a:t>CBOs are more likely than clinical systems to report that CHW work is covered by insurers.</a:t>
            </a: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798513" marR="0" lvl="2" indent="-22542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More than one third of employers from CBOs (36%) report that CHW work is covered by insurers compared to 14% from hospitals and 9% from CHCs.*</a:t>
            </a:r>
          </a:p>
        </p:txBody>
      </p:sp>
      <p:sp>
        <p:nvSpPr>
          <p:cNvPr id="5" name="TextBox 4"/>
          <p:cNvSpPr txBox="1"/>
          <p:nvPr/>
        </p:nvSpPr>
        <p:spPr>
          <a:xfrm>
            <a:off x="315224" y="6267193"/>
            <a:ext cx="5875264" cy="188472"/>
          </a:xfrm>
          <a:prstGeom prst="rect">
            <a:avLst/>
          </a:prstGeom>
          <a:noFill/>
        </p:spPr>
        <p:txBody>
          <a:bodyPr wrap="none" lIns="0" tIns="0" rIns="0" bIns="0" rtlCol="0">
            <a:noAutofit/>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Employer subgroups (CBOs, CHCs, </a:t>
            </a:r>
            <a:r>
              <a:rPr kumimoji="0" lang="en-US" sz="1000" b="0" i="1" u="none" strike="noStrike" kern="1200" cap="none" spc="0" normalizeH="0" baseline="0" noProof="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and hospitals) have </a:t>
            </a: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low base sizes; interpret results with caution</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578260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99278"/>
            <a:ext cx="7151350" cy="647402"/>
          </a:xfrm>
        </p:spPr>
        <p:txBody>
          <a:bodyPr/>
          <a:lstStyle/>
          <a:p>
            <a:r>
              <a:rPr lang="en-US" dirty="0">
                <a:solidFill>
                  <a:schemeClr val="accent2"/>
                </a:solidFill>
              </a:rPr>
              <a:t>CHW Roles and Activities</a:t>
            </a:r>
            <a:endParaRPr lang="en-US" i="1" dirty="0">
              <a:solidFill>
                <a:schemeClr val="accent2"/>
              </a:solidFill>
            </a:endParaRPr>
          </a:p>
        </p:txBody>
      </p:sp>
      <p:sp>
        <p:nvSpPr>
          <p:cNvPr id="4" name="Content Placeholder 1"/>
          <p:cNvSpPr txBox="1">
            <a:spLocks/>
          </p:cNvSpPr>
          <p:nvPr/>
        </p:nvSpPr>
        <p:spPr>
          <a:xfrm>
            <a:off x="176712" y="1002731"/>
            <a:ext cx="8782372" cy="5115268"/>
          </a:xfrm>
          <a:prstGeom prst="rect">
            <a:avLst/>
          </a:prstGeom>
          <a:noFill/>
        </p:spPr>
        <p:txBody>
          <a:bodyPr/>
          <a:lstStyle/>
          <a:p>
            <a:pPr marL="511175" marR="0" lvl="1" indent="-277813" algn="l" defTabSz="914400" rtl="0" eaLnBrk="1" fontAlgn="base" latinLnBrk="0" hangingPunct="1">
              <a:lnSpc>
                <a:spcPct val="100000"/>
              </a:lnSpc>
              <a:spcBef>
                <a:spcPts val="6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pitchFamily="34" charset="0"/>
                <a:ea typeface="+mn-ea"/>
                <a:cs typeface="Arial" pitchFamily="34" charset="0"/>
              </a:rPr>
              <a:t>The title of “Community Health Worker” is most commonly used among CHCs.</a:t>
            </a:r>
          </a:p>
          <a:p>
            <a:pPr marL="798513" marR="0" lvl="2" indent="-22542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CHWs working in CHCs are more likely than those from hospitals or CBOs to report being called a Community Health Worker in their organization (38% CHCs vs. 17% hospitals and 6% CBOs).</a:t>
            </a:r>
          </a:p>
          <a:p>
            <a:pPr marL="511175" marR="0" lvl="1" indent="-277813" algn="l" defTabSz="914400" rtl="0" eaLnBrk="1" fontAlgn="base" latinLnBrk="0" hangingPunct="1">
              <a:lnSpc>
                <a:spcPct val="100000"/>
              </a:lnSpc>
              <a:spcBef>
                <a:spcPts val="12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pitchFamily="34" charset="0"/>
                <a:ea typeface="+mn-ea"/>
                <a:cs typeface="Arial" pitchFamily="34" charset="0"/>
              </a:rPr>
              <a:t>CHWs working in CHCs are more likely to be engaged in chronic disease self-management activities than those working in hospitals.</a:t>
            </a:r>
          </a:p>
          <a:p>
            <a:pPr marL="801688" marR="0" lvl="2" indent="-23177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More than half of employers from CHCs (54%) report chronic disease self-management as an activity that their CHWs engage in compared to less than a third of employers from hospitals (30%).*</a:t>
            </a:r>
          </a:p>
          <a:p>
            <a:pPr marL="798513" marR="0" lvl="2" indent="-22542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Likewise, CHWs working in CHCs are more likely to report that they perform chronic disease self-management activities in their organization when compared to those working in hospitals (36% vs. 23%, respectively). </a:t>
            </a:r>
          </a:p>
        </p:txBody>
      </p:sp>
      <p:sp>
        <p:nvSpPr>
          <p:cNvPr id="5" name="TextBox 4"/>
          <p:cNvSpPr txBox="1"/>
          <p:nvPr/>
        </p:nvSpPr>
        <p:spPr>
          <a:xfrm>
            <a:off x="315224" y="6267193"/>
            <a:ext cx="5875264" cy="188472"/>
          </a:xfrm>
          <a:prstGeom prst="rect">
            <a:avLst/>
          </a:prstGeom>
          <a:noFill/>
        </p:spPr>
        <p:txBody>
          <a:bodyPr wrap="none" lIns="0" tIns="0" rIns="0" bIns="0" rtlCol="0">
            <a:noAutofit/>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Employer subgroups (CHCs and hospitals) have low base sizes; interpret results with caution</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233549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99278"/>
            <a:ext cx="7151350" cy="647402"/>
          </a:xfrm>
        </p:spPr>
        <p:txBody>
          <a:bodyPr/>
          <a:lstStyle/>
          <a:p>
            <a:r>
              <a:rPr lang="en-US" dirty="0">
                <a:solidFill>
                  <a:schemeClr val="accent2"/>
                </a:solidFill>
              </a:rPr>
              <a:t>CHW Integration and Supervision</a:t>
            </a:r>
          </a:p>
        </p:txBody>
      </p:sp>
      <p:sp>
        <p:nvSpPr>
          <p:cNvPr id="4" name="Content Placeholder 1"/>
          <p:cNvSpPr txBox="1">
            <a:spLocks/>
          </p:cNvSpPr>
          <p:nvPr/>
        </p:nvSpPr>
        <p:spPr>
          <a:xfrm>
            <a:off x="176712" y="1002731"/>
            <a:ext cx="8782372" cy="4264213"/>
          </a:xfrm>
          <a:prstGeom prst="rect">
            <a:avLst/>
          </a:prstGeom>
          <a:noFill/>
        </p:spPr>
        <p:txBody>
          <a:bodyPr/>
          <a:lstStyle/>
          <a:p>
            <a:pPr marL="511175" marR="0" lvl="1" indent="-277813" algn="l" defTabSz="914400" rtl="0" eaLnBrk="1" fontAlgn="base" latinLnBrk="0" hangingPunct="1">
              <a:lnSpc>
                <a:spcPct val="100000"/>
              </a:lnSpc>
              <a:spcBef>
                <a:spcPts val="6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pitchFamily="34" charset="0"/>
                <a:ea typeface="+mn-ea"/>
                <a:cs typeface="Arial" pitchFamily="34" charset="0"/>
              </a:rPr>
              <a:t>The inclusion of CHW work in EHRs appears higher among CHCs than in hospitals.</a:t>
            </a:r>
          </a:p>
          <a:p>
            <a:pPr marL="798513" marR="0" lvl="2" indent="-22542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While not statistically significant, employers from CHCs are more likely to report that CHW work is included in EHRs than employers from hospitals (84% vs. 68%, respectively).*</a:t>
            </a:r>
          </a:p>
          <a:p>
            <a:pPr marL="511175" marR="0" lvl="1" indent="-277813" algn="l" defTabSz="914400" rtl="0" eaLnBrk="1" fontAlgn="base" latinLnBrk="0" hangingPunct="1">
              <a:lnSpc>
                <a:spcPct val="100000"/>
              </a:lnSpc>
              <a:spcBef>
                <a:spcPts val="12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pitchFamily="34" charset="0"/>
                <a:ea typeface="+mn-ea"/>
                <a:cs typeface="Arial" pitchFamily="34" charset="0"/>
              </a:rPr>
              <a:t>CHWs working in CHCs are more likely than those working in hospitals to provide interpreting services.</a:t>
            </a:r>
          </a:p>
          <a:p>
            <a:pPr marL="798513" marR="0" lvl="2" indent="-22542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Roughly two-thirds of employers from CHCs (67%) report that the CHWs in their organization provide interpreting services compared to 41% from hospitals.</a:t>
            </a:r>
            <a:r>
              <a:rPr kumimoji="0" lang="en-US" sz="12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 </a:t>
            </a:r>
          </a:p>
          <a:p>
            <a:pPr marL="798513" marR="0" lvl="2" indent="-22542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Similarly, CHWs who work in CHCs are more likely to report that they provide interpreting services compared to those who work in hospitals (56% vs. 40%, respectively).</a:t>
            </a:r>
            <a:r>
              <a:rPr kumimoji="0" lang="en-US" sz="12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 </a:t>
            </a:r>
            <a:endParaRPr kumimoji="0" lang="en-US" sz="1200" b="0" i="0" u="none" strike="noStrike" kern="1200" cap="none" spc="0" normalizeH="0" baseline="0" noProof="0" dirty="0">
              <a:ln>
                <a:noFill/>
              </a:ln>
              <a:solidFill>
                <a:srgbClr val="0087C8"/>
              </a:solidFill>
              <a:effectLst/>
              <a:uLnTx/>
              <a:uFillTx/>
              <a:latin typeface="Arial" pitchFamily="34" charset="0"/>
              <a:ea typeface="+mn-ea"/>
              <a:cs typeface="Arial" pitchFamily="34" charset="0"/>
            </a:endParaRPr>
          </a:p>
          <a:p>
            <a:pPr marL="511175" marR="0" lvl="1" indent="-277813" algn="l" defTabSz="914400" rtl="0" eaLnBrk="1" fontAlgn="base" latinLnBrk="0" hangingPunct="1">
              <a:lnSpc>
                <a:spcPct val="100000"/>
              </a:lnSpc>
              <a:spcBef>
                <a:spcPts val="12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pitchFamily="34" charset="0"/>
                <a:ea typeface="+mn-ea"/>
                <a:cs typeface="Arial" pitchFamily="34" charset="0"/>
              </a:rPr>
              <a:t>CHW perceptions of their integration into care teams are higher among safety-net as opposed to non-safety net organizations.*</a:t>
            </a:r>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798513" marR="0" lvl="2" indent="-22542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CHWs working in safety net as compared to non-safety net organizations are significantly more likely to believe that:</a:t>
            </a:r>
          </a:p>
          <a:p>
            <a:pPr marL="1255713" marR="0" lvl="3" indent="-225425" algn="l" defTabSz="914400" rtl="0" eaLnBrk="1" fontAlgn="base" latinLnBrk="0" hangingPunct="1">
              <a:lnSpc>
                <a:spcPct val="100000"/>
              </a:lnSpc>
              <a:spcBef>
                <a:spcPts val="600"/>
              </a:spcBef>
              <a:spcAft>
                <a:spcPct val="0"/>
              </a:spcAft>
              <a:buClr>
                <a:srgbClr val="0087C8"/>
              </a:buClr>
              <a:buSzPts val="1400"/>
              <a:buFont typeface="Courier New" panose="02070309020205020404" pitchFamily="49" charset="0"/>
              <a:buChar char="o"/>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They are a valued member of the team they with work with (77% vs. 58%)</a:t>
            </a:r>
          </a:p>
          <a:p>
            <a:pPr marL="1255713" marR="0" lvl="3" indent="-225425" algn="l" defTabSz="914400" rtl="0" eaLnBrk="1" fontAlgn="base" latinLnBrk="0" hangingPunct="1">
              <a:lnSpc>
                <a:spcPct val="100000"/>
              </a:lnSpc>
              <a:spcBef>
                <a:spcPts val="600"/>
              </a:spcBef>
              <a:spcAft>
                <a:spcPct val="0"/>
              </a:spcAft>
              <a:buClr>
                <a:srgbClr val="0087C8"/>
              </a:buClr>
              <a:buSzPts val="1400"/>
              <a:buFont typeface="Courier New" panose="02070309020205020404" pitchFamily="49" charset="0"/>
              <a:buChar char="o"/>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 teams they work with understand the work they do (67% vs. 44%) </a:t>
            </a:r>
          </a:p>
          <a:p>
            <a:pPr marL="1255713" marR="0" lvl="3" indent="-225425" algn="l" defTabSz="914400" rtl="0" eaLnBrk="1" fontAlgn="base" latinLnBrk="0" hangingPunct="1">
              <a:lnSpc>
                <a:spcPct val="100000"/>
              </a:lnSpc>
              <a:spcBef>
                <a:spcPts val="600"/>
              </a:spcBef>
              <a:spcAft>
                <a:spcPct val="0"/>
              </a:spcAft>
              <a:buClr>
                <a:srgbClr val="0087C8"/>
              </a:buClr>
              <a:buSzPts val="1400"/>
              <a:buFont typeface="Courier New" panose="02070309020205020404" pitchFamily="49" charset="0"/>
              <a:buChar char="o"/>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Their organization values the work that they do as a CHW (72% vs. 46%) </a:t>
            </a:r>
          </a:p>
        </p:txBody>
      </p:sp>
      <p:sp>
        <p:nvSpPr>
          <p:cNvPr id="7" name="TextBox 6"/>
          <p:cNvSpPr txBox="1"/>
          <p:nvPr/>
        </p:nvSpPr>
        <p:spPr>
          <a:xfrm>
            <a:off x="315224" y="6267193"/>
            <a:ext cx="5875264" cy="188472"/>
          </a:xfrm>
          <a:prstGeom prst="rect">
            <a:avLst/>
          </a:prstGeom>
          <a:noFill/>
        </p:spPr>
        <p:txBody>
          <a:bodyPr wrap="none" lIns="0" tIns="0" rIns="0" bIns="0" rtlCol="0">
            <a:noAutofit/>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The employer subgroups and non-safety net subgroup of CHWs have low base sizes; interpret results with caution</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91877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Rectangle 13"/>
          <p:cNvSpPr>
            <a:spLocks noChangeArrowheads="1"/>
          </p:cNvSpPr>
          <p:nvPr/>
        </p:nvSpPr>
        <p:spPr bwMode="auto">
          <a:xfrm>
            <a:off x="198421" y="924256"/>
            <a:ext cx="8341729" cy="481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5000"/>
              </a:lnSpc>
              <a:spcBef>
                <a:spcPts val="600"/>
              </a:spcBef>
              <a:spcAft>
                <a:spcPts val="500"/>
              </a:spcAft>
              <a:buClr>
                <a:srgbClr val="004186"/>
              </a:buClr>
              <a:buSzPct val="110000"/>
              <a:tabLst>
                <a:tab pos="914400" algn="l"/>
                <a:tab pos="2290763" algn="l"/>
              </a:tabLst>
            </a:pPr>
            <a:r>
              <a:rPr lang="en-US" sz="1600" dirty="0"/>
              <a:t>The main objective of the qualitative research was to aid in the development of the subsequent quantitative survey (i.e., the CHW workforce surveillance survey).</a:t>
            </a:r>
          </a:p>
          <a:p>
            <a:pPr marL="579438" indent="-350838">
              <a:spcBef>
                <a:spcPts val="1200"/>
              </a:spcBef>
              <a:buClr>
                <a:schemeClr val="accent2"/>
              </a:buClr>
              <a:buFont typeface="Arial" panose="020B0604020202020204" pitchFamily="34" charset="0"/>
              <a:buChar char="•"/>
            </a:pPr>
            <a:r>
              <a:rPr lang="en-US" sz="1400" dirty="0">
                <a:latin typeface="Arial" charset="0"/>
                <a:cs typeface="Arial" charset="0"/>
              </a:rPr>
              <a:t>45 to 50 minute-long in-depth phone interviews </a:t>
            </a:r>
          </a:p>
          <a:p>
            <a:pPr marL="579438" indent="-350838">
              <a:spcBef>
                <a:spcPts val="1200"/>
              </a:spcBef>
              <a:buClr>
                <a:schemeClr val="accent2"/>
              </a:buClr>
              <a:buFont typeface="Arial" panose="020B0604020202020204" pitchFamily="34" charset="0"/>
              <a:buChar char="•"/>
            </a:pPr>
            <a:r>
              <a:rPr lang="en-US" sz="1400" dirty="0">
                <a:latin typeface="Arial" charset="0"/>
                <a:cs typeface="Arial" charset="0"/>
              </a:rPr>
              <a:t>An interview guide was developed with detailed questions and probes</a:t>
            </a:r>
          </a:p>
          <a:p>
            <a:pPr marL="579438" indent="-350838">
              <a:spcBef>
                <a:spcPts val="1200"/>
              </a:spcBef>
              <a:buClr>
                <a:schemeClr val="accent2"/>
              </a:buClr>
              <a:buFont typeface="Arial" panose="020B0604020202020204" pitchFamily="34" charset="0"/>
              <a:buChar char="•"/>
            </a:pPr>
            <a:r>
              <a:rPr lang="en-US" sz="1400" dirty="0">
                <a:latin typeface="Arial" charset="0"/>
                <a:cs typeface="Arial" charset="0"/>
              </a:rPr>
              <a:t>Participants were screened to confirm their status as a CHW employer or CHW before scheduling the interview</a:t>
            </a:r>
          </a:p>
          <a:p>
            <a:pPr marL="579438" indent="-350838">
              <a:spcBef>
                <a:spcPts val="1200"/>
              </a:spcBef>
              <a:buClr>
                <a:schemeClr val="accent2"/>
              </a:buClr>
              <a:buFont typeface="Arial" panose="020B0604020202020204" pitchFamily="34" charset="0"/>
              <a:buChar char="•"/>
            </a:pPr>
            <a:r>
              <a:rPr lang="en-US" sz="1400" dirty="0">
                <a:latin typeface="Arial" charset="0"/>
                <a:cs typeface="Arial" charset="0"/>
              </a:rPr>
              <a:t>Participants spanned different organization types (CHCs, hospitals, CBOs, and local health authorities) and sizes</a:t>
            </a:r>
          </a:p>
          <a:p>
            <a:pPr marL="579438" indent="-350838">
              <a:spcBef>
                <a:spcPts val="1200"/>
              </a:spcBef>
              <a:buClr>
                <a:schemeClr val="accent2"/>
              </a:buClr>
              <a:buFont typeface="Arial" panose="020B0604020202020204" pitchFamily="34" charset="0"/>
              <a:buChar char="•"/>
            </a:pPr>
            <a:r>
              <a:rPr lang="en-US" sz="1400" dirty="0">
                <a:latin typeface="Arial" charset="0"/>
                <a:cs typeface="Arial" charset="0"/>
              </a:rPr>
              <a:t>Interviews were conducted by senior research staff from the Office of Survey Research at UMass Medical School</a:t>
            </a:r>
          </a:p>
          <a:p>
            <a:pPr marL="579438" indent="-350838">
              <a:spcBef>
                <a:spcPts val="1200"/>
              </a:spcBef>
              <a:buClr>
                <a:schemeClr val="accent2"/>
              </a:buClr>
              <a:buFont typeface="Arial" panose="020B0604020202020204" pitchFamily="34" charset="0"/>
              <a:buChar char="•"/>
            </a:pPr>
            <a:r>
              <a:rPr lang="en-US" sz="1400" dirty="0">
                <a:latin typeface="Arial" charset="0"/>
                <a:cs typeface="Arial" charset="0"/>
              </a:rPr>
              <a:t>10 interviews with CHW employers and 10 with CHWs, for a total of 20 interviews</a:t>
            </a:r>
          </a:p>
          <a:p>
            <a:pPr marL="579438" indent="-350838">
              <a:spcBef>
                <a:spcPts val="1200"/>
              </a:spcBef>
              <a:buClr>
                <a:schemeClr val="accent2"/>
              </a:buClr>
              <a:buFont typeface="Arial" panose="020B0604020202020204" pitchFamily="34" charset="0"/>
              <a:buChar char="•"/>
            </a:pPr>
            <a:r>
              <a:rPr lang="en-US" sz="1400" dirty="0">
                <a:latin typeface="Arial" charset="0"/>
                <a:cs typeface="Arial" charset="0"/>
              </a:rPr>
              <a:t>Respondents were sent a $50 gift card as a token of appreciation for their time, which they could use personally or contribute to their organization</a:t>
            </a:r>
          </a:p>
          <a:p>
            <a:pPr marL="579438" indent="-350838">
              <a:spcBef>
                <a:spcPts val="1200"/>
              </a:spcBef>
              <a:buClr>
                <a:schemeClr val="accent2"/>
              </a:buClr>
              <a:buFont typeface="Arial" panose="020B0604020202020204" pitchFamily="34" charset="0"/>
              <a:buChar char="•"/>
            </a:pPr>
            <a:r>
              <a:rPr lang="en-US" sz="1400" dirty="0">
                <a:latin typeface="Arial" charset="0"/>
                <a:cs typeface="Arial" charset="0"/>
              </a:rPr>
              <a:t>Interviews were recorded with the consent of the participant</a:t>
            </a:r>
          </a:p>
          <a:p>
            <a:pPr marL="579438" indent="-350838">
              <a:spcBef>
                <a:spcPts val="1200"/>
              </a:spcBef>
              <a:buClr>
                <a:schemeClr val="accent2"/>
              </a:buClr>
              <a:buFont typeface="Arial" panose="020B0604020202020204" pitchFamily="34" charset="0"/>
              <a:buChar char="•"/>
            </a:pPr>
            <a:r>
              <a:rPr lang="en-US" sz="1400" dirty="0">
                <a:latin typeface="Arial" charset="0"/>
                <a:cs typeface="Arial" charset="0"/>
              </a:rPr>
              <a:t>Detailed notes were transcribed from each interview </a:t>
            </a:r>
            <a:r>
              <a:rPr lang="en-US" sz="1400" dirty="0">
                <a:solidFill>
                  <a:srgbClr val="FF0000"/>
                </a:solidFill>
                <a:latin typeface="Arial" charset="0"/>
                <a:cs typeface="Arial" charset="0"/>
              </a:rPr>
              <a:t> </a:t>
            </a:r>
            <a:endParaRPr lang="en-US" sz="1400" dirty="0">
              <a:latin typeface="Arial" charset="0"/>
              <a:cs typeface="Arial" charset="0"/>
            </a:endParaRPr>
          </a:p>
          <a:p>
            <a:pPr marL="579438" indent="-350838">
              <a:spcBef>
                <a:spcPts val="1200"/>
              </a:spcBef>
              <a:buClr>
                <a:schemeClr val="accent2"/>
              </a:buClr>
              <a:buFont typeface="Arial" panose="020B0604020202020204" pitchFamily="34" charset="0"/>
              <a:buChar char="•"/>
            </a:pPr>
            <a:r>
              <a:rPr lang="en-US" sz="1400" dirty="0">
                <a:latin typeface="Arial" charset="0"/>
                <a:cs typeface="Arial" charset="0"/>
              </a:rPr>
              <a:t>The learnings from the in-depth interviews served to shape the subsequent quantitative survey</a:t>
            </a:r>
          </a:p>
          <a:p>
            <a:pPr>
              <a:lnSpc>
                <a:spcPct val="95000"/>
              </a:lnSpc>
              <a:spcBef>
                <a:spcPts val="600"/>
              </a:spcBef>
              <a:spcAft>
                <a:spcPts val="600"/>
              </a:spcAft>
              <a:buClr>
                <a:srgbClr val="004186"/>
              </a:buClr>
              <a:buSzPct val="110000"/>
              <a:tabLst>
                <a:tab pos="914400" algn="l"/>
                <a:tab pos="2290763" algn="l"/>
              </a:tabLst>
            </a:pPr>
            <a:endParaRPr lang="en-US" dirty="0"/>
          </a:p>
          <a:p>
            <a:pPr>
              <a:lnSpc>
                <a:spcPct val="95000"/>
              </a:lnSpc>
              <a:spcBef>
                <a:spcPts val="600"/>
              </a:spcBef>
              <a:spcAft>
                <a:spcPts val="600"/>
              </a:spcAft>
              <a:buClr>
                <a:srgbClr val="004186"/>
              </a:buClr>
              <a:buSzPct val="110000"/>
              <a:tabLst>
                <a:tab pos="914400" algn="l"/>
                <a:tab pos="2290763" algn="l"/>
              </a:tabLst>
            </a:pPr>
            <a:endParaRPr lang="en-US" dirty="0"/>
          </a:p>
          <a:p>
            <a:pPr>
              <a:lnSpc>
                <a:spcPct val="95000"/>
              </a:lnSpc>
              <a:spcBef>
                <a:spcPts val="600"/>
              </a:spcBef>
              <a:spcAft>
                <a:spcPts val="600"/>
              </a:spcAft>
              <a:buClr>
                <a:srgbClr val="004186"/>
              </a:buClr>
              <a:buSzPct val="110000"/>
              <a:tabLst>
                <a:tab pos="914400" algn="l"/>
                <a:tab pos="2290763" algn="l"/>
              </a:tabLst>
            </a:pPr>
            <a:endParaRPr lang="en-US" dirty="0"/>
          </a:p>
          <a:p>
            <a:pPr>
              <a:lnSpc>
                <a:spcPct val="95000"/>
              </a:lnSpc>
              <a:spcBef>
                <a:spcPts val="600"/>
              </a:spcBef>
              <a:spcAft>
                <a:spcPts val="600"/>
              </a:spcAft>
              <a:buClr>
                <a:srgbClr val="004186"/>
              </a:buClr>
              <a:buSzPct val="110000"/>
              <a:tabLst>
                <a:tab pos="914400" algn="l"/>
                <a:tab pos="2290763" algn="l"/>
              </a:tabLst>
            </a:pPr>
            <a:endParaRPr lang="en-US" dirty="0"/>
          </a:p>
          <a:p>
            <a:pPr>
              <a:lnSpc>
                <a:spcPct val="95000"/>
              </a:lnSpc>
              <a:spcBef>
                <a:spcPts val="600"/>
              </a:spcBef>
              <a:spcAft>
                <a:spcPts val="600"/>
              </a:spcAft>
              <a:buClr>
                <a:srgbClr val="004186"/>
              </a:buClr>
              <a:buSzPct val="110000"/>
              <a:tabLst>
                <a:tab pos="914400" algn="l"/>
                <a:tab pos="2290763" algn="l"/>
              </a:tabLst>
            </a:pPr>
            <a:endParaRPr lang="en-US" dirty="0">
              <a:solidFill>
                <a:schemeClr val="accent2"/>
              </a:solidFill>
            </a:endParaRPr>
          </a:p>
          <a:p>
            <a:pPr>
              <a:lnSpc>
                <a:spcPct val="95000"/>
              </a:lnSpc>
              <a:spcBef>
                <a:spcPts val="600"/>
              </a:spcBef>
              <a:spcAft>
                <a:spcPts val="600"/>
              </a:spcAft>
              <a:buClr>
                <a:srgbClr val="004186"/>
              </a:buClr>
              <a:buSzPct val="110000"/>
              <a:tabLst>
                <a:tab pos="914400" algn="l"/>
                <a:tab pos="2290763" algn="l"/>
              </a:tabLst>
            </a:pPr>
            <a:endParaRPr lang="en-US" dirty="0">
              <a:solidFill>
                <a:schemeClr val="accent2"/>
              </a:solidFill>
            </a:endParaRPr>
          </a:p>
          <a:p>
            <a:pPr>
              <a:lnSpc>
                <a:spcPct val="95000"/>
              </a:lnSpc>
              <a:spcBef>
                <a:spcPts val="600"/>
              </a:spcBef>
              <a:spcAft>
                <a:spcPts val="600"/>
              </a:spcAft>
              <a:buClr>
                <a:srgbClr val="004186"/>
              </a:buClr>
              <a:buSzPct val="110000"/>
              <a:tabLst>
                <a:tab pos="914400" algn="l"/>
                <a:tab pos="2290763" algn="l"/>
              </a:tabLst>
            </a:pPr>
            <a:endParaRPr lang="en-US" dirty="0">
              <a:solidFill>
                <a:schemeClr val="accent2"/>
              </a:solidFill>
            </a:endParaRPr>
          </a:p>
        </p:txBody>
      </p:sp>
      <p:sp>
        <p:nvSpPr>
          <p:cNvPr id="1041" name="Rectangle 125"/>
          <p:cNvSpPr>
            <a:spLocks noGrp="1" noChangeArrowheads="1"/>
          </p:cNvSpPr>
          <p:nvPr>
            <p:ph type="title"/>
          </p:nvPr>
        </p:nvSpPr>
        <p:spPr>
          <a:xfrm>
            <a:off x="295274" y="382100"/>
            <a:ext cx="8289925" cy="381000"/>
          </a:xfrm>
        </p:spPr>
        <p:txBody>
          <a:bodyPr/>
          <a:lstStyle/>
          <a:p>
            <a:pPr eaLnBrk="1" hangingPunct="1"/>
            <a:r>
              <a:rPr lang="en-US" sz="2000" dirty="0">
                <a:solidFill>
                  <a:schemeClr val="accent2"/>
                </a:solidFill>
              </a:rPr>
              <a:t>Qualitative Research</a:t>
            </a:r>
          </a:p>
        </p:txBody>
      </p:sp>
    </p:spTree>
    <p:extLst>
      <p:ext uri="{BB962C8B-B14F-4D97-AF65-F5344CB8AC3E}">
        <p14:creationId xmlns:p14="http://schemas.microsoft.com/office/powerpoint/2010/main" val="3285525298"/>
      </p:ext>
    </p:extLst>
  </p:cSld>
  <p:clrMapOvr>
    <a:masterClrMapping/>
  </p:clrMapOvr>
  <p:transition spd="slow">
    <p:wipe dir="d"/>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99278"/>
            <a:ext cx="7151350" cy="647402"/>
          </a:xfrm>
        </p:spPr>
        <p:txBody>
          <a:bodyPr/>
          <a:lstStyle/>
          <a:p>
            <a:r>
              <a:rPr lang="en-US" dirty="0">
                <a:solidFill>
                  <a:schemeClr val="accent2"/>
                </a:solidFill>
              </a:rPr>
              <a:t>CHW Training</a:t>
            </a:r>
          </a:p>
        </p:txBody>
      </p:sp>
      <p:sp>
        <p:nvSpPr>
          <p:cNvPr id="4" name="Content Placeholder 1"/>
          <p:cNvSpPr txBox="1">
            <a:spLocks/>
          </p:cNvSpPr>
          <p:nvPr/>
        </p:nvSpPr>
        <p:spPr>
          <a:xfrm>
            <a:off x="176712" y="1002731"/>
            <a:ext cx="8782372" cy="5115268"/>
          </a:xfrm>
          <a:prstGeom prst="rect">
            <a:avLst/>
          </a:prstGeom>
          <a:noFill/>
        </p:spPr>
        <p:txBody>
          <a:bodyPr/>
          <a:lstStyle/>
          <a:p>
            <a:pPr marL="511175" marR="0" lvl="1" indent="-277813" algn="l" defTabSz="914400" rtl="0" eaLnBrk="1" fontAlgn="base" latinLnBrk="0" hangingPunct="1">
              <a:lnSpc>
                <a:spcPct val="100000"/>
              </a:lnSpc>
              <a:spcBef>
                <a:spcPts val="12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pitchFamily="34" charset="0"/>
                <a:ea typeface="+mn-ea"/>
                <a:cs typeface="Arial" pitchFamily="34" charset="0"/>
              </a:rPr>
              <a:t>CHWs working in CHCs are more likely than those working in CBOs to have received CHW-specific training: </a:t>
            </a:r>
            <a:endParaRPr kumimoji="0" lang="en-US" sz="1400"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806450" marR="0" lvl="3" indent="-2349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CHW core competency training (49% among CHWs in CHCs vs. 37% among CHWs in CBOs)</a:t>
            </a:r>
          </a:p>
          <a:p>
            <a:pPr marL="806450" marR="0" lvl="3" indent="-2349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Motivational interviewing (61% vs. 30%)</a:t>
            </a:r>
          </a:p>
          <a:p>
            <a:pPr marL="806450" marR="0" lvl="3" indent="-2349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Patient navigation (46% vs. 19%)</a:t>
            </a:r>
          </a:p>
          <a:p>
            <a:pPr marL="806450" marR="0" lvl="3" indent="-2349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Chronic disease self-management (40% vs. 15%)</a:t>
            </a:r>
          </a:p>
          <a:p>
            <a:pPr marL="806450" marR="0" lvl="3" indent="-2349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Medical interpreting (34% vs. 9%)</a:t>
            </a:r>
          </a:p>
          <a:p>
            <a:pPr marL="511175" marR="0" lvl="1" indent="-277813" algn="l" defTabSz="914400" rtl="0" eaLnBrk="1" fontAlgn="base" latinLnBrk="0" hangingPunct="1">
              <a:lnSpc>
                <a:spcPct val="100000"/>
              </a:lnSpc>
              <a:spcBef>
                <a:spcPts val="12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pitchFamily="34" charset="0"/>
                <a:ea typeface="+mn-ea"/>
                <a:cs typeface="Arial" pitchFamily="34" charset="0"/>
              </a:rPr>
              <a:t>CHWs in CHCs are more likely than those in hospitals to be trained in chronic disease self-management (40% vs. 14%) and medical interpreting (34% vs. 16%).</a:t>
            </a:r>
          </a:p>
          <a:p>
            <a:pPr marL="511175" marR="0" lvl="1" indent="-277813" algn="l" defTabSz="914400" rtl="0" eaLnBrk="1" fontAlgn="base" latinLnBrk="0" hangingPunct="1">
              <a:lnSpc>
                <a:spcPct val="100000"/>
              </a:lnSpc>
              <a:spcBef>
                <a:spcPts val="12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pitchFamily="34" charset="0"/>
                <a:ea typeface="+mn-ea"/>
                <a:cs typeface="Arial" pitchFamily="34" charset="0"/>
              </a:rPr>
              <a:t>CHWs who speak more than one language are more likely than those who speak one language to have received training:</a:t>
            </a:r>
          </a:p>
          <a:p>
            <a:pPr marL="798513" marR="0" lvl="2" indent="-22542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CHW core competency training (51% vs. 35%)</a:t>
            </a:r>
          </a:p>
          <a:p>
            <a:pPr marL="798513" marR="0" lvl="2" indent="-22542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Motivational interviewing (48% vs. 38%)</a:t>
            </a:r>
          </a:p>
          <a:p>
            <a:pPr marL="798513" marR="0" lvl="2" indent="-22542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Patient navigation (41% vs. 24%)</a:t>
            </a:r>
          </a:p>
          <a:p>
            <a:pPr marL="798513" marR="0" lvl="2" indent="-22542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Chronic disease self-management (29% vs. 15%)</a:t>
            </a:r>
          </a:p>
          <a:p>
            <a:pPr marL="798513" marR="0" lvl="2" indent="-22542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Medical interpreting (30% vs. 9%)</a:t>
            </a:r>
          </a:p>
        </p:txBody>
      </p:sp>
    </p:spTree>
    <p:extLst>
      <p:ext uri="{BB962C8B-B14F-4D97-AF65-F5344CB8AC3E}">
        <p14:creationId xmlns:p14="http://schemas.microsoft.com/office/powerpoint/2010/main" val="384864622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99278"/>
            <a:ext cx="7151350" cy="647402"/>
          </a:xfrm>
        </p:spPr>
        <p:txBody>
          <a:bodyPr/>
          <a:lstStyle/>
          <a:p>
            <a:r>
              <a:rPr lang="en-US" dirty="0">
                <a:solidFill>
                  <a:schemeClr val="accent2"/>
                </a:solidFill>
              </a:rPr>
              <a:t>CHW Certification</a:t>
            </a:r>
          </a:p>
        </p:txBody>
      </p:sp>
      <p:sp>
        <p:nvSpPr>
          <p:cNvPr id="4" name="Content Placeholder 1"/>
          <p:cNvSpPr txBox="1">
            <a:spLocks/>
          </p:cNvSpPr>
          <p:nvPr/>
        </p:nvSpPr>
        <p:spPr>
          <a:xfrm>
            <a:off x="176712" y="1002731"/>
            <a:ext cx="8782372" cy="5115268"/>
          </a:xfrm>
          <a:prstGeom prst="rect">
            <a:avLst/>
          </a:prstGeom>
          <a:noFill/>
        </p:spPr>
        <p:txBody>
          <a:bodyPr/>
          <a:lstStyle/>
          <a:p>
            <a:pPr marL="511175" marR="0" lvl="1" indent="-277813" algn="l" defTabSz="914400" rtl="0" eaLnBrk="1" fontAlgn="base" latinLnBrk="0" hangingPunct="1">
              <a:lnSpc>
                <a:spcPct val="100000"/>
              </a:lnSpc>
              <a:spcBef>
                <a:spcPts val="12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pitchFamily="34" charset="0"/>
                <a:ea typeface="+mn-ea"/>
                <a:cs typeface="Arial" pitchFamily="34" charset="0"/>
              </a:rPr>
              <a:t>CHWs with core competency training are more likely than those without to be very interested in being certified (81% vs. 52%).*</a:t>
            </a:r>
          </a:p>
          <a:p>
            <a:pPr marL="511175" marR="0" lvl="1" indent="-277813" algn="l" defTabSz="914400" rtl="0" eaLnBrk="1" fontAlgn="base" latinLnBrk="0" hangingPunct="1">
              <a:lnSpc>
                <a:spcPct val="100000"/>
              </a:lnSpc>
              <a:spcBef>
                <a:spcPts val="12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pitchFamily="34" charset="0"/>
                <a:ea typeface="+mn-ea"/>
                <a:cs typeface="Arial" pitchFamily="34" charset="0"/>
              </a:rPr>
              <a:t>CHWs with core competency training, those who identify as non-White, and those who speak more than one language other than English are more likely to see greater value in certification. </a:t>
            </a:r>
          </a:p>
          <a:p>
            <a:pPr marL="798513" marR="0" lvl="2" indent="-22542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CHWs with core competency training are more likely than those without training to see greater value in certification, particularly in improving the work they do (75% vs. 61%) and better defining their role (75% vs. 57%).</a:t>
            </a:r>
            <a:r>
              <a:rPr kumimoji="0" lang="en-US" sz="1200" b="0" i="0" u="none" strike="noStrike" kern="1200" cap="none" spc="0" normalizeH="0" baseline="0" noProof="0" dirty="0">
                <a:ln>
                  <a:noFill/>
                </a:ln>
                <a:solidFill>
                  <a:srgbClr val="FF0000"/>
                </a:solidFill>
                <a:effectLst/>
                <a:uLnTx/>
                <a:uFillTx/>
                <a:latin typeface="Arial" pitchFamily="34" charset="0"/>
                <a:ea typeface="+mn-ea"/>
                <a:cs typeface="Arial" pitchFamily="34" charset="0"/>
              </a:rPr>
              <a:t> </a:t>
            </a:r>
          </a:p>
          <a:p>
            <a:pPr marL="798513" marR="0" lvl="2" indent="-22542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CHWs who identify as non-White see greater value in terms of learning new skills (73% Hispanic, 82% Black and 75% Other vs. 56% White) and improving the work they do as a CHW (73% Hispanic, 80% Black, and 73% Other vs. 54% White). </a:t>
            </a:r>
            <a:endParaRPr kumimoji="0" lang="en-US" sz="1200"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798513" marR="0" lvl="2" indent="-225425"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Likewise, CHWs who speak more than one language are more likely than those who speak one language only to see greater value in certification in terms of improving the work they do (75% vs. 60%) and learning new skills (74% vs. 62%)</a:t>
            </a:r>
          </a:p>
        </p:txBody>
      </p:sp>
      <p:sp>
        <p:nvSpPr>
          <p:cNvPr id="7" name="TextBox 6"/>
          <p:cNvSpPr txBox="1"/>
          <p:nvPr/>
        </p:nvSpPr>
        <p:spPr>
          <a:xfrm>
            <a:off x="315224" y="6267193"/>
            <a:ext cx="5875264" cy="188472"/>
          </a:xfrm>
          <a:prstGeom prst="rect">
            <a:avLst/>
          </a:prstGeom>
          <a:noFill/>
        </p:spPr>
        <p:txBody>
          <a:bodyPr wrap="none" lIns="0" tIns="0" rIns="0" bIns="0" rtlCol="0">
            <a:noAutofit/>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kumimoji="0" lang="en-US" sz="1000" b="0" i="1"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rPr>
              <a:t>* The No core competency training subgroup has a low base size (N=71); interpret results with caution</a:t>
            </a:r>
            <a:endPar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445598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Summary of Baseline Results by </a:t>
            </a:r>
            <a:br>
              <a:rPr lang="en-US" dirty="0"/>
            </a:br>
            <a:r>
              <a:rPr lang="en-US" dirty="0"/>
              <a:t>Evaluation Question</a:t>
            </a:r>
          </a:p>
        </p:txBody>
      </p:sp>
    </p:spTree>
    <p:extLst>
      <p:ext uri="{BB962C8B-B14F-4D97-AF65-F5344CB8AC3E}">
        <p14:creationId xmlns:p14="http://schemas.microsoft.com/office/powerpoint/2010/main" val="1209628079"/>
      </p:ext>
    </p:extLst>
  </p:cSld>
  <p:clrMapOvr>
    <a:masterClrMapping/>
  </p:clrMapOvr>
  <p:transition spd="slow">
    <p:wipe dir="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94528"/>
            <a:ext cx="7151350" cy="647402"/>
          </a:xfrm>
        </p:spPr>
        <p:txBody>
          <a:bodyPr/>
          <a:lstStyle/>
          <a:p>
            <a:r>
              <a:rPr lang="en-US" sz="1800" i="1" dirty="0">
                <a:solidFill>
                  <a:schemeClr val="accent2"/>
                </a:solidFill>
              </a:rPr>
              <a:t>1. </a:t>
            </a:r>
            <a:r>
              <a:rPr lang="en-US" sz="1800" i="1" dirty="0">
                <a:solidFill>
                  <a:srgbClr val="0087C8"/>
                </a:solidFill>
                <a:cs typeface="Arial" pitchFamily="34" charset="0"/>
              </a:rPr>
              <a:t>Has Certification increased opportunities for CHWs to have stable, better-paid positions and working conditions?</a:t>
            </a:r>
            <a:endParaRPr lang="en-US" sz="1800" i="1" dirty="0">
              <a:solidFill>
                <a:schemeClr val="accent2"/>
              </a:solidFill>
            </a:endParaRPr>
          </a:p>
        </p:txBody>
      </p:sp>
      <p:sp>
        <p:nvSpPr>
          <p:cNvPr id="4" name="Content Placeholder 1"/>
          <p:cNvSpPr txBox="1">
            <a:spLocks/>
          </p:cNvSpPr>
          <p:nvPr/>
        </p:nvSpPr>
        <p:spPr>
          <a:xfrm>
            <a:off x="119562" y="1662986"/>
            <a:ext cx="8782372" cy="4604464"/>
          </a:xfrm>
          <a:prstGeom prst="rect">
            <a:avLst/>
          </a:prstGeom>
          <a:noFill/>
        </p:spPr>
        <p:txBody>
          <a:bodyPr/>
          <a:lstStyle/>
          <a:p>
            <a:pPr marL="511175" marR="0" lvl="1" indent="-277813" algn="l" defTabSz="914400" rtl="0" eaLnBrk="1" fontAlgn="base" latinLnBrk="0" hangingPunct="1">
              <a:lnSpc>
                <a:spcPct val="100000"/>
              </a:lnSpc>
              <a:spcBef>
                <a:spcPts val="6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pitchFamily="34" charset="0"/>
                <a:ea typeface="+mn-ea"/>
                <a:cs typeface="Arial" pitchFamily="34" charset="0"/>
              </a:rPr>
              <a:t>Most CHWs are benefitted, full-time employees.</a:t>
            </a: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itchFamily="34" charset="0"/>
              </a:rPr>
              <a:t>The vast majority of CHWs (90%) are employed full-time (at least 30 hours per week) and most employers (84%) report employing full-time CHWs.</a:t>
            </a: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The most commonly reported benefits offered to CHWs are paid time off, insurance, training benefits, and retirement</a:t>
            </a:r>
            <a:r>
              <a:rPr kumimoji="0" lang="en-US" sz="1200" b="0" i="0" u="none" strike="noStrike" kern="1200" cap="none" spc="0" normalizeH="0" noProof="0" dirty="0">
                <a:ln>
                  <a:noFill/>
                </a:ln>
                <a:solidFill>
                  <a:srgbClr val="000000"/>
                </a:solidFill>
                <a:effectLst/>
                <a:uLnTx/>
                <a:uFillTx/>
                <a:latin typeface="Arial"/>
                <a:ea typeface="+mn-ea"/>
                <a:cs typeface="+mn-cs"/>
              </a:rPr>
              <a:t> plans</a:t>
            </a:r>
            <a:r>
              <a:rPr kumimoji="0" lang="en-US" sz="1200" b="0" i="0" u="none" strike="noStrike" kern="1200" cap="none" spc="0" normalizeH="0" baseline="0" noProof="0" dirty="0">
                <a:ln>
                  <a:noFill/>
                </a:ln>
                <a:solidFill>
                  <a:srgbClr val="000000"/>
                </a:solidFill>
                <a:effectLst/>
                <a:uLnTx/>
                <a:uFillTx/>
                <a:latin typeface="Arial"/>
                <a:ea typeface="+mn-ea"/>
                <a:cs typeface="+mn-cs"/>
              </a:rPr>
              <a:t>.</a:t>
            </a:r>
          </a:p>
          <a:p>
            <a:pPr marL="511175" marR="0" lvl="1" indent="-277813" algn="l" defTabSz="914400" rtl="0" eaLnBrk="1" fontAlgn="base" latinLnBrk="0" hangingPunct="1">
              <a:lnSpc>
                <a:spcPct val="100000"/>
              </a:lnSpc>
              <a:spcBef>
                <a:spcPts val="12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pitchFamily="34" charset="0"/>
                <a:ea typeface="+mn-ea"/>
                <a:cs typeface="Arial" pitchFamily="34" charset="0"/>
              </a:rPr>
              <a:t>While there are clear opportunities for growth in the CHW workforce, lack of funding is a key barrier to stability.</a:t>
            </a: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itchFamily="34" charset="0"/>
              </a:rPr>
              <a:t>Over 2-in-5 employers (44%) report having current job openings for CHWs (mostly for full-time positions), with non-clinical organizations being more likely than clinical organizations to have job openings (55% vs. 37%).</a:t>
            </a:r>
            <a:endParaRPr kumimoji="0" lang="en-US" sz="1200" b="0" i="0" u="none" strike="noStrike" kern="1200" cap="none" spc="0" normalizeH="0" baseline="0" noProof="0" dirty="0">
              <a:ln>
                <a:noFill/>
              </a:ln>
              <a:solidFill>
                <a:srgbClr val="0087C8"/>
              </a:solidFill>
              <a:effectLst/>
              <a:uLnTx/>
              <a:uFillTx/>
              <a:latin typeface="Arial"/>
              <a:ea typeface="+mn-ea"/>
              <a:cs typeface="Arial" pitchFamily="34" charset="0"/>
            </a:endParaRP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Lack of funding is the key barrier to increasing the CHW workforce, particularly among clinical organizations (76% employers from clinical organizations and 61% employers from non-clinical organizations report this barrier).</a:t>
            </a: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Grants are the key source of funding for CHW positions (reported by 68% of employers), which implies that when grants expire, CHW positions are likely to be vulnerable.</a:t>
            </a:r>
          </a:p>
          <a:p>
            <a:pPr marL="511175" marR="0" lvl="1" indent="-277813" algn="l" defTabSz="914400" rtl="0" eaLnBrk="1" fontAlgn="base" latinLnBrk="0" hangingPunct="1">
              <a:lnSpc>
                <a:spcPct val="100000"/>
              </a:lnSpc>
              <a:spcBef>
                <a:spcPts val="12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a:ea typeface="+mn-ea"/>
                <a:cs typeface="Arial" pitchFamily="34" charset="0"/>
              </a:rPr>
              <a:t>Both CHWs and employers believe that certification will positively impact the CHW workforce.</a:t>
            </a:r>
            <a:endParaRPr kumimoji="0" lang="en-US" sz="14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Key value propositions are learning new skills, improved performance, better definition of scope of work, stable funding, recognition, and job growth.</a:t>
            </a: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Employers see greater value in terms of enabling stable funding and respect from other professions while CHWs see greater value in terms of learning new skills and improving work performance</a:t>
            </a:r>
            <a:r>
              <a:rPr kumimoji="0" lang="en-US" sz="1200" b="0" i="0" u="none" strike="noStrike" kern="1200" cap="none" spc="0" normalizeH="0" baseline="0" noProof="0" dirty="0">
                <a:ln>
                  <a:noFill/>
                </a:ln>
                <a:solidFill>
                  <a:srgbClr val="000000"/>
                </a:solidFill>
                <a:effectLst/>
                <a:uLnTx/>
                <a:uFillTx/>
                <a:latin typeface="Arial"/>
                <a:ea typeface="+mn-ea"/>
                <a:cs typeface="+mn-cs"/>
              </a:rPr>
              <a:t>.</a:t>
            </a:r>
          </a:p>
          <a:p>
            <a:pPr marL="233362" marR="0" lvl="1" indent="0" algn="l" defTabSz="914400" rtl="0" eaLnBrk="1" fontAlgn="base" latinLnBrk="0" hangingPunct="1">
              <a:lnSpc>
                <a:spcPct val="100000"/>
              </a:lnSpc>
              <a:spcBef>
                <a:spcPts val="600"/>
              </a:spcBef>
              <a:spcAft>
                <a:spcPct val="0"/>
              </a:spcAft>
              <a:buClr>
                <a:srgbClr val="0087C8"/>
              </a:buClr>
              <a:buSzPts val="1400"/>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690562" marR="0" lvl="2" indent="0" algn="l" defTabSz="914400" rtl="0" eaLnBrk="1" fontAlgn="base" latinLnBrk="0" hangingPunct="1">
              <a:lnSpc>
                <a:spcPct val="100000"/>
              </a:lnSpc>
              <a:spcBef>
                <a:spcPts val="600"/>
              </a:spcBef>
              <a:spcAft>
                <a:spcPct val="0"/>
              </a:spcAft>
              <a:buClr>
                <a:srgbClr val="0087C8"/>
              </a:buClr>
              <a:buSzPts val="1400"/>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968375" marR="0" lvl="2" indent="-277813" algn="l" defTabSz="914400" rtl="0" eaLnBrk="1" fontAlgn="base" latinLnBrk="0" hangingPunct="1">
              <a:lnSpc>
                <a:spcPct val="100000"/>
              </a:lnSpc>
              <a:spcBef>
                <a:spcPts val="600"/>
              </a:spcBef>
              <a:spcAft>
                <a:spcPct val="0"/>
              </a:spcAft>
              <a:buClr>
                <a:srgbClr val="0087C8"/>
              </a:buClr>
              <a:buSzPts val="1400"/>
              <a:buFont typeface="Wingdings" pitchFamily="2" charset="2"/>
              <a:buChar char="Ø"/>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690562" marR="0" lvl="2" indent="0" algn="l" defTabSz="914400" rtl="0" eaLnBrk="1" fontAlgn="base" latinLnBrk="0" hangingPunct="1">
              <a:lnSpc>
                <a:spcPct val="100000"/>
              </a:lnSpc>
              <a:spcBef>
                <a:spcPts val="600"/>
              </a:spcBef>
              <a:spcAft>
                <a:spcPct val="0"/>
              </a:spcAft>
              <a:buClr>
                <a:srgbClr val="0087C8"/>
              </a:buClr>
              <a:buSzPts val="1400"/>
              <a:buFontTx/>
              <a:buNone/>
              <a:tabLst/>
              <a:defRPr/>
            </a:pPr>
            <a:endPar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pPr marL="228600" marR="0" lvl="1" indent="0" algn="l" defTabSz="914400" rtl="0" eaLnBrk="1" fontAlgn="auto" latinLnBrk="0" hangingPunct="1">
              <a:lnSpc>
                <a:spcPct val="100000"/>
              </a:lnSpc>
              <a:spcBef>
                <a:spcPts val="1200"/>
              </a:spcBef>
              <a:spcAft>
                <a:spcPts val="0"/>
              </a:spcAft>
              <a:buClr>
                <a:srgbClr val="0070C0"/>
              </a:buClr>
              <a:buSzPct val="100000"/>
              <a:buFontTx/>
              <a:buNone/>
              <a:tabLst>
                <a:tab pos="914400" algn="l"/>
                <a:tab pos="2290763" algn="l"/>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1" indent="0" algn="l" defTabSz="914400" rtl="0" eaLnBrk="1" fontAlgn="auto" latinLnBrk="0" hangingPunct="1">
              <a:lnSpc>
                <a:spcPct val="100000"/>
              </a:lnSpc>
              <a:spcBef>
                <a:spcPts val="1200"/>
              </a:spcBef>
              <a:spcAft>
                <a:spcPts val="0"/>
              </a:spcAft>
              <a:buClrTx/>
              <a:buSzTx/>
              <a:buFontTx/>
              <a:buNone/>
              <a:tabLst/>
              <a:defRPr/>
            </a:pPr>
            <a:endParaRPr kumimoji="0" lang="en-US" sz="1600" b="0" i="1" u="none" strike="noStrike" kern="1200" cap="none" spc="0" normalizeH="0" baseline="0" noProof="0" dirty="0">
              <a:ln>
                <a:noFill/>
              </a:ln>
              <a:solidFill>
                <a:srgbClr val="0087C8"/>
              </a:solidFill>
              <a:effectLst/>
              <a:uLnTx/>
              <a:uFillTx/>
              <a:latin typeface="Arial" pitchFamily="34" charset="0"/>
              <a:ea typeface="+mn-ea"/>
              <a:cs typeface="Arial" pitchFamily="34" charset="0"/>
            </a:endParaRPr>
          </a:p>
        </p:txBody>
      </p:sp>
      <p:sp>
        <p:nvSpPr>
          <p:cNvPr id="5" name="Rectangle 13"/>
          <p:cNvSpPr>
            <a:spLocks noChangeArrowheads="1"/>
          </p:cNvSpPr>
          <p:nvPr/>
        </p:nvSpPr>
        <p:spPr bwMode="auto">
          <a:xfrm>
            <a:off x="198421" y="1038557"/>
            <a:ext cx="8341729" cy="5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95000"/>
              </a:lnSpc>
              <a:spcBef>
                <a:spcPts val="600"/>
              </a:spcBef>
              <a:spcAft>
                <a:spcPts val="500"/>
              </a:spcAft>
              <a:buClr>
                <a:srgbClr val="004186"/>
              </a:buClr>
              <a:buSzPct val="110000"/>
              <a:buFontTx/>
              <a:buNone/>
              <a:tabLst>
                <a:tab pos="914400" algn="l"/>
                <a:tab pos="2290763" algn="l"/>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The baseline results on CHW employment, benefits, and expected impact of certification are shown below:</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3892125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176712" y="1443911"/>
            <a:ext cx="8782372" cy="2204164"/>
          </a:xfrm>
          <a:prstGeom prst="rect">
            <a:avLst/>
          </a:prstGeom>
          <a:noFill/>
        </p:spPr>
        <p:txBody>
          <a:bodyPr/>
          <a:lstStyle/>
          <a:p>
            <a:pPr marL="511175" marR="0" lvl="1" indent="-277813" algn="l" defTabSz="914400" rtl="0" eaLnBrk="1" fontAlgn="base" latinLnBrk="0" hangingPunct="1">
              <a:lnSpc>
                <a:spcPct val="100000"/>
              </a:lnSpc>
              <a:spcBef>
                <a:spcPts val="6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Most CHWs are less than 45 years of age, female, and tend to be college educated.</a:t>
            </a:r>
          </a:p>
          <a:p>
            <a:pPr marL="511175" marR="0" lvl="1" indent="-277813" algn="l" defTabSz="914400" rtl="0" eaLnBrk="1" fontAlgn="base" latinLnBrk="0" hangingPunct="1">
              <a:lnSpc>
                <a:spcPct val="100000"/>
              </a:lnSpc>
              <a:spcBef>
                <a:spcPts val="6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The CHW workforce is diverse in terms of race/ethnicity, particularly in clinical as opposed to non-clinical organizations.</a:t>
            </a:r>
          </a:p>
          <a:p>
            <a:pPr marL="511175" marR="0" lvl="1" indent="-277813" algn="l" defTabSz="914400" rtl="0" eaLnBrk="1" fontAlgn="base" latinLnBrk="0" hangingPunct="1">
              <a:lnSpc>
                <a:spcPct val="100000"/>
              </a:lnSpc>
              <a:spcBef>
                <a:spcPts val="6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Roughly half of CHWs speak more languages than only English in their work as a CHW; amongst CHWs in clinical organizations, this proportion is even higher (59% vs. 40% in non-clinical organizations).</a:t>
            </a:r>
          </a:p>
          <a:p>
            <a:pPr marL="511175" marR="0" lvl="1" indent="-277813" algn="l" defTabSz="914400" rtl="0" eaLnBrk="1" fontAlgn="base" latinLnBrk="0" hangingPunct="1">
              <a:lnSpc>
                <a:spcPct val="100000"/>
              </a:lnSpc>
              <a:spcBef>
                <a:spcPts val="6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Most CHWs are relatively new to the field, with 40% having worked as a CHW in the US for up to 2 years and less than a quarter (22%) having more than 10 years of experience. </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Title 2"/>
          <p:cNvSpPr>
            <a:spLocks noGrp="1"/>
          </p:cNvSpPr>
          <p:nvPr>
            <p:ph type="title"/>
          </p:nvPr>
        </p:nvSpPr>
        <p:spPr>
          <a:xfrm>
            <a:off x="228600" y="194528"/>
            <a:ext cx="7151350" cy="647402"/>
          </a:xfrm>
        </p:spPr>
        <p:txBody>
          <a:bodyPr/>
          <a:lstStyle/>
          <a:p>
            <a:r>
              <a:rPr lang="en-US" sz="1800" i="1" dirty="0">
                <a:solidFill>
                  <a:schemeClr val="accent2"/>
                </a:solidFill>
              </a:rPr>
              <a:t>2. </a:t>
            </a:r>
            <a:r>
              <a:rPr lang="en-US" sz="1800" i="1" dirty="0">
                <a:solidFill>
                  <a:srgbClr val="0087C8"/>
                </a:solidFill>
                <a:cs typeface="Arial" pitchFamily="34" charset="0"/>
              </a:rPr>
              <a:t>Has Certification changed the nature and qualities of the CHW workforce (i.e., race, ethnicity, education)?</a:t>
            </a:r>
            <a:endParaRPr lang="en-US" sz="1800" i="1" dirty="0">
              <a:solidFill>
                <a:schemeClr val="accent2"/>
              </a:solidFill>
            </a:endParaRPr>
          </a:p>
        </p:txBody>
      </p:sp>
      <p:sp>
        <p:nvSpPr>
          <p:cNvPr id="6" name="Rectangle 13"/>
          <p:cNvSpPr>
            <a:spLocks noChangeArrowheads="1"/>
          </p:cNvSpPr>
          <p:nvPr/>
        </p:nvSpPr>
        <p:spPr bwMode="auto">
          <a:xfrm>
            <a:off x="198421" y="1057607"/>
            <a:ext cx="8341729" cy="56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95000"/>
              </a:lnSpc>
              <a:spcBef>
                <a:spcPts val="600"/>
              </a:spcBef>
              <a:spcAft>
                <a:spcPts val="500"/>
              </a:spcAft>
              <a:buClr>
                <a:srgbClr val="004186"/>
              </a:buClr>
              <a:buSzPct val="110000"/>
              <a:buFontTx/>
              <a:buNone/>
              <a:tabLst>
                <a:tab pos="914400" algn="l"/>
                <a:tab pos="2290763" algn="l"/>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The nature of the CHW workforce at baseline assessment is described below:</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79232290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176712" y="1815386"/>
            <a:ext cx="8782372" cy="4337764"/>
          </a:xfrm>
          <a:prstGeom prst="rect">
            <a:avLst/>
          </a:prstGeom>
          <a:noFill/>
        </p:spPr>
        <p:txBody>
          <a:bodyPr/>
          <a:lstStyle/>
          <a:p>
            <a:pPr marL="511175" marR="0" lvl="1" indent="-277813" algn="l" defTabSz="914400" rtl="0" eaLnBrk="1" fontAlgn="base" latinLnBrk="0" hangingPunct="1">
              <a:lnSpc>
                <a:spcPct val="100000"/>
              </a:lnSpc>
              <a:spcBef>
                <a:spcPts val="6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a:ea typeface="+mn-ea"/>
                <a:cs typeface="Arial" pitchFamily="34" charset="0"/>
              </a:rPr>
              <a:t>CHWs are concentrated the most in community based organizations.</a:t>
            </a:r>
            <a:endParaRPr kumimoji="0" lang="en-US" sz="1600" b="0" i="1" u="none" strike="noStrike" kern="1200" cap="none" spc="0" normalizeH="0" baseline="0" noProof="0" dirty="0">
              <a:ln>
                <a:noFill/>
              </a:ln>
              <a:solidFill>
                <a:srgbClr val="0087C8"/>
              </a:solidFill>
              <a:effectLst/>
              <a:uLnTx/>
              <a:uFillTx/>
              <a:latin typeface="Arial"/>
              <a:ea typeface="+mn-ea"/>
              <a:cs typeface="Arial" pitchFamily="34" charset="0"/>
            </a:endParaRP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itchFamily="34" charset="0"/>
              </a:rPr>
              <a:t>Roughly half of CHWs (51%) work in community based organizations (CBOs), while the other half are distributed almost evenly between community health centers (25%) and hospitals (22%).</a:t>
            </a:r>
          </a:p>
          <a:p>
            <a:pPr marL="511175" marR="0" lvl="1" indent="-277813" algn="l" defTabSz="914400" rtl="0" eaLnBrk="1" fontAlgn="base" latinLnBrk="0" hangingPunct="1">
              <a:lnSpc>
                <a:spcPct val="100000"/>
              </a:lnSpc>
              <a:spcBef>
                <a:spcPts val="12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a:ea typeface="+mn-ea"/>
                <a:cs typeface="Arial" pitchFamily="34" charset="0"/>
              </a:rPr>
              <a:t>CHW salaries are typically higher among clinical than non-clinical organizations.</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itchFamily="34" charset="0"/>
              </a:rPr>
              <a:t>CHW annual salary levels are typically less than $40,000, with median salaries being roughly $34,000 to $35,000.</a:t>
            </a: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Median CHW salary levels among clinical organizations range from $37,000 to $38,000 while in non-clinical organizations they range from $32,000 to $33,000.</a:t>
            </a:r>
          </a:p>
          <a:p>
            <a:pPr marL="511175" marR="0" lvl="1" indent="-277813" algn="l" defTabSz="914400" rtl="0" eaLnBrk="1" fontAlgn="base" latinLnBrk="0" hangingPunct="1">
              <a:lnSpc>
                <a:spcPct val="100000"/>
              </a:lnSpc>
              <a:spcBef>
                <a:spcPts val="12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a:ea typeface="+mn-ea"/>
                <a:cs typeface="Arial" pitchFamily="34" charset="0"/>
              </a:rPr>
              <a:t>Most organizations that employ CHWs provide ongoing training to CHWs.</a:t>
            </a:r>
            <a:endParaRPr kumimoji="0" lang="en-US" sz="14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itchFamily="34" charset="0"/>
              </a:rPr>
              <a:t>CHWs are most likely to be trained in motivational interviewing and core competency training, followed by training in patient navigation and chronic disease self-management.</a:t>
            </a: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itchFamily="34" charset="0"/>
              </a:rPr>
              <a:t>The vast majority of employers (83%) report that their organization provides ongoing training to CHWs. </a:t>
            </a: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itchFamily="34" charset="0"/>
              </a:rPr>
              <a:t>While CHWs in clinical organizations are most likely to have received their core-competency training through community-based programs (66% vs. 33%), those in non-clinical organizations are most likely to have been trained at their organization (71% vs. 32%).</a:t>
            </a:r>
          </a:p>
          <a:p>
            <a:pPr marL="233362" marR="0" lvl="1" indent="0" algn="l" defTabSz="914400" rtl="0" eaLnBrk="1" fontAlgn="base" latinLnBrk="0" hangingPunct="1">
              <a:lnSpc>
                <a:spcPct val="100000"/>
              </a:lnSpc>
              <a:spcBef>
                <a:spcPts val="600"/>
              </a:spcBef>
              <a:spcAft>
                <a:spcPct val="0"/>
              </a:spcAft>
              <a:buClr>
                <a:srgbClr val="0087C8"/>
              </a:buClr>
              <a:buSzPts val="1400"/>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233362" marR="0" lvl="1" indent="0" algn="l" defTabSz="914400" rtl="0" eaLnBrk="1" fontAlgn="base" latinLnBrk="0" hangingPunct="1">
              <a:lnSpc>
                <a:spcPct val="100000"/>
              </a:lnSpc>
              <a:spcBef>
                <a:spcPts val="600"/>
              </a:spcBef>
              <a:spcAft>
                <a:spcPct val="0"/>
              </a:spcAft>
              <a:buClr>
                <a:srgbClr val="0087C8"/>
              </a:buClr>
              <a:buSzPts val="1400"/>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690562" marR="0" lvl="2" indent="0" algn="l" defTabSz="914400" rtl="0" eaLnBrk="1" fontAlgn="base" latinLnBrk="0" hangingPunct="1">
              <a:lnSpc>
                <a:spcPct val="100000"/>
              </a:lnSpc>
              <a:spcBef>
                <a:spcPts val="600"/>
              </a:spcBef>
              <a:spcAft>
                <a:spcPct val="0"/>
              </a:spcAft>
              <a:buClr>
                <a:srgbClr val="0087C8"/>
              </a:buClr>
              <a:buSzPts val="1400"/>
              <a:buFontTx/>
              <a:buNone/>
              <a:tabLst/>
              <a:defRPr/>
            </a:pPr>
            <a:endParaRPr kumimoji="0" lang="en-US" sz="14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228600" marR="0" lvl="1" indent="0" algn="l" defTabSz="914400" rtl="0" eaLnBrk="1" fontAlgn="auto" latinLnBrk="0" hangingPunct="1">
              <a:lnSpc>
                <a:spcPct val="100000"/>
              </a:lnSpc>
              <a:spcBef>
                <a:spcPts val="1200"/>
              </a:spcBef>
              <a:spcAft>
                <a:spcPts val="0"/>
              </a:spcAft>
              <a:buClr>
                <a:srgbClr val="0070C0"/>
              </a:buClr>
              <a:buSzPct val="100000"/>
              <a:buFontTx/>
              <a:buNone/>
              <a:tabLst>
                <a:tab pos="914400" algn="l"/>
                <a:tab pos="2290763" algn="l"/>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1" indent="0" algn="l" defTabSz="914400" rtl="0" eaLnBrk="1" fontAlgn="auto" latinLnBrk="0" hangingPunct="1">
              <a:lnSpc>
                <a:spcPct val="100000"/>
              </a:lnSpc>
              <a:spcBef>
                <a:spcPts val="1200"/>
              </a:spcBef>
              <a:spcAft>
                <a:spcPts val="0"/>
              </a:spcAft>
              <a:buClrTx/>
              <a:buSzTx/>
              <a:buFontTx/>
              <a:buNone/>
              <a:tabLst/>
              <a:defRPr/>
            </a:pPr>
            <a:endParaRPr kumimoji="0" lang="en-US" sz="1600" b="0" i="1" u="none" strike="noStrike" kern="1200" cap="none" spc="0" normalizeH="0" baseline="0" noProof="0" dirty="0">
              <a:ln>
                <a:noFill/>
              </a:ln>
              <a:solidFill>
                <a:srgbClr val="0087C8"/>
              </a:solidFill>
              <a:effectLst/>
              <a:uLnTx/>
              <a:uFillTx/>
              <a:latin typeface="Arial"/>
              <a:ea typeface="+mn-ea"/>
              <a:cs typeface="Arial" pitchFamily="34" charset="0"/>
            </a:endParaRPr>
          </a:p>
        </p:txBody>
      </p:sp>
      <p:sp>
        <p:nvSpPr>
          <p:cNvPr id="5" name="Title 2"/>
          <p:cNvSpPr>
            <a:spLocks noGrp="1"/>
          </p:cNvSpPr>
          <p:nvPr>
            <p:ph type="title"/>
          </p:nvPr>
        </p:nvSpPr>
        <p:spPr>
          <a:xfrm>
            <a:off x="228600" y="442178"/>
            <a:ext cx="7151350" cy="647402"/>
          </a:xfrm>
        </p:spPr>
        <p:txBody>
          <a:bodyPr/>
          <a:lstStyle/>
          <a:p>
            <a:r>
              <a:rPr lang="en-US" sz="1800" i="1" dirty="0">
                <a:solidFill>
                  <a:schemeClr val="accent2"/>
                </a:solidFill>
              </a:rPr>
              <a:t>3. </a:t>
            </a:r>
            <a:r>
              <a:rPr lang="en-US" sz="1800" i="1" dirty="0">
                <a:solidFill>
                  <a:srgbClr val="0087C8"/>
                </a:solidFill>
                <a:cs typeface="Arial" pitchFamily="34" charset="0"/>
              </a:rPr>
              <a:t>Has Certification created different opportunities for Certified and non-Certified CHWs (i.e., type of employer, salary, opportunities for training)?</a:t>
            </a:r>
            <a:endParaRPr lang="en-US" sz="1800" i="1" dirty="0">
              <a:solidFill>
                <a:schemeClr val="accent2"/>
              </a:solidFill>
            </a:endParaRPr>
          </a:p>
        </p:txBody>
      </p:sp>
      <p:sp>
        <p:nvSpPr>
          <p:cNvPr id="7" name="Rectangle 13"/>
          <p:cNvSpPr>
            <a:spLocks noChangeArrowheads="1"/>
          </p:cNvSpPr>
          <p:nvPr/>
        </p:nvSpPr>
        <p:spPr bwMode="auto">
          <a:xfrm>
            <a:off x="198421" y="1238582"/>
            <a:ext cx="8341729" cy="518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95000"/>
              </a:lnSpc>
              <a:spcBef>
                <a:spcPts val="600"/>
              </a:spcBef>
              <a:spcAft>
                <a:spcPts val="500"/>
              </a:spcAft>
              <a:buClr>
                <a:srgbClr val="004186"/>
              </a:buClr>
              <a:buSzPct val="110000"/>
              <a:buFontTx/>
              <a:buNone/>
              <a:tabLst>
                <a:tab pos="914400" algn="l"/>
                <a:tab pos="2290763" algn="l"/>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Baseline results on CHW organization type, compensation, and training opportunities are described below:</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2941324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1"/>
          <p:cNvSpPr txBox="1">
            <a:spLocks/>
          </p:cNvSpPr>
          <p:nvPr/>
        </p:nvSpPr>
        <p:spPr>
          <a:xfrm>
            <a:off x="176712" y="1453437"/>
            <a:ext cx="8782372" cy="4956888"/>
          </a:xfrm>
          <a:prstGeom prst="rect">
            <a:avLst/>
          </a:prstGeom>
          <a:noFill/>
        </p:spPr>
        <p:txBody>
          <a:bodyPr/>
          <a:lstStyle/>
          <a:p>
            <a:pPr marL="511175" marR="0" lvl="1" indent="-277813" algn="l" defTabSz="914400" rtl="0" eaLnBrk="1" fontAlgn="base" latinLnBrk="0" hangingPunct="1">
              <a:lnSpc>
                <a:spcPct val="100000"/>
              </a:lnSpc>
              <a:spcBef>
                <a:spcPts val="6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a:ea typeface="+mn-ea"/>
                <a:cs typeface="Arial" pitchFamily="34" charset="0"/>
              </a:rPr>
              <a:t>CHWs’ work supports the management of a variety of chronic diseases and health issues.</a:t>
            </a:r>
            <a:endParaRPr kumimoji="0" lang="en-US" sz="1600" b="0" i="1" u="none" strike="noStrike" kern="1200" cap="none" spc="0" normalizeH="0" baseline="0" noProof="0" dirty="0">
              <a:ln>
                <a:noFill/>
              </a:ln>
              <a:solidFill>
                <a:srgbClr val="0087C8"/>
              </a:solidFill>
              <a:effectLst/>
              <a:uLnTx/>
              <a:uFillTx/>
              <a:latin typeface="Arial"/>
              <a:ea typeface="+mn-ea"/>
              <a:cs typeface="Arial" pitchFamily="34" charset="0"/>
            </a:endParaRP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itchFamily="34" charset="0"/>
              </a:rPr>
              <a:t>CHWs’ work in clinical organizations is related to a variety of health issues/chronic diseases, particularly behavioral health, diabetes, substance use, and hypertension.</a:t>
            </a: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CHWs in clinical organizations perform a variety of health promotion and disease prevention related activities, the most predominant of which are outreach/education and case management/coordination.</a:t>
            </a:r>
          </a:p>
          <a:p>
            <a:pPr marL="511175" marR="0" lvl="1" indent="-277813" algn="l" defTabSz="914400" rtl="0" eaLnBrk="1" fontAlgn="base" latinLnBrk="0" hangingPunct="1">
              <a:lnSpc>
                <a:spcPct val="100000"/>
              </a:lnSpc>
              <a:spcBef>
                <a:spcPts val="12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a:ea typeface="+mn-ea"/>
                <a:cs typeface="Arial" pitchFamily="34" charset="0"/>
              </a:rPr>
              <a:t>CHWs appear to be integrated into care teams in clinical organizations.</a:t>
            </a: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itchFamily="34" charset="0"/>
              </a:rPr>
              <a:t>Among clinical organizations that use patient electronic health records (EHRs), the vast majority of employers (91%) and CHWs (88%) report that CHWs have access to them.</a:t>
            </a: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Over 3-in-4 employers and CHWs report that CHW work is included in patients’ EHRs.</a:t>
            </a: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The most common ways in which CHWs work as part of a team include attending meetings, participating in patient referrals/assignments, case reviews, and the development and implementation of care plans. </a:t>
            </a:r>
          </a:p>
          <a:p>
            <a:pPr marL="511175" marR="0" lvl="1" indent="-277813" algn="l" defTabSz="914400" rtl="0" eaLnBrk="1" fontAlgn="base" latinLnBrk="0" hangingPunct="1">
              <a:lnSpc>
                <a:spcPct val="100000"/>
              </a:lnSpc>
              <a:spcBef>
                <a:spcPts val="12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a:ea typeface="+mn-ea"/>
                <a:cs typeface="Arial" pitchFamily="34" charset="0"/>
              </a:rPr>
              <a:t>Employers from both clinical and non-clinical organizations clearly value the role of CHWs.</a:t>
            </a:r>
            <a:endParaRPr kumimoji="0" lang="en-US" sz="14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A high proportion of employers (85%) report that their organization values the work that CHWs do and a similarly high proportion (84%) report that CHWs are valued members of the teams they work with.</a:t>
            </a: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511175" marR="0" lvl="1" indent="-277813" algn="l" defTabSz="914400" rtl="0" eaLnBrk="1" fontAlgn="base" latinLnBrk="0" hangingPunct="1">
              <a:lnSpc>
                <a:spcPct val="100000"/>
              </a:lnSpc>
              <a:spcBef>
                <a:spcPts val="12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a:ea typeface="+mn-ea"/>
                <a:cs typeface="Arial" pitchFamily="34" charset="0"/>
              </a:rPr>
              <a:t>Employers expect certification to help better integrate CHWs with teams.</a:t>
            </a:r>
            <a:endParaRPr kumimoji="0" lang="en-US" sz="14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Among clinical organizations, 54% of employers agree completely that certification will help better integrate CHWs with other teams and 66% agree completely that it will win CHWs more respect from other professions.</a:t>
            </a: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Significant proportions of employers from clinical organizations also agree completely that certification will help CHWs learn new skills (59%) and better define the role of CHWs (54%).</a:t>
            </a:r>
          </a:p>
        </p:txBody>
      </p:sp>
      <p:sp>
        <p:nvSpPr>
          <p:cNvPr id="5" name="Title 2"/>
          <p:cNvSpPr>
            <a:spLocks noGrp="1"/>
          </p:cNvSpPr>
          <p:nvPr>
            <p:ph type="title"/>
          </p:nvPr>
        </p:nvSpPr>
        <p:spPr>
          <a:xfrm>
            <a:off x="228600" y="194528"/>
            <a:ext cx="7151350" cy="647402"/>
          </a:xfrm>
        </p:spPr>
        <p:txBody>
          <a:bodyPr/>
          <a:lstStyle/>
          <a:p>
            <a:r>
              <a:rPr lang="en-US" sz="1800" i="1" dirty="0">
                <a:solidFill>
                  <a:schemeClr val="accent2"/>
                </a:solidFill>
              </a:rPr>
              <a:t>4. </a:t>
            </a:r>
            <a:r>
              <a:rPr lang="en-US" sz="1800" i="1" dirty="0">
                <a:solidFill>
                  <a:srgbClr val="0087C8"/>
                </a:solidFill>
                <a:cs typeface="Arial" pitchFamily="34" charset="0"/>
              </a:rPr>
              <a:t>Has Certification influenced how CHW employers value CHWs on their care team?</a:t>
            </a:r>
            <a:endParaRPr lang="en-US" sz="1800" i="1" dirty="0">
              <a:solidFill>
                <a:schemeClr val="accent2"/>
              </a:solidFill>
            </a:endParaRPr>
          </a:p>
        </p:txBody>
      </p:sp>
      <p:sp>
        <p:nvSpPr>
          <p:cNvPr id="6" name="Rectangle 13"/>
          <p:cNvSpPr>
            <a:spLocks noChangeArrowheads="1"/>
          </p:cNvSpPr>
          <p:nvPr/>
        </p:nvSpPr>
        <p:spPr bwMode="auto">
          <a:xfrm>
            <a:off x="198421" y="914732"/>
            <a:ext cx="8341729" cy="74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95000"/>
              </a:lnSpc>
              <a:spcBef>
                <a:spcPts val="600"/>
              </a:spcBef>
              <a:spcAft>
                <a:spcPts val="500"/>
              </a:spcAft>
              <a:buClr>
                <a:srgbClr val="004186"/>
              </a:buClr>
              <a:buSzPct val="110000"/>
              <a:buFontTx/>
              <a:buNone/>
              <a:tabLst>
                <a:tab pos="914400" algn="l"/>
                <a:tab pos="2290763" algn="l"/>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Baseline results on the perspectives of employers from clinical organizations on the role of CHWs, the value they provide, and their integration into care teams are provided below:</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8660624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228600" y="194528"/>
            <a:ext cx="7151350" cy="647402"/>
          </a:xfrm>
        </p:spPr>
        <p:txBody>
          <a:bodyPr/>
          <a:lstStyle/>
          <a:p>
            <a:r>
              <a:rPr lang="en-US" sz="1800" i="1" dirty="0">
                <a:solidFill>
                  <a:schemeClr val="accent2"/>
                </a:solidFill>
              </a:rPr>
              <a:t>5. </a:t>
            </a:r>
            <a:r>
              <a:rPr lang="en-US" sz="1800" i="1" dirty="0">
                <a:solidFill>
                  <a:srgbClr val="0087C8"/>
                </a:solidFill>
                <a:cs typeface="Arial" pitchFamily="34" charset="0"/>
              </a:rPr>
              <a:t>How accessible is the Certification process for CHWs </a:t>
            </a:r>
            <a:r>
              <a:rPr lang="en-US" sz="1800" i="1" dirty="0">
                <a:solidFill>
                  <a:schemeClr val="bg1">
                    <a:lumMod val="65000"/>
                  </a:schemeClr>
                </a:solidFill>
                <a:cs typeface="Arial" pitchFamily="34" charset="0"/>
              </a:rPr>
              <a:t>and approval process for training centers</a:t>
            </a:r>
            <a:r>
              <a:rPr lang="en-US" sz="1800" i="1" dirty="0">
                <a:solidFill>
                  <a:srgbClr val="0087C8"/>
                </a:solidFill>
                <a:cs typeface="Arial" pitchFamily="34" charset="0"/>
              </a:rPr>
              <a:t>?</a:t>
            </a:r>
            <a:endParaRPr lang="en-US" sz="1800" i="1" dirty="0">
              <a:solidFill>
                <a:schemeClr val="accent2"/>
              </a:solidFill>
            </a:endParaRPr>
          </a:p>
        </p:txBody>
      </p:sp>
      <p:sp>
        <p:nvSpPr>
          <p:cNvPr id="6" name="Rectangle 13"/>
          <p:cNvSpPr>
            <a:spLocks noChangeArrowheads="1"/>
          </p:cNvSpPr>
          <p:nvPr/>
        </p:nvSpPr>
        <p:spPr bwMode="auto">
          <a:xfrm>
            <a:off x="198421" y="924257"/>
            <a:ext cx="8341729" cy="742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95000"/>
              </a:lnSpc>
              <a:spcBef>
                <a:spcPts val="600"/>
              </a:spcBef>
              <a:spcAft>
                <a:spcPts val="500"/>
              </a:spcAft>
              <a:buClr>
                <a:srgbClr val="004186"/>
              </a:buClr>
              <a:buSzPct val="110000"/>
              <a:buFontTx/>
              <a:buNone/>
              <a:tabLst>
                <a:tab pos="914400" algn="l"/>
                <a:tab pos="2290763" algn="l"/>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Baseline results on the likely accessibility of certification as indicated by CHW interest in becoming certified and the availability of training opportunities are provided below:</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Content Placeholder 1"/>
          <p:cNvSpPr txBox="1">
            <a:spLocks/>
          </p:cNvSpPr>
          <p:nvPr/>
        </p:nvSpPr>
        <p:spPr>
          <a:xfrm>
            <a:off x="176712" y="1501062"/>
            <a:ext cx="8782372" cy="4956888"/>
          </a:xfrm>
          <a:prstGeom prst="rect">
            <a:avLst/>
          </a:prstGeom>
          <a:noFill/>
        </p:spPr>
        <p:txBody>
          <a:bodyPr/>
          <a:lstStyle/>
          <a:p>
            <a:pPr marL="511175" marR="0" lvl="1" indent="-277813" algn="l" defTabSz="914400" rtl="0" eaLnBrk="1" fontAlgn="base" latinLnBrk="0" hangingPunct="1">
              <a:lnSpc>
                <a:spcPct val="100000"/>
              </a:lnSpc>
              <a:spcBef>
                <a:spcPts val="6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a:ea typeface="+mn-ea"/>
                <a:cs typeface="Arial" pitchFamily="34" charset="0"/>
              </a:rPr>
              <a:t>CHWs express a high degree of interest in becoming certified.</a:t>
            </a:r>
            <a:endParaRPr kumimoji="0" lang="en-US" sz="1600" b="0" i="1" u="none" strike="noStrike" kern="1200" cap="none" spc="0" normalizeH="0" baseline="0" noProof="0" dirty="0">
              <a:ln>
                <a:noFill/>
              </a:ln>
              <a:solidFill>
                <a:srgbClr val="0087C8"/>
              </a:solidFill>
              <a:effectLst/>
              <a:uLnTx/>
              <a:uFillTx/>
              <a:latin typeface="Arial"/>
              <a:ea typeface="+mn-ea"/>
              <a:cs typeface="Arial" pitchFamily="34" charset="0"/>
            </a:endParaRP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itchFamily="34" charset="0"/>
              </a:rPr>
              <a:t>Over half of employers (54%) and over a third of CHWs (36%) are aware of the upcoming CHW certification in the state of Massachusetts; these levels are even higher among employers and CHWs from clinical organizations (68% and 49%, respectively).</a:t>
            </a: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itchFamily="34" charset="0"/>
              </a:rPr>
              <a:t>Nearly 70% of CHWs who are aware of the upcoming certification express a high degree of interest in becoming certified</a:t>
            </a:r>
            <a:r>
              <a:rPr kumimoji="0" lang="en-US" sz="1200" b="0" i="0" u="none" strike="noStrike" kern="1200" cap="none" spc="0" normalizeH="0" baseline="0" noProof="0" dirty="0">
                <a:ln>
                  <a:noFill/>
                </a:ln>
                <a:solidFill>
                  <a:srgbClr val="000000"/>
                </a:solidFill>
                <a:effectLst/>
                <a:uLnTx/>
                <a:uFillTx/>
                <a:latin typeface="Arial"/>
                <a:ea typeface="+mn-ea"/>
                <a:cs typeface="+mn-cs"/>
              </a:rPr>
              <a:t>.</a:t>
            </a:r>
          </a:p>
          <a:p>
            <a:pPr marL="511175" marR="0" lvl="1" indent="-277813" algn="l" defTabSz="914400" rtl="0" eaLnBrk="1" fontAlgn="base" latinLnBrk="0" hangingPunct="1">
              <a:lnSpc>
                <a:spcPct val="100000"/>
              </a:lnSpc>
              <a:spcBef>
                <a:spcPts val="12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a:ea typeface="+mn-ea"/>
                <a:cs typeface="Arial" pitchFamily="34" charset="0"/>
              </a:rPr>
              <a:t>CHWs currently have access to core competency training, which suggests that they will likely also have access to the training that will be required for certification.</a:t>
            </a: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itchFamily="34" charset="0"/>
              </a:rPr>
              <a:t>Just over 2-in-5 CHWs (42%) have core competency training; more so among those working in clinical than non-clinical settings (47% vs. 38%, respectively).</a:t>
            </a: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Sources of core competency training are community-based CHW training programs and the organizations where CHWs are employed. </a:t>
            </a:r>
          </a:p>
          <a:p>
            <a:pPr marL="511175" marR="0" lvl="1" indent="-277813" algn="l" defTabSz="914400" rtl="0" eaLnBrk="1" fontAlgn="base" latinLnBrk="0" hangingPunct="1">
              <a:lnSpc>
                <a:spcPct val="100000"/>
              </a:lnSpc>
              <a:spcBef>
                <a:spcPts val="1200"/>
              </a:spcBef>
              <a:spcAft>
                <a:spcPct val="0"/>
              </a:spcAft>
              <a:buClr>
                <a:srgbClr val="0087C8"/>
              </a:buClr>
              <a:buSzPts val="1400"/>
              <a:buFont typeface="Wingdings" pitchFamily="2" charset="2"/>
              <a:buChar char="Ø"/>
              <a:tabLst/>
              <a:defRPr/>
            </a:pPr>
            <a:r>
              <a:rPr kumimoji="0" lang="en-US" sz="1400" b="0" i="0" u="none" strike="noStrike" kern="1200" cap="none" spc="0" normalizeH="0" baseline="0" noProof="0" dirty="0">
                <a:ln>
                  <a:noFill/>
                </a:ln>
                <a:solidFill>
                  <a:srgbClr val="0087C8"/>
                </a:solidFill>
                <a:effectLst/>
                <a:uLnTx/>
                <a:uFillTx/>
                <a:latin typeface="Arial"/>
                <a:ea typeface="+mn-ea"/>
                <a:cs typeface="Arial" pitchFamily="34" charset="0"/>
              </a:rPr>
              <a:t>CHWs and employers express some concerns regarding the anticipated accessibility of certification, which will need to be managed through program development and communication.</a:t>
            </a:r>
            <a:endParaRPr kumimoji="0" lang="en-US" sz="1400" b="0" i="0" u="none" strike="noStrike" kern="1200" cap="none" spc="0" normalizeH="0" baseline="0" noProof="0" dirty="0">
              <a:ln>
                <a:noFill/>
              </a:ln>
              <a:solidFill>
                <a:srgbClr val="000000"/>
              </a:solidFill>
              <a:effectLst/>
              <a:uLnTx/>
              <a:uFillTx/>
              <a:latin typeface="Arial"/>
              <a:ea typeface="+mn-ea"/>
              <a:cs typeface="Arial" pitchFamily="34" charset="0"/>
            </a:endParaRP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In the qualitative research, some employers expressed concerns around possible lack of training resources, literacy concerns and training costs which might limit the accessibility of certification.</a:t>
            </a: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Similar concerns around training costs and literacy requirements were also mentioned by some CHWs during the qualitative research.</a:t>
            </a:r>
          </a:p>
          <a:p>
            <a:pPr marL="976312" marR="0" lvl="2" indent="-285750" algn="l" defTabSz="914400" rtl="0" eaLnBrk="1" fontAlgn="base" latinLnBrk="0" hangingPunct="1">
              <a:lnSpc>
                <a:spcPct val="100000"/>
              </a:lnSpc>
              <a:spcBef>
                <a:spcPts val="600"/>
              </a:spcBef>
              <a:spcAft>
                <a:spcPct val="0"/>
              </a:spcAft>
              <a:buClr>
                <a:srgbClr val="0087C8"/>
              </a:buClr>
              <a:buSzPts val="1400"/>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958860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Limitations and Next Steps</a:t>
            </a:r>
          </a:p>
        </p:txBody>
      </p:sp>
    </p:spTree>
    <p:extLst>
      <p:ext uri="{BB962C8B-B14F-4D97-AF65-F5344CB8AC3E}">
        <p14:creationId xmlns:p14="http://schemas.microsoft.com/office/powerpoint/2010/main" val="130810806"/>
      </p:ext>
    </p:extLst>
  </p:cSld>
  <p:clrMapOvr>
    <a:masterClrMapping/>
  </p:clrMapOvr>
  <p:transition spd="slow">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97"/>
          <p:cNvSpPr>
            <a:spLocks noChangeArrowheads="1"/>
          </p:cNvSpPr>
          <p:nvPr/>
        </p:nvSpPr>
        <p:spPr bwMode="auto">
          <a:xfrm>
            <a:off x="228600" y="1104900"/>
            <a:ext cx="8753475" cy="431800"/>
          </a:xfrm>
          <a:prstGeom prst="rect">
            <a:avLst/>
          </a:prstGeom>
          <a:noFill/>
          <a:ln w="9525">
            <a:noFill/>
            <a:miter lim="800000"/>
            <a:headEnd/>
            <a:tailEnd/>
          </a:ln>
        </p:spPr>
        <p:txBody>
          <a:bodyPr/>
          <a:lstStyle/>
          <a:p>
            <a:pPr marL="628650" marR="0" lvl="1" indent="-285750" algn="l" defTabSz="914400" rtl="0" eaLnBrk="1" fontAlgn="auto" latinLnBrk="0" hangingPunct="1">
              <a:lnSpc>
                <a:spcPct val="100000"/>
              </a:lnSpc>
              <a:spcBef>
                <a:spcPct val="20000"/>
              </a:spcBef>
              <a:spcAft>
                <a:spcPts val="0"/>
              </a:spcAft>
              <a:buClr>
                <a:srgbClr val="E95E0F"/>
              </a:buClr>
              <a:buSzTx/>
              <a:buFont typeface="Wingdings" pitchFamily="2" charset="2"/>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1" name="Title 3"/>
          <p:cNvSpPr>
            <a:spLocks noGrp="1"/>
          </p:cNvSpPr>
          <p:nvPr>
            <p:ph type="title"/>
          </p:nvPr>
        </p:nvSpPr>
        <p:spPr>
          <a:xfrm>
            <a:off x="228600" y="106747"/>
            <a:ext cx="7029450" cy="647402"/>
          </a:xfrm>
        </p:spPr>
        <p:txBody>
          <a:bodyPr/>
          <a:lstStyle/>
          <a:p>
            <a:r>
              <a:rPr lang="en-US" dirty="0">
                <a:solidFill>
                  <a:schemeClr val="accent2"/>
                </a:solidFill>
              </a:rPr>
              <a:t>Limitations</a:t>
            </a:r>
            <a:endParaRPr lang="en-US" i="1" dirty="0">
              <a:solidFill>
                <a:schemeClr val="accent2"/>
              </a:solidFill>
            </a:endParaRPr>
          </a:p>
        </p:txBody>
      </p:sp>
      <p:sp>
        <p:nvSpPr>
          <p:cNvPr id="14" name="Content Placeholder 3"/>
          <p:cNvSpPr txBox="1">
            <a:spLocks/>
          </p:cNvSpPr>
          <p:nvPr/>
        </p:nvSpPr>
        <p:spPr>
          <a:xfrm>
            <a:off x="223939" y="1093475"/>
            <a:ext cx="8596211" cy="3345175"/>
          </a:xfrm>
          <a:prstGeom prst="rect">
            <a:avLst/>
          </a:prstGeom>
        </p:spPr>
        <p:txBody>
          <a:bodyPr/>
          <a:lstStyle>
            <a:lvl1pPr marL="0" indent="0" algn="l" defTabSz="914400" rtl="0" eaLnBrk="1" latinLnBrk="0" hangingPunct="1">
              <a:spcBef>
                <a:spcPts val="600"/>
              </a:spcBef>
              <a:spcAft>
                <a:spcPts val="0"/>
              </a:spcAft>
              <a:buFont typeface="Arial" pitchFamily="34" charset="0"/>
              <a:buNone/>
              <a:defRPr sz="1800" kern="1200">
                <a:solidFill>
                  <a:schemeClr val="tx2"/>
                </a:solidFill>
                <a:latin typeface="Arial" pitchFamily="34" charset="0"/>
                <a:ea typeface="+mn-ea"/>
                <a:cs typeface="Arial" pitchFamily="34" charset="0"/>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Arial" pitchFamily="34" charset="0"/>
                <a:ea typeface="+mn-ea"/>
                <a:cs typeface="Arial" pitchFamily="34" charset="0"/>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3pPr>
            <a:lvl4pPr marL="36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4pPr>
            <a:lvl5pPr marL="540000" indent="-180975" algn="l" defTabSz="914400" rtl="0" eaLnBrk="1" latinLnBrk="0" hangingPunct="1">
              <a:spcBef>
                <a:spcPts val="300"/>
              </a:spcBef>
              <a:spcAft>
                <a:spcPts val="0"/>
              </a:spcAft>
              <a:buFont typeface="Arial" pitchFamily="34" charset="0"/>
              <a:buChar char="•"/>
              <a:defRPr sz="1600" b="0" kern="1200" baseline="0">
                <a:solidFill>
                  <a:schemeClr val="tx1"/>
                </a:solidFill>
                <a:latin typeface="Arial" pitchFamily="34" charset="0"/>
                <a:ea typeface="+mn-ea"/>
                <a:cs typeface="Arial" pitchFamily="34" charset="0"/>
              </a:defRPr>
            </a:lvl5pPr>
            <a:lvl6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6pPr>
            <a:lvl7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7pPr>
            <a:lvl8pPr marL="54292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9pPr>
          </a:lstStyle>
          <a:p>
            <a:pPr marL="403225" marR="0" lvl="2" indent="-285750" algn="l" defTabSz="914400" rtl="0" eaLnBrk="1" fontAlgn="auto" latinLnBrk="0" hangingPunct="1">
              <a:lnSpc>
                <a:spcPct val="100000"/>
              </a:lnSpc>
              <a:spcBef>
                <a:spcPts val="1800"/>
              </a:spcBef>
              <a:spcAft>
                <a:spcPts val="0"/>
              </a:spcAft>
              <a:buClr>
                <a:srgbClr val="0087C8"/>
              </a:buClr>
              <a:buSzTx/>
              <a:buFont typeface="Wingdings" panose="05000000000000000000" pitchFamily="2" charset="2"/>
              <a:buChar char="Ø"/>
              <a:tabLst/>
              <a:defRPr/>
            </a:pPr>
            <a:endParaRPr kumimoji="0" lang="en-US" sz="16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Content Placeholder 3"/>
          <p:cNvSpPr txBox="1">
            <a:spLocks/>
          </p:cNvSpPr>
          <p:nvPr/>
        </p:nvSpPr>
        <p:spPr>
          <a:xfrm>
            <a:off x="376339" y="1062995"/>
            <a:ext cx="8596211" cy="3345175"/>
          </a:xfrm>
          <a:prstGeom prst="rect">
            <a:avLst/>
          </a:prstGeom>
        </p:spPr>
        <p:txBody>
          <a:bodyPr/>
          <a:lstStyle>
            <a:lvl1pPr marL="0" indent="0" algn="l" defTabSz="914400" rtl="0" eaLnBrk="1" latinLnBrk="0" hangingPunct="1">
              <a:spcBef>
                <a:spcPts val="600"/>
              </a:spcBef>
              <a:spcAft>
                <a:spcPts val="0"/>
              </a:spcAft>
              <a:buFont typeface="Arial" pitchFamily="34" charset="0"/>
              <a:buNone/>
              <a:defRPr sz="1800" kern="1200">
                <a:solidFill>
                  <a:schemeClr val="tx2"/>
                </a:solidFill>
                <a:latin typeface="Arial" pitchFamily="34" charset="0"/>
                <a:ea typeface="+mn-ea"/>
                <a:cs typeface="Arial" pitchFamily="34" charset="0"/>
              </a:defRPr>
            </a:lvl1pPr>
            <a:lvl2pPr marL="0" indent="0" algn="l" defTabSz="914400" rtl="0" eaLnBrk="1" latinLnBrk="0" hangingPunct="1">
              <a:spcBef>
                <a:spcPts val="600"/>
              </a:spcBef>
              <a:spcAft>
                <a:spcPts val="0"/>
              </a:spcAft>
              <a:buFont typeface="Arial" pitchFamily="34" charset="0"/>
              <a:buNone/>
              <a:defRPr sz="1600" kern="1200">
                <a:solidFill>
                  <a:schemeClr val="tx1"/>
                </a:solidFill>
                <a:latin typeface="Arial" pitchFamily="34" charset="0"/>
                <a:ea typeface="+mn-ea"/>
                <a:cs typeface="Arial" pitchFamily="34" charset="0"/>
              </a:defRPr>
            </a:lvl2pPr>
            <a:lvl3pPr marL="18097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3pPr>
            <a:lvl4pPr marL="36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4pPr>
            <a:lvl5pPr marL="540000" indent="-180975" algn="l" defTabSz="914400" rtl="0" eaLnBrk="1" latinLnBrk="0" hangingPunct="1">
              <a:spcBef>
                <a:spcPts val="300"/>
              </a:spcBef>
              <a:spcAft>
                <a:spcPts val="0"/>
              </a:spcAft>
              <a:buFont typeface="Arial" pitchFamily="34" charset="0"/>
              <a:buChar char="•"/>
              <a:defRPr sz="1600" b="0" kern="1200" baseline="0">
                <a:solidFill>
                  <a:schemeClr val="tx1"/>
                </a:solidFill>
                <a:latin typeface="Arial" pitchFamily="34" charset="0"/>
                <a:ea typeface="+mn-ea"/>
                <a:cs typeface="Arial" pitchFamily="34" charset="0"/>
              </a:defRPr>
            </a:lvl5pPr>
            <a:lvl6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6pPr>
            <a:lvl7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7pPr>
            <a:lvl8pPr marL="542925"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8pPr>
            <a:lvl9pPr marL="540000" indent="-180975" algn="l" defTabSz="914400" rtl="0" eaLnBrk="1" latinLnBrk="0" hangingPunct="1">
              <a:spcBef>
                <a:spcPts val="300"/>
              </a:spcBef>
              <a:spcAft>
                <a:spcPts val="0"/>
              </a:spcAft>
              <a:buFont typeface="Arial" pitchFamily="34" charset="0"/>
              <a:buChar char="•"/>
              <a:defRPr sz="1600" kern="1200">
                <a:solidFill>
                  <a:schemeClr val="tx1"/>
                </a:solidFill>
                <a:latin typeface="Arial" pitchFamily="34" charset="0"/>
                <a:ea typeface="+mn-ea"/>
                <a:cs typeface="Arial" pitchFamily="34" charset="0"/>
              </a:defRPr>
            </a:lvl9pPr>
          </a:lstStyle>
          <a:p>
            <a:pPr marL="403225" marR="0" lvl="2" indent="-285750" algn="l" defTabSz="914400" rtl="0" eaLnBrk="1" fontAlgn="auto" latinLnBrk="0" hangingPunct="1">
              <a:lnSpc>
                <a:spcPct val="100000"/>
              </a:lnSpc>
              <a:spcBef>
                <a:spcPts val="1800"/>
              </a:spcBef>
              <a:spcAft>
                <a:spcPts val="0"/>
              </a:spcAft>
              <a:buClr>
                <a:srgbClr val="0087C8"/>
              </a:buClr>
              <a:buSzTx/>
              <a:buFont typeface="Wingdings" panose="05000000000000000000" pitchFamily="2" charset="2"/>
              <a:buChar char="Ø"/>
              <a:tabLst/>
              <a:defRPr/>
            </a:pPr>
            <a:r>
              <a:rPr kumimoji="0" lang="en-US" b="0" i="0" u="none" strike="noStrike" kern="1200" cap="none" spc="0" normalizeH="0" baseline="0" noProof="0" dirty="0">
                <a:ln>
                  <a:noFill/>
                </a:ln>
                <a:solidFill>
                  <a:srgbClr val="000000"/>
                </a:solidFill>
                <a:effectLst/>
                <a:uLnTx/>
                <a:uFillTx/>
                <a:latin typeface="Arial" charset="0"/>
                <a:ea typeface="+mn-ea"/>
                <a:cs typeface="Arial" charset="0"/>
              </a:rPr>
              <a:t>There may be segments of CHWs in the state that are not captured in</a:t>
            </a:r>
            <a:r>
              <a:rPr kumimoji="0" lang="en-US" b="0" i="0" u="none" strike="noStrike" kern="1200" cap="none" spc="0" normalizeH="0" noProof="0" dirty="0">
                <a:ln>
                  <a:noFill/>
                </a:ln>
                <a:solidFill>
                  <a:srgbClr val="000000"/>
                </a:solidFill>
                <a:effectLst/>
                <a:uLnTx/>
                <a:uFillTx/>
                <a:latin typeface="Arial" charset="0"/>
                <a:ea typeface="+mn-ea"/>
                <a:cs typeface="Arial" charset="0"/>
              </a:rPr>
              <a:t> this survey since the sample frame was defined to include only those organization types that are most likely to employ CHWs (CHCs, primary care units within hospitals, CBOs, and local health authorities). </a:t>
            </a:r>
            <a:r>
              <a:rPr kumimoji="0" lang="en-US" b="0" i="0" u="none" strike="noStrike" kern="1200" cap="none" spc="0" normalizeH="0" baseline="0" noProof="0" dirty="0">
                <a:ln>
                  <a:noFill/>
                </a:ln>
                <a:solidFill>
                  <a:srgbClr val="000000"/>
                </a:solidFill>
                <a:effectLst/>
                <a:uLnTx/>
                <a:uFillTx/>
                <a:latin typeface="Arial" charset="0"/>
                <a:ea typeface="+mn-ea"/>
                <a:cs typeface="Arial" charset="0"/>
              </a:rPr>
              <a:t> </a:t>
            </a:r>
          </a:p>
          <a:p>
            <a:pPr marL="403225" marR="0" lvl="2" indent="-285750" algn="l" defTabSz="914400" rtl="0" eaLnBrk="1" fontAlgn="auto" latinLnBrk="0" hangingPunct="1">
              <a:lnSpc>
                <a:spcPct val="100000"/>
              </a:lnSpc>
              <a:spcBef>
                <a:spcPts val="1800"/>
              </a:spcBef>
              <a:spcAft>
                <a:spcPts val="0"/>
              </a:spcAft>
              <a:buClr>
                <a:srgbClr val="0087C8"/>
              </a:buClr>
              <a:buSzTx/>
              <a:buFont typeface="Wingdings" panose="05000000000000000000" pitchFamily="2" charset="2"/>
              <a:buChar char="Ø"/>
              <a:tabLst/>
              <a:defRPr/>
            </a:pPr>
            <a:r>
              <a:rPr lang="en-US" noProof="0" dirty="0">
                <a:solidFill>
                  <a:srgbClr val="000000"/>
                </a:solidFill>
                <a:latin typeface="Arial" charset="0"/>
                <a:cs typeface="Arial" charset="0"/>
              </a:rPr>
              <a:t>CHW employer and CHW contact information was obtained by contacting each site and requesting the information from a representative of the organization, such as someone from human resources. It is possible that part-time CHWs were under-represented as a result of this information gathering approach.</a:t>
            </a:r>
          </a:p>
          <a:p>
            <a:pPr marL="403225" marR="0" lvl="2" indent="-285750" algn="l" defTabSz="914400" rtl="0" eaLnBrk="1" fontAlgn="auto" latinLnBrk="0" hangingPunct="1">
              <a:lnSpc>
                <a:spcPct val="100000"/>
              </a:lnSpc>
              <a:spcBef>
                <a:spcPts val="1800"/>
              </a:spcBef>
              <a:spcAft>
                <a:spcPts val="0"/>
              </a:spcAft>
              <a:buClr>
                <a:srgbClr val="0087C8"/>
              </a:buClr>
              <a:buSzTx/>
              <a:buFont typeface="Wingdings" panose="05000000000000000000" pitchFamily="2" charset="2"/>
              <a:buChar char="Ø"/>
              <a:tabLst/>
              <a:defRPr/>
            </a:pPr>
            <a:r>
              <a:rPr kumimoji="0" lang="en-US" b="0" i="0" u="none" strike="noStrike" kern="1200" cap="none" spc="0" normalizeH="0" baseline="0" dirty="0">
                <a:ln>
                  <a:noFill/>
                </a:ln>
                <a:solidFill>
                  <a:srgbClr val="000000"/>
                </a:solidFill>
                <a:effectLst/>
                <a:uLnTx/>
                <a:uFillTx/>
                <a:latin typeface="Arial" charset="0"/>
                <a:ea typeface="+mn-ea"/>
                <a:cs typeface="Arial" charset="0"/>
              </a:rPr>
              <a:t>The</a:t>
            </a:r>
            <a:r>
              <a:rPr kumimoji="0" lang="en-US" b="0" i="0" u="none" strike="noStrike" kern="1200" cap="none" spc="0" normalizeH="0" dirty="0">
                <a:ln>
                  <a:noFill/>
                </a:ln>
                <a:solidFill>
                  <a:srgbClr val="000000"/>
                </a:solidFill>
                <a:effectLst/>
                <a:uLnTx/>
                <a:uFillTx/>
                <a:latin typeface="Arial" charset="0"/>
                <a:ea typeface="+mn-ea"/>
                <a:cs typeface="Arial" charset="0"/>
              </a:rPr>
              <a:t> survey was available only in English as opposed to giving respondents the choice of more than one language; however, we did not receive any requests from CHWs for the survey in another language.</a:t>
            </a:r>
            <a:endParaRPr kumimoji="0" lang="en-US" sz="14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34540419"/>
      </p:ext>
    </p:extLst>
  </p:cSld>
  <p:clrMapOvr>
    <a:masterClrMapping/>
  </p:clrMapOvr>
  <p:transition spd="slow">
    <p:wipe dir="r"/>
  </p:transition>
</p:sld>
</file>

<file path=ppt/tags/tag1.xml><?xml version="1.0" encoding="utf-8"?>
<p:tagLst xmlns:a="http://schemas.openxmlformats.org/drawingml/2006/main" xmlns:r="http://schemas.openxmlformats.org/officeDocument/2006/relationships" xmlns:p="http://schemas.openxmlformats.org/presentationml/2006/main">
  <p:tag name="VCT-BODYINDENTATION" val="0;0;0;0;0;14.25;14.09646;28.34646;28.26968;42.51968;28.26968;42.51968;28.26968;42.51968;28.26968;42.51968;28.26968;42.51968;"/>
  <p:tag name="VCT-BULLETVISIBILITY" val="G  *******"/>
</p:tagLst>
</file>

<file path=ppt/tags/tag10.xml><?xml version="1.0" encoding="utf-8"?>
<p:tagLst xmlns:a="http://schemas.openxmlformats.org/drawingml/2006/main" xmlns:r="http://schemas.openxmlformats.org/officeDocument/2006/relationships" xmlns:p="http://schemas.openxmlformats.org/presentationml/2006/main">
  <p:tag name="STYLE" val="VCT_Marker"/>
  <p:tag name="DATE" val="19.10.2011 11:04:46"/>
  <p:tag name="VCT-TEMPLATE" val="GfK Template for Office 2007-2010 4-3.potx"/>
  <p:tag name="VCTMASTER" val="GfK Master for PPT 2010 4-3"/>
  <p:tag name="VCTORDER" val="1"/>
</p:tagLst>
</file>

<file path=ppt/tags/tag11.xml><?xml version="1.0" encoding="utf-8"?>
<p:tagLst xmlns:a="http://schemas.openxmlformats.org/drawingml/2006/main" xmlns:r="http://schemas.openxmlformats.org/officeDocument/2006/relationships" xmlns:p="http://schemas.openxmlformats.org/presentationml/2006/main">
  <p:tag name="VCT-BODYINDENTATION" val="0;0;0;0;0;14.25;14.09646;28.34646;28.26968;42.51968;28.26968;42.51968;28.26968;42.51968;28.26968;42.51968;28.26968;42.51968;"/>
  <p:tag name="VCT-BULLETVISIBILITY" val="G  *******"/>
</p:tagLst>
</file>

<file path=ppt/tags/tag12.xml><?xml version="1.0" encoding="utf-8"?>
<p:tagLst xmlns:a="http://schemas.openxmlformats.org/drawingml/2006/main" xmlns:r="http://schemas.openxmlformats.org/officeDocument/2006/relationships" xmlns:p="http://schemas.openxmlformats.org/presentationml/2006/main">
  <p:tag name="STYLE" val="VCT_Marker"/>
  <p:tag name="DATE" val="19.10.2011 11:04:46"/>
  <p:tag name="VCT-TEMPLATE" val="GfK Template for Office 2007-2010 4-3.potx"/>
  <p:tag name="VCTMASTER" val="GfK Master for PPT 2010 4-3"/>
  <p:tag name="VCTORDER" val="1"/>
</p:tagLst>
</file>

<file path=ppt/tags/tag13.xml><?xml version="1.0" encoding="utf-8"?>
<p:tagLst xmlns:a="http://schemas.openxmlformats.org/drawingml/2006/main" xmlns:r="http://schemas.openxmlformats.org/officeDocument/2006/relationships" xmlns:p="http://schemas.openxmlformats.org/presentationml/2006/main">
  <p:tag name="VCT-BODYINDENTATION" val="0;0;0;0;0;14.25;14.09646;28.34646;28.26968;42.51968;28.26968;42.51968;28.26968;42.51968;28.26968;42.51968;28.26968;42.51968;"/>
  <p:tag name="VCT-BULLETVISIBILITY" val="G  *******"/>
</p:tagLst>
</file>

<file path=ppt/tags/tag14.xml><?xml version="1.0" encoding="utf-8"?>
<p:tagLst xmlns:a="http://schemas.openxmlformats.org/drawingml/2006/main" xmlns:r="http://schemas.openxmlformats.org/officeDocument/2006/relationships" xmlns:p="http://schemas.openxmlformats.org/presentationml/2006/main">
  <p:tag name="STYLE" val="VCT_Marker"/>
  <p:tag name="DATE" val="19.10.2011 11:04:46"/>
  <p:tag name="VCT-TEMPLATE" val="GfK Template for Office 2007-2010 4-3.potx"/>
  <p:tag name="VCTMASTER" val="GfK Master for PPT 2010 4-3"/>
  <p:tag name="VCTORDER" val="1"/>
</p:tagLst>
</file>

<file path=ppt/tags/tag2.xml><?xml version="1.0" encoding="utf-8"?>
<p:tagLst xmlns:a="http://schemas.openxmlformats.org/drawingml/2006/main" xmlns:r="http://schemas.openxmlformats.org/officeDocument/2006/relationships" xmlns:p="http://schemas.openxmlformats.org/presentationml/2006/main">
  <p:tag name="STYLE" val="VCT_Marker"/>
  <p:tag name="DATE" val="19.10.2011 11:04:46"/>
  <p:tag name="VCT-TEMPLATE" val="GfK Template for Office 2007-2010 4-3.potx"/>
  <p:tag name="VCTMASTER" val="GfK Master for PPT 2010 4-3"/>
  <p:tag name="VCTORDER" val="1"/>
</p:tagLst>
</file>

<file path=ppt/tags/tag3.xml><?xml version="1.0" encoding="utf-8"?>
<p:tagLst xmlns:a="http://schemas.openxmlformats.org/drawingml/2006/main" xmlns:r="http://schemas.openxmlformats.org/officeDocument/2006/relationships" xmlns:p="http://schemas.openxmlformats.org/presentationml/2006/main">
  <p:tag name="VCT-BODYINDENTATION" val="0;0;0;0;0;14.25;14.09646;28.34646;28.26968;42.51968;28.26968;42.51968;28.26968;42.51968;28.26968;42.51968;28.26968;42.51968;"/>
  <p:tag name="VCT-BULLETVISIBILITY" val="G  *******"/>
</p:tagLst>
</file>

<file path=ppt/tags/tag4.xml><?xml version="1.0" encoding="utf-8"?>
<p:tagLst xmlns:a="http://schemas.openxmlformats.org/drawingml/2006/main" xmlns:r="http://schemas.openxmlformats.org/officeDocument/2006/relationships" xmlns:p="http://schemas.openxmlformats.org/presentationml/2006/main">
  <p:tag name="STYLE" val="VCT_Marker"/>
  <p:tag name="DATE" val="19.10.2011 11:04:46"/>
  <p:tag name="VCT-TEMPLATE" val="GfK Template for Office 2007-2010 4-3.potx"/>
  <p:tag name="VCTMASTER" val="GfK Master for PPT 2010 4-3"/>
  <p:tag name="VCTORDER" val="1"/>
</p:tagLst>
</file>

<file path=ppt/tags/tag5.xml><?xml version="1.0" encoding="utf-8"?>
<p:tagLst xmlns:a="http://schemas.openxmlformats.org/drawingml/2006/main" xmlns:r="http://schemas.openxmlformats.org/officeDocument/2006/relationships" xmlns:p="http://schemas.openxmlformats.org/presentationml/2006/main">
  <p:tag name="VCT-BODYINDENTATION" val="0;0;0;0;0;14.25;14.09646;28.34646;28.26968;42.51968;28.26968;42.51968;28.26968;42.51968;28.26968;42.51968;28.26968;42.51968;"/>
  <p:tag name="VCT-BULLETVISIBILITY" val="G  *******"/>
</p:tagLst>
</file>

<file path=ppt/tags/tag6.xml><?xml version="1.0" encoding="utf-8"?>
<p:tagLst xmlns:a="http://schemas.openxmlformats.org/drawingml/2006/main" xmlns:r="http://schemas.openxmlformats.org/officeDocument/2006/relationships" xmlns:p="http://schemas.openxmlformats.org/presentationml/2006/main">
  <p:tag name="STYLE" val="VCT_Marker"/>
  <p:tag name="DATE" val="19.10.2011 11:04:46"/>
  <p:tag name="VCT-TEMPLATE" val="GfK Template for Office 2007-2010 4-3.potx"/>
  <p:tag name="VCTMASTER" val="GfK Master for PPT 2010 4-3"/>
  <p:tag name="VCTORDER" val="1"/>
</p:tagLst>
</file>

<file path=ppt/tags/tag7.xml><?xml version="1.0" encoding="utf-8"?>
<p:tagLst xmlns:a="http://schemas.openxmlformats.org/drawingml/2006/main" xmlns:r="http://schemas.openxmlformats.org/officeDocument/2006/relationships" xmlns:p="http://schemas.openxmlformats.org/presentationml/2006/main">
  <p:tag name="VCT-BODYINDENTATION" val="0;0;0;0;0;14.25;14.09646;28.34646;28.26968;42.51968;28.26968;42.51968;28.26968;42.51968;28.26968;42.51968;28.26968;42.51968;"/>
  <p:tag name="VCT-BULLETVISIBILITY" val="G  *******"/>
</p:tagLst>
</file>

<file path=ppt/tags/tag8.xml><?xml version="1.0" encoding="utf-8"?>
<p:tagLst xmlns:a="http://schemas.openxmlformats.org/drawingml/2006/main" xmlns:r="http://schemas.openxmlformats.org/officeDocument/2006/relationships" xmlns:p="http://schemas.openxmlformats.org/presentationml/2006/main">
  <p:tag name="STYLE" val="VCT_Marker"/>
  <p:tag name="DATE" val="19.10.2011 11:04:46"/>
  <p:tag name="VCT-TEMPLATE" val="GfK Template for Office 2007-2010 4-3.potx"/>
  <p:tag name="VCTMASTER" val="GfK Master for PPT 2010 4-3"/>
  <p:tag name="VCTORDER" val="1"/>
</p:tagLst>
</file>

<file path=ppt/tags/tag9.xml><?xml version="1.0" encoding="utf-8"?>
<p:tagLst xmlns:a="http://schemas.openxmlformats.org/drawingml/2006/main" xmlns:r="http://schemas.openxmlformats.org/officeDocument/2006/relationships" xmlns:p="http://schemas.openxmlformats.org/presentationml/2006/main">
  <p:tag name="VCT-BODYINDENTATION" val="0;0;0;0;0;14.25;14.09646;28.34646;28.26968;42.51968;28.26968;42.51968;28.26968;42.51968;28.26968;42.51968;28.26968;42.51968;"/>
  <p:tag name="VCT-BULLETVISIBILITY" val="G  *******"/>
</p:tagLst>
</file>

<file path=ppt/theme/theme1.xml><?xml version="1.0" encoding="utf-8"?>
<a:theme xmlns:a="http://schemas.openxmlformats.org/drawingml/2006/main" name="2_blank">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solidFill>
          <a:schemeClr val="accent4">
            <a:lumMod val="20000"/>
            <a:lumOff val="80000"/>
          </a:schemeClr>
        </a:solidFill>
      </a:spPr>
      <a:bodyPr wrap="none" lIns="0" tIns="0" rIns="0" bIns="0" rtlCol="0">
        <a:noAutofit/>
      </a:bodyPr>
      <a:lstStyle>
        <a:defPPr>
          <a:spcBef>
            <a:spcPts val="300"/>
          </a:spcBef>
          <a:defRPr sz="1600" dirty="0" smtClean="0">
            <a:solidFill>
              <a:srgbClr val="FF0000"/>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3_blank">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spcBef>
            <a:spcPts val="300"/>
          </a:spcBef>
          <a:defRPr sz="1600" dirty="0" err="1" smtClean="0">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5_blank">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spcBef>
            <a:spcPts val="300"/>
          </a:spcBef>
          <a:defRPr sz="1600" dirty="0" err="1" smtClean="0">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6_blank">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spcBef>
            <a:spcPts val="300"/>
          </a:spcBef>
          <a:defRPr sz="1600" dirty="0" err="1" smtClean="0">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7_blank">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spcBef>
            <a:spcPts val="300"/>
          </a:spcBef>
          <a:defRPr sz="1600" dirty="0" err="1" smtClean="0">
            <a:latin typeface="Arial" pitchFamily="34" charset="0"/>
            <a:cs typeface="Arial" pitchFamily="34" charset="0"/>
          </a:defRPr>
        </a:defPPr>
      </a:lstStyle>
    </a:txDef>
  </a:objectDefaults>
  <a:extraClrSchemeLst/>
</a:theme>
</file>

<file path=ppt/theme/theme6.xml><?xml version="1.0" encoding="utf-8"?>
<a:theme xmlns:a="http://schemas.openxmlformats.org/drawingml/2006/main" name="8_blank">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spcBef>
            <a:spcPts val="300"/>
          </a:spcBef>
          <a:defRPr sz="1600" dirty="0" err="1" smtClean="0">
            <a:latin typeface="Arial" pitchFamily="34" charset="0"/>
            <a:cs typeface="Arial" pitchFamily="34" charset="0"/>
          </a:defRPr>
        </a:defPPr>
      </a:lstStyle>
    </a:txDef>
  </a:objectDefaults>
  <a:extraClrSchemeLst/>
</a:theme>
</file>

<file path=ppt/theme/theme7.xml><?xml version="1.0" encoding="utf-8"?>
<a:theme xmlns:a="http://schemas.openxmlformats.org/drawingml/2006/main" name="9_blank">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indent="0" algn="ctr">
          <a:spcBef>
            <a:spcPts val="300"/>
          </a:spcBef>
          <a:defRPr sz="1600" dirty="0" err="1" smtClean="0">
            <a:solidFill>
              <a:schemeClr val="tx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noAutofit/>
      </a:bodyPr>
      <a:lstStyle>
        <a:defPPr>
          <a:spcBef>
            <a:spcPts val="300"/>
          </a:spcBef>
          <a:defRPr sz="1600" dirty="0" err="1" smtClean="0">
            <a:latin typeface="Arial" pitchFamily="34" charset="0"/>
            <a:cs typeface="Arial" pitchFamily="34" charset="0"/>
          </a:defRPr>
        </a:defPPr>
      </a:lstStyle>
    </a:txDef>
  </a:objectDefaults>
  <a:extraClrSchemeLst/>
</a:theme>
</file>

<file path=ppt/theme/theme8.xml><?xml version="1.0" encoding="utf-8"?>
<a:theme xmlns:a="http://schemas.openxmlformats.org/drawingml/2006/main" name="Office Theme">
  <a:themeElements>
    <a:clrScheme name="GfK color scheme for Office 2010">
      <a:dk1>
        <a:srgbClr val="000000"/>
      </a:dk1>
      <a:lt1>
        <a:srgbClr val="FFFFFF"/>
      </a:lt1>
      <a:dk2>
        <a:srgbClr val="E95E0F"/>
      </a:dk2>
      <a:lt2>
        <a:srgbClr val="928580"/>
      </a:lt2>
      <a:accent1>
        <a:srgbClr val="004186"/>
      </a:accent1>
      <a:accent2>
        <a:srgbClr val="0087C8"/>
      </a:accent2>
      <a:accent3>
        <a:srgbClr val="A1AF00"/>
      </a:accent3>
      <a:accent4>
        <a:srgbClr val="CDC300"/>
      </a:accent4>
      <a:accent5>
        <a:srgbClr val="B50F22"/>
      </a:accent5>
      <a:accent6>
        <a:srgbClr val="E31B19"/>
      </a:accent6>
      <a:hlink>
        <a:srgbClr val="A1AF00"/>
      </a:hlink>
      <a:folHlink>
        <a:srgbClr val="CDC300"/>
      </a:folHlink>
    </a:clrScheme>
    <a:fontScheme name="Gf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dirty="0" err="1"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9.xml><?xml version="1.0" encoding="utf-8"?>
<a:theme xmlns:a="http://schemas.openxmlformats.org/drawingml/2006/main" name="Office Theme">
  <a:themeElements>
    <a:clrScheme name="GfK">
      <a:dk1>
        <a:sysClr val="windowText" lastClr="000000"/>
      </a:dk1>
      <a:lt1>
        <a:sysClr val="window" lastClr="FFFFFF"/>
      </a:lt1>
      <a:dk2>
        <a:srgbClr val="E95E0F"/>
      </a:dk2>
      <a:lt2>
        <a:srgbClr val="928580"/>
      </a:lt2>
      <a:accent1>
        <a:srgbClr val="E31B19"/>
      </a:accent1>
      <a:accent2>
        <a:srgbClr val="F9B200"/>
      </a:accent2>
      <a:accent3>
        <a:srgbClr val="FFD600"/>
      </a:accent3>
      <a:accent4>
        <a:srgbClr val="A1AF00"/>
      </a:accent4>
      <a:accent5>
        <a:srgbClr val="0087C8"/>
      </a:accent5>
      <a:accent6>
        <a:srgbClr val="004186"/>
      </a:accent6>
      <a:hlink>
        <a:srgbClr val="E95E0F"/>
      </a:hlink>
      <a:folHlink>
        <a:srgbClr val="928580"/>
      </a:folHlink>
    </a:clrScheme>
    <a:fontScheme name="Gf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bg1"/>
        </a:solidFill>
        <a:ln w="9525">
          <a:solidFill>
            <a:schemeClr val="tx1"/>
          </a:solidFill>
        </a:ln>
      </a:spPr>
      <a:bodyPr rtlCol="0" anchor="ctr"/>
      <a:lstStyle>
        <a:defPPr algn="ctr">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16365</Words>
  <Application>Microsoft Macintosh PowerPoint</Application>
  <PresentationFormat>On-screen Show (4:3)</PresentationFormat>
  <Paragraphs>2414</Paragraphs>
  <Slides>106</Slides>
  <Notes>86</Notes>
  <HiddenSlides>0</HiddenSlides>
  <MMClips>0</MMClips>
  <ScaleCrop>false</ScaleCrop>
  <HeadingPairs>
    <vt:vector size="8" baseType="variant">
      <vt:variant>
        <vt:lpstr>Fonts Used</vt:lpstr>
      </vt:variant>
      <vt:variant>
        <vt:i4>5</vt:i4>
      </vt:variant>
      <vt:variant>
        <vt:lpstr>Theme</vt:lpstr>
      </vt:variant>
      <vt:variant>
        <vt:i4>7</vt:i4>
      </vt:variant>
      <vt:variant>
        <vt:lpstr>Embedded OLE Servers</vt:lpstr>
      </vt:variant>
      <vt:variant>
        <vt:i4>1</vt:i4>
      </vt:variant>
      <vt:variant>
        <vt:lpstr>Slide Titles</vt:lpstr>
      </vt:variant>
      <vt:variant>
        <vt:i4>106</vt:i4>
      </vt:variant>
    </vt:vector>
  </HeadingPairs>
  <TitlesOfParts>
    <vt:vector size="119" baseType="lpstr">
      <vt:lpstr>Arial</vt:lpstr>
      <vt:lpstr>Calibri</vt:lpstr>
      <vt:lpstr>Courier New</vt:lpstr>
      <vt:lpstr>Tahoma</vt:lpstr>
      <vt:lpstr>Wingdings</vt:lpstr>
      <vt:lpstr>2_blank</vt:lpstr>
      <vt:lpstr>3_blank</vt:lpstr>
      <vt:lpstr>5_blank</vt:lpstr>
      <vt:lpstr>6_blank</vt:lpstr>
      <vt:lpstr>7_blank</vt:lpstr>
      <vt:lpstr>8_blank</vt:lpstr>
      <vt:lpstr>9_blank</vt:lpstr>
      <vt:lpstr>Document</vt:lpstr>
      <vt:lpstr>PowerPoint Presentation</vt:lpstr>
      <vt:lpstr>PowerPoint Presentation</vt:lpstr>
      <vt:lpstr>Background &amp; Objectives</vt:lpstr>
      <vt:lpstr>Background and Objectives</vt:lpstr>
      <vt:lpstr>Evaluation Questions Addressed by the Survey</vt:lpstr>
      <vt:lpstr>Research Funding</vt:lpstr>
      <vt:lpstr>Methodology</vt:lpstr>
      <vt:lpstr>Research Approach</vt:lpstr>
      <vt:lpstr>Qualitative Research</vt:lpstr>
      <vt:lpstr>Sample Frame Development</vt:lpstr>
      <vt:lpstr>Survey Sample</vt:lpstr>
      <vt:lpstr>Data Collection</vt:lpstr>
      <vt:lpstr>Imputation and Weighting</vt:lpstr>
      <vt:lpstr>Questionnaire Content</vt:lpstr>
      <vt:lpstr>Survey Findings</vt:lpstr>
      <vt:lpstr>How to Read the Data in this Report</vt:lpstr>
      <vt:lpstr>PowerPoint Presentation</vt:lpstr>
      <vt:lpstr>Types of Employer Organizations</vt:lpstr>
      <vt:lpstr>Employer Job Titles</vt:lpstr>
      <vt:lpstr>Employment of CHWs</vt:lpstr>
      <vt:lpstr>Employment of CHWs (Cont.) </vt:lpstr>
      <vt:lpstr>Employment of CHWs (Cont.)</vt:lpstr>
      <vt:lpstr>Future Plans for Hiring CHWs </vt:lpstr>
      <vt:lpstr>Future Plans for Hiring CHWs (Cont.)</vt:lpstr>
      <vt:lpstr>Barriers to Hiring CHWs</vt:lpstr>
      <vt:lpstr>Qualitative Feedback – Employers </vt:lpstr>
      <vt:lpstr>PowerPoint Presentation</vt:lpstr>
      <vt:lpstr>CHW Characteristics</vt:lpstr>
      <vt:lpstr>CHW Characteristics (Cont.)</vt:lpstr>
      <vt:lpstr>Years of Experience as a CHW</vt:lpstr>
      <vt:lpstr>Types of Organizations CHWs Work At</vt:lpstr>
      <vt:lpstr>Type of Employment</vt:lpstr>
      <vt:lpstr>Qualitative Feedback - CHWs</vt:lpstr>
      <vt:lpstr>PowerPoint Presentation</vt:lpstr>
      <vt:lpstr>Sources of Funding</vt:lpstr>
      <vt:lpstr>Insurer/Other Payer Coverage</vt:lpstr>
      <vt:lpstr>CHW Annual Salary</vt:lpstr>
      <vt:lpstr>Change in CHW Annual Salary</vt:lpstr>
      <vt:lpstr>CHW Benefits</vt:lpstr>
      <vt:lpstr>CHW Benefits (Cont.)</vt:lpstr>
      <vt:lpstr>Qualitative Feedback</vt:lpstr>
      <vt:lpstr>PowerPoint Presentation</vt:lpstr>
      <vt:lpstr>CHW Job Titles</vt:lpstr>
      <vt:lpstr>Populations Served by CHWs</vt:lpstr>
      <vt:lpstr>Populations Served by CHWs (Cont.)</vt:lpstr>
      <vt:lpstr>Racial/Ethnic Groups Served by CHWs</vt:lpstr>
      <vt:lpstr>Health Issues and Chronic Diseases</vt:lpstr>
      <vt:lpstr>Health Promotion &amp; Disease Prevention Related Activities</vt:lpstr>
      <vt:lpstr>Chronic Disease Management Community Resources</vt:lpstr>
      <vt:lpstr>Other Types of Community Service Resources</vt:lpstr>
      <vt:lpstr>Qualitative Feedback</vt:lpstr>
      <vt:lpstr>PowerPoint Presentation</vt:lpstr>
      <vt:lpstr>CHW Access to EHRs in Clinical Organizations</vt:lpstr>
      <vt:lpstr>Ways CHWs Use EHRs</vt:lpstr>
      <vt:lpstr>Inclusion of CHW Work in EHRs</vt:lpstr>
      <vt:lpstr>Integration of CHWs in Teams </vt:lpstr>
      <vt:lpstr>Ways CHWs Work as Part of a Team</vt:lpstr>
      <vt:lpstr>CHW Supervision</vt:lpstr>
      <vt:lpstr>CHW Supervision by Clinical/Non-Clinical Organizations</vt:lpstr>
      <vt:lpstr>Qualitative Feedback</vt:lpstr>
      <vt:lpstr>Perceptions of CHW Value in the Organization</vt:lpstr>
      <vt:lpstr>Perceptions of CHW Value by Clinical/Non-Clinical Organizations</vt:lpstr>
      <vt:lpstr>Qualitative Feedback on the Value of CHWs</vt:lpstr>
      <vt:lpstr>Qualitative Feedback on the Value of CHWs (Cont.)</vt:lpstr>
      <vt:lpstr>PowerPoint Presentation</vt:lpstr>
      <vt:lpstr>CHW Educational Requirements</vt:lpstr>
      <vt:lpstr>Desired Qualifications for CHWs</vt:lpstr>
      <vt:lpstr>CHW Training Requirements</vt:lpstr>
      <vt:lpstr>CHW Training</vt:lpstr>
      <vt:lpstr>CHW Training by Clinical/Non-Clinical Organizations</vt:lpstr>
      <vt:lpstr>Sources of CHW Core-Competency Training</vt:lpstr>
      <vt:lpstr>Health Issues/Chronic Disease Specific Training</vt:lpstr>
      <vt:lpstr>CHW Interest in Health Issues/Chronic Disease Training</vt:lpstr>
      <vt:lpstr>CHW Health and Safety Training</vt:lpstr>
      <vt:lpstr>CHW Health and Safety Training by Clinical/Non-Clinical Organizations</vt:lpstr>
      <vt:lpstr>Qualitative Feedback</vt:lpstr>
      <vt:lpstr>PowerPoint Presentation</vt:lpstr>
      <vt:lpstr>Awareness of MA CHW Board of Certification</vt:lpstr>
      <vt:lpstr>CHW Interest in Board Certification</vt:lpstr>
      <vt:lpstr>Value of CHW Certification</vt:lpstr>
      <vt:lpstr>Value of CHW Certification by Clinical/Non-Clinical Organizations</vt:lpstr>
      <vt:lpstr>Qualitative Feedback on CHW Certification</vt:lpstr>
      <vt:lpstr>Qualitative Feedback on CHW Certification (Cont.)</vt:lpstr>
      <vt:lpstr>PowerPoint Presentation</vt:lpstr>
      <vt:lpstr>Employment of CHWs* </vt:lpstr>
      <vt:lpstr>CHW Profile</vt:lpstr>
      <vt:lpstr>CHW Funding and Compensation</vt:lpstr>
      <vt:lpstr>CHW Roles and Activities</vt:lpstr>
      <vt:lpstr>CHW Integration and Supervision</vt:lpstr>
      <vt:lpstr>CHW Training</vt:lpstr>
      <vt:lpstr>CHW Certification</vt:lpstr>
      <vt:lpstr>Summary of Baseline Results by  Evaluation Question</vt:lpstr>
      <vt:lpstr>1. Has Certification increased opportunities for CHWs to have stable, better-paid positions and working conditions?</vt:lpstr>
      <vt:lpstr>2. Has Certification changed the nature and qualities of the CHW workforce (i.e., race, ethnicity, education)?</vt:lpstr>
      <vt:lpstr>3. Has Certification created different opportunities for Certified and non-Certified CHWs (i.e., type of employer, salary, opportunities for training)?</vt:lpstr>
      <vt:lpstr>4. Has Certification influenced how CHW employers value CHWs on their care team?</vt:lpstr>
      <vt:lpstr>5. How accessible is the Certification process for CHWs and approval process for training centers?</vt:lpstr>
      <vt:lpstr>Limitations and Next Steps</vt:lpstr>
      <vt:lpstr>Limitations</vt:lpstr>
      <vt:lpstr>Next Steps</vt:lpstr>
      <vt:lpstr>Appendix</vt:lpstr>
      <vt:lpstr>PowerPoint Presentation</vt:lpstr>
      <vt:lpstr>Frequency of CHW Engagement in Health Promotion &amp; Disease Prevention Related Activities</vt:lpstr>
      <vt:lpstr>Frequency of CHW Engagement in Health Promotion &amp; Disease Prevention Related Activities (Cont.)</vt:lpstr>
      <vt:lpstr>Value of CHW Certification</vt:lpstr>
      <vt:lpstr>Value of CHW Certification by Clinical/Non-Clinical Organizations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2014-07-24T22:16:24Z</dcterms:created>
  <dcterms:modified xsi:type="dcterms:W3CDTF">2021-10-17T19:25:13Z</dcterms:modified>
</cp:coreProperties>
</file>