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3"/>
  </p:notesMasterIdLst>
  <p:sldIdLst>
    <p:sldId id="257" r:id="rId3"/>
    <p:sldId id="302" r:id="rId4"/>
    <p:sldId id="303" r:id="rId5"/>
    <p:sldId id="304" r:id="rId6"/>
    <p:sldId id="307" r:id="rId7"/>
    <p:sldId id="306" r:id="rId8"/>
    <p:sldId id="316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297" r:id="rId17"/>
    <p:sldId id="298" r:id="rId18"/>
    <p:sldId id="299" r:id="rId19"/>
    <p:sldId id="300" r:id="rId20"/>
    <p:sldId id="308" r:id="rId21"/>
    <p:sldId id="280" r:id="rId22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085" y="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26318EBF-7CC8-4551-A0B1-F693C08C0B4C}" type="datetimeFigureOut">
              <a:rPr lang="en-US" smtClean="0"/>
              <a:t>12/12/2017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12363704-7C8E-4ECF-8A81-36CD2ACD31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98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 </a:t>
            </a:r>
            <a:r>
              <a:rPr lang="en-US" dirty="0" err="1" smtClean="0"/>
              <a:t>HealthNet</a:t>
            </a:r>
            <a:r>
              <a:rPr lang="en-US" dirty="0" smtClean="0"/>
              <a:t> Coverage: Fee for Service, Managed Care,</a:t>
            </a:r>
            <a:r>
              <a:rPr lang="en-US" baseline="0" dirty="0" smtClean="0"/>
              <a:t> and dual eligible patients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818E7-5EDE-475B-850E-17FA0F6438ED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7727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056" indent="-174056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818E7-5EDE-475B-850E-17FA0F6438ED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7727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9 of 25 Data elements</a:t>
            </a:r>
            <a:r>
              <a:rPr lang="en-US" baseline="0" dirty="0" smtClean="0"/>
              <a:t> are already collected as part of UDS (Federal Uniform Data System reporting required by all </a:t>
            </a:r>
            <a:r>
              <a:rPr lang="en-US" baseline="0" smtClean="0"/>
              <a:t>health centers)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2181D-7A50-4363-87E6-4278ECD6FEA6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5215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818E7-5EDE-475B-850E-17FA0F6438ED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7727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818E7-5EDE-475B-850E-17FA0F6438ED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7727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818E7-5EDE-475B-850E-17FA0F6438ED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7727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818E7-5EDE-475B-850E-17FA0F6438ED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7727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056" indent="-174056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818E7-5EDE-475B-850E-17FA0F6438ED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7727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056" indent="-174056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818E7-5EDE-475B-850E-17FA0F6438ED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772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056" indent="-174056">
              <a:buFont typeface="Arial" panose="020B0604020202020204" pitchFamily="34" charset="0"/>
              <a:buChar char="•"/>
            </a:pPr>
            <a:r>
              <a:rPr lang="en-US" dirty="0" smtClean="0"/>
              <a:t>Program</a:t>
            </a:r>
            <a:r>
              <a:rPr lang="en-US" baseline="0" dirty="0" smtClean="0"/>
              <a:t> utilizes the Community Health Worker definition developed by the American Public Health Association and endorsed by the Department of Health and Senior Services.</a:t>
            </a:r>
          </a:p>
          <a:p>
            <a:pPr marL="174056" indent="-174056">
              <a:buFont typeface="Arial" panose="020B0604020202020204" pitchFamily="34" charset="0"/>
              <a:buChar char="•"/>
            </a:pPr>
            <a:r>
              <a:rPr lang="en-US" baseline="0" dirty="0" smtClean="0"/>
              <a:t>Follow DHSS CHW Core Competencies</a:t>
            </a:r>
          </a:p>
          <a:p>
            <a:pPr marL="174056" indent="-174056">
              <a:buFont typeface="Arial" panose="020B0604020202020204" pitchFamily="34" charset="0"/>
              <a:buChar char="•"/>
            </a:pPr>
            <a:r>
              <a:rPr lang="en-US" baseline="0" dirty="0" smtClean="0"/>
              <a:t>Promote training programs at one of the community colleges utilizing the curriculum developed/endorsed by the </a:t>
            </a:r>
            <a:r>
              <a:rPr lang="en-US" baseline="0" smtClean="0"/>
              <a:t>DHSS State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818E7-5EDE-475B-850E-17FA0F6438ED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772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CHWs</a:t>
            </a:r>
            <a:r>
              <a:rPr lang="en-US" baseline="0" dirty="0" smtClean="0"/>
              <a:t> will become a valuable member of the FQHC care team and serve as a liaison to the patient.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818E7-5EDE-475B-850E-17FA0F6438ED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772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818E7-5EDE-475B-850E-17FA0F6438ED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772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818E7-5EDE-475B-850E-17FA0F6438ED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772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818E7-5EDE-475B-850E-17FA0F6438ED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772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Will be updated as</a:t>
            </a:r>
            <a:r>
              <a:rPr lang="en-US" baseline="0" dirty="0" smtClean="0"/>
              <a:t> HRSA data collection requirements change such as Sexual Orientation Gender Identity (SOGI)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818E7-5EDE-475B-850E-17FA0F6438ED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7727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818E7-5EDE-475B-850E-17FA0F6438ED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7727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056" indent="-174056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818E7-5EDE-475B-850E-17FA0F6438ED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772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22444-FCCE-42B1-A04F-FEFE26DD78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68F79-FF8D-4A93-88B3-B2C7DBFC9B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303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22444-FCCE-42B1-A04F-FEFE26DD78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68F79-FF8D-4A93-88B3-B2C7DBFC9B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594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22444-FCCE-42B1-A04F-FEFE26DD78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68F79-FF8D-4A93-88B3-B2C7DBFC9B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098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167" y="122238"/>
            <a:ext cx="8713074" cy="639762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773" y="914400"/>
            <a:ext cx="8719475" cy="5410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626225"/>
            <a:ext cx="2895600" cy="16827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BAA41-9F84-489E-A873-7B92E3ACAEA6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964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056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5348012"/>
            <a:ext cx="9145588" cy="15099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 rot="5400000">
            <a:off x="5507831" y="1759744"/>
            <a:ext cx="5411788" cy="1860550"/>
          </a:xfrm>
          <a:prstGeom prst="rect">
            <a:avLst/>
          </a:prstGeom>
          <a:solidFill>
            <a:srgbClr val="FFFFB9"/>
          </a:solidFill>
          <a:ln w="25400">
            <a:solidFill>
              <a:schemeClr val="accent5">
                <a:lumMod val="75000"/>
              </a:schemeClr>
            </a:solidFill>
            <a:headEnd/>
            <a:tailEnd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445032" y="5370513"/>
            <a:ext cx="2697163" cy="1487487"/>
          </a:xfrm>
          <a:prstGeom prst="rect">
            <a:avLst/>
          </a:prstGeom>
          <a:noFill/>
          <a:ln w="254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457200"/>
            <a:ext cx="7543800" cy="1470025"/>
          </a:xfrm>
        </p:spPr>
        <p:txBody>
          <a:bodyPr/>
          <a:lstStyle>
            <a:lvl1pPr algn="l">
              <a:defRPr sz="44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365" y="1960179"/>
            <a:ext cx="7549055" cy="530773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7200" y="6477000"/>
            <a:ext cx="6324600" cy="2127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48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/>
          <a:lstStyle/>
          <a:p>
            <a:fld id="{8709AC06-BF98-4D1A-AA18-6289FDCE61BB}" type="datetimeFigureOut">
              <a:rPr lang="en-US">
                <a:solidFill>
                  <a:prstClr val="black"/>
                </a:solidFill>
              </a:rPr>
              <a:pPr/>
              <a:t>12/12/2017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</p:spPr>
        <p:txBody>
          <a:bodyPr/>
          <a:lstStyle/>
          <a:p>
            <a:fld id="{F3D322D2-5412-461B-91CC-731527810F4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481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22444-FCCE-42B1-A04F-FEFE26DD78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68F79-FF8D-4A93-88B3-B2C7DBFC9B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29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22444-FCCE-42B1-A04F-FEFE26DD78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68F79-FF8D-4A93-88B3-B2C7DBFC9B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339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22444-FCCE-42B1-A04F-FEFE26DD78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68F79-FF8D-4A93-88B3-B2C7DBFC9B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643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22444-FCCE-42B1-A04F-FEFE26DD78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68F79-FF8D-4A93-88B3-B2C7DBFC9B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048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22444-FCCE-42B1-A04F-FEFE26DD78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68F79-FF8D-4A93-88B3-B2C7DBFC9B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37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22444-FCCE-42B1-A04F-FEFE26DD78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68F79-FF8D-4A93-88B3-B2C7DBFC9B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290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22444-FCCE-42B1-A04F-FEFE26DD78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68F79-FF8D-4A93-88B3-B2C7DBFC9B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181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22444-FCCE-42B1-A04F-FEFE26DD78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68F79-FF8D-4A93-88B3-B2C7DBFC9B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772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22444-FCCE-42B1-A04F-FEFE26DD78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68F79-FF8D-4A93-88B3-B2C7DBFC9B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89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17488" y="141288"/>
            <a:ext cx="879792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68275" y="914400"/>
            <a:ext cx="8786813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35475" y="6515100"/>
            <a:ext cx="361950" cy="152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  <a:ea typeface="ＭＳ Ｐゴシック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C7B7A8-3F31-4FC6-8D03-093E794337CB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168275" y="841375"/>
            <a:ext cx="8796338" cy="1588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800" y="6376988"/>
            <a:ext cx="785813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5177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376092"/>
          </a:solidFill>
          <a:latin typeface="+mj-lt"/>
          <a:ea typeface="MS PGothic" pitchFamily="34" charset="-128"/>
          <a:cs typeface="ＭＳ Ｐゴシック" pitchFamily="-6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76092"/>
          </a:solidFill>
          <a:latin typeface="Calibri" pitchFamily="34" charset="0"/>
          <a:ea typeface="MS PGothic" pitchFamily="34" charset="-128"/>
          <a:cs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76092"/>
          </a:solidFill>
          <a:latin typeface="Calibri" pitchFamily="34" charset="0"/>
          <a:ea typeface="MS PGothic" pitchFamily="34" charset="-128"/>
          <a:cs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76092"/>
          </a:solidFill>
          <a:latin typeface="Calibri" pitchFamily="34" charset="0"/>
          <a:ea typeface="MS PGothic" pitchFamily="34" charset="-128"/>
          <a:cs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76092"/>
          </a:solidFill>
          <a:latin typeface="Calibri" pitchFamily="34" charset="0"/>
          <a:ea typeface="MS PGothic" pitchFamily="34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FB32F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FB32F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FB32F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FB32F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Arial" pitchFamily="-109" charset="0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Arial" pitchFamily="-109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Arial" pitchFamily="-109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Arial" pitchFamily="-109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Arial" pitchFamily="-109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chc.org/prapar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chc.org/research-and-data/prapare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nachc.org/wp-content/uploads/2016/09/PRAPARE_One_Pager_Sept_2016.pdf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tm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-pca.org/chw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mpca.net/page/chwtoolkit" TargetMode="External"/><Relationship Id="rId5" Type="http://schemas.openxmlformats.org/officeDocument/2006/relationships/hyperlink" Target="http://mhpsalud.org/portfolio/making-the-case-for-community-health-workers-on-clinical-care-teams-a-toolkit/" TargetMode="External"/><Relationship Id="rId4" Type="http://schemas.openxmlformats.org/officeDocument/2006/relationships/hyperlink" Target="https://sph.uth.edu/dotAsset/55d79410-46d3-4988-a0c2-94876da1e08d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aherman@mo-pca.or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Missouri Community Health Worker Program and </a:t>
            </a:r>
            <a:r>
              <a:rPr lang="en-US" sz="31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Determinants of Health (SDOH) </a:t>
            </a:r>
            <a:br>
              <a:rPr lang="en-US" sz="31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Angela Herman-Nestor, MPA, CPHQ, PCMH-CCE</a:t>
            </a:r>
            <a:br>
              <a:rPr lang="en-US" sz="27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and Performance Improvement Manager</a:t>
            </a:r>
            <a:endParaRPr lang="en-US" sz="27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21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1714552"/>
              </p:ext>
            </p:extLst>
          </p:nvPr>
        </p:nvGraphicFramePr>
        <p:xfrm>
          <a:off x="381000" y="914400"/>
          <a:ext cx="8229600" cy="3818778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26852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PRAPARE Core Measures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641" marR="85641" marT="42821" marB="428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2565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Race</a:t>
                      </a:r>
                    </a:p>
                  </a:txBody>
                  <a:tcPr marL="85641" marR="85641" marT="42821" marB="428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Education</a:t>
                      </a:r>
                    </a:p>
                  </a:txBody>
                  <a:tcPr marL="85641" marR="85641" marT="42821" marB="428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2565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Ethnicity</a:t>
                      </a:r>
                    </a:p>
                  </a:txBody>
                  <a:tcPr marL="85641" marR="85641" marT="42821" marB="428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Employment</a:t>
                      </a:r>
                    </a:p>
                  </a:txBody>
                  <a:tcPr marL="85641" marR="85641" marT="42821" marB="428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2565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Migrant and/or Seasonal Farm Work</a:t>
                      </a:r>
                    </a:p>
                  </a:txBody>
                  <a:tcPr marL="85641" marR="85641" marT="42821" marB="428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Insurance</a:t>
                      </a:r>
                    </a:p>
                  </a:txBody>
                  <a:tcPr marL="85641" marR="85641" marT="42821" marB="428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2565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Veteran Status</a:t>
                      </a:r>
                    </a:p>
                  </a:txBody>
                  <a:tcPr marL="85641" marR="85641" marT="42821" marB="428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Income</a:t>
                      </a:r>
                    </a:p>
                  </a:txBody>
                  <a:tcPr marL="85641" marR="85641" marT="42821" marB="428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2565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Language</a:t>
                      </a:r>
                    </a:p>
                  </a:txBody>
                  <a:tcPr marL="85641" marR="85641" marT="42821" marB="428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Security</a:t>
                      </a:r>
                    </a:p>
                  </a:txBody>
                  <a:tcPr marL="85641" marR="85641" marT="42821" marB="428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2565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Housing Status</a:t>
                      </a:r>
                    </a:p>
                  </a:txBody>
                  <a:tcPr marL="85641" marR="85641" marT="42821" marB="428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Transportation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641" marR="85641" marT="42821" marB="428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2565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Housing Stability</a:t>
                      </a:r>
                    </a:p>
                  </a:txBody>
                  <a:tcPr marL="85641" marR="85641" marT="42821" marB="428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Social 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Integration and Support</a:t>
                      </a:r>
                    </a:p>
                  </a:txBody>
                  <a:tcPr marL="85641" marR="85641" marT="42821" marB="428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2565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Address/Neighborhood</a:t>
                      </a:r>
                    </a:p>
                  </a:txBody>
                  <a:tcPr marL="85641" marR="85641" marT="42821" marB="428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Stress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641" marR="85641" marT="42821" marB="428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PRAPARE Measures</a:t>
            </a:r>
            <a:endParaRPr lang="en-US" dirty="0">
              <a:solidFill>
                <a:schemeClr val="accent5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9778752"/>
              </p:ext>
            </p:extLst>
          </p:nvPr>
        </p:nvGraphicFramePr>
        <p:xfrm>
          <a:off x="320177" y="5105400"/>
          <a:ext cx="8786812" cy="1188720"/>
        </p:xfrm>
        <a:graphic>
          <a:graphicData uri="http://schemas.openxmlformats.org/drawingml/2006/table">
            <a:tbl>
              <a:tblPr/>
              <a:tblGrid>
                <a:gridCol w="4393406"/>
                <a:gridCol w="4393406"/>
              </a:tblGrid>
              <a:tr h="36576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PRAPARE Optional Measures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Incarceration History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Safety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Refugee Status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Domestic Violence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179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578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PRAPARE is the dominant social risk identification strategy </a:t>
            </a:r>
            <a:r>
              <a:rPr lang="en-US" dirty="0" smtClean="0"/>
              <a:t>used </a:t>
            </a:r>
            <a:r>
              <a:rPr lang="en-US" dirty="0"/>
              <a:t>by health centers nationally to improve patient and population health and is also being used by many other health care providers and systems.  PRAPARE is unique in that:</a:t>
            </a:r>
          </a:p>
          <a:p>
            <a:r>
              <a:rPr lang="en-US" dirty="0" smtClean="0"/>
              <a:t>It </a:t>
            </a:r>
            <a:r>
              <a:rPr lang="en-US" dirty="0"/>
              <a:t>is </a:t>
            </a:r>
            <a:r>
              <a:rPr lang="en-US" b="1" u="sng" dirty="0"/>
              <a:t>FREE</a:t>
            </a:r>
            <a:r>
              <a:rPr lang="en-US" dirty="0"/>
              <a:t> and is paired with a free PRAPARE Implementation and Action Toolkit (</a:t>
            </a:r>
            <a:r>
              <a:rPr lang="en-US" u="sng" dirty="0">
                <a:hlinkClick r:id="rId3"/>
              </a:rPr>
              <a:t>www.nachc.org/prapare</a:t>
            </a:r>
            <a:r>
              <a:rPr lang="en-US" dirty="0"/>
              <a:t>) to guide users on how to implement PRAPARE in various workflows and respond to needs as they are identified. </a:t>
            </a:r>
          </a:p>
          <a:p>
            <a:r>
              <a:rPr lang="en-US" dirty="0" smtClean="0"/>
              <a:t>It </a:t>
            </a:r>
            <a:r>
              <a:rPr lang="en-US" dirty="0"/>
              <a:t>is both evidence based and stakeholder driven—developed and tested by health centers and designed to fit within existing workflows.  </a:t>
            </a:r>
          </a:p>
          <a:p>
            <a:r>
              <a:rPr lang="en-US" dirty="0" smtClean="0"/>
              <a:t>It </a:t>
            </a:r>
            <a:r>
              <a:rPr lang="en-US" dirty="0"/>
              <a:t>is one of the only standardized social determinant of health screening tool built into multiple Electronic Health Record platforms.  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PRAPARE</a:t>
            </a:r>
            <a:endParaRPr lang="en-US" dirty="0">
              <a:solidFill>
                <a:schemeClr val="accent5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93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578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anose="020B0604020202020204" pitchFamily="34" charset="0"/>
              </a:rPr>
              <a:t>Latest versions of the PRAPARE tool and resources can be found on the NACHC website at the following location: </a:t>
            </a:r>
            <a:r>
              <a:rPr lang="en-US" sz="2400" dirty="0">
                <a:latin typeface="Arial" panose="020B0604020202020204" pitchFamily="34" charset="0"/>
                <a:hlinkClick r:id="rId3"/>
              </a:rPr>
              <a:t>http://www.nachc.org/research-and-data/prapare</a:t>
            </a:r>
            <a:r>
              <a:rPr lang="en-US" sz="2400" dirty="0" smtClean="0">
                <a:latin typeface="Arial" panose="020B0604020202020204" pitchFamily="34" charset="0"/>
                <a:hlinkClick r:id="rId3"/>
              </a:rPr>
              <a:t>/</a:t>
            </a:r>
            <a:r>
              <a:rPr lang="en-US" sz="2400" dirty="0" smtClean="0">
                <a:latin typeface="Arial" panose="020B0604020202020204" pitchFamily="34" charset="0"/>
              </a:rPr>
              <a:t> </a:t>
            </a:r>
          </a:p>
          <a:p>
            <a:r>
              <a:rPr lang="en-US" sz="2400" dirty="0" smtClean="0">
                <a:latin typeface="Arial" panose="020B0604020202020204" pitchFamily="34" charset="0"/>
              </a:rPr>
              <a:t>Link to latest </a:t>
            </a:r>
            <a:r>
              <a:rPr lang="en-US" sz="2400" dirty="0">
                <a:latin typeface="Arial" panose="020B0604020202020204" pitchFamily="34" charset="0"/>
              </a:rPr>
              <a:t>PRAPARE Assessment</a:t>
            </a:r>
            <a:r>
              <a:rPr lang="en-US" sz="2400" dirty="0" smtClean="0">
                <a:latin typeface="Arial" panose="020B0604020202020204" pitchFamily="34" charset="0"/>
              </a:rPr>
              <a:t>: </a:t>
            </a:r>
            <a:r>
              <a:rPr lang="en-US" sz="2400" dirty="0" smtClean="0">
                <a:latin typeface="Arial" panose="020B0604020202020204" pitchFamily="34" charset="0"/>
                <a:hlinkClick r:id="rId4"/>
              </a:rPr>
              <a:t>http</a:t>
            </a:r>
            <a:r>
              <a:rPr lang="en-US" sz="2400" dirty="0">
                <a:latin typeface="Arial" panose="020B0604020202020204" pitchFamily="34" charset="0"/>
                <a:hlinkClick r:id="rId4"/>
              </a:rPr>
              <a:t>://</a:t>
            </a:r>
            <a:r>
              <a:rPr lang="en-US" sz="2400" dirty="0" smtClean="0">
                <a:latin typeface="Arial" panose="020B0604020202020204" pitchFamily="34" charset="0"/>
                <a:hlinkClick r:id="rId4"/>
              </a:rPr>
              <a:t>www.nachc.org/wp-content/uploads/2016/09/PRAPARE_One_Pager_Sept_2016.pdf</a:t>
            </a:r>
            <a:r>
              <a:rPr lang="en-US" sz="2400" dirty="0" smtClean="0">
                <a:latin typeface="Arial" panose="020B0604020202020204" pitchFamily="34" charset="0"/>
              </a:rPr>
              <a:t>   </a:t>
            </a:r>
            <a:endParaRPr lang="en-US" sz="2400" dirty="0">
              <a:latin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</a:rPr>
              <a:t>EMR templates have been developed or are in the process of being developed.  See chapter four of the tool kit for additional information on EMR templates.</a:t>
            </a:r>
            <a:endParaRPr lang="en-US" sz="24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PRAPARE Tool Kit</a:t>
            </a:r>
            <a:endParaRPr lang="en-US" dirty="0">
              <a:solidFill>
                <a:schemeClr val="accent5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30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latin typeface="Arial" panose="020B0604020202020204" pitchFamily="34" charset="0"/>
              </a:rPr>
              <a:t>Azara is utilizing PRAPARE as the SDOH that is available in DRVS.</a:t>
            </a:r>
            <a:endParaRPr lang="en-US" sz="2400" dirty="0">
              <a:latin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</a:rPr>
              <a:t>25 PRAPARE questions are grouped into 8 categories.</a:t>
            </a:r>
          </a:p>
          <a:p>
            <a:r>
              <a:rPr lang="en-US" sz="2400" dirty="0" smtClean="0">
                <a:latin typeface="Arial" panose="020B0604020202020204" pitchFamily="34" charset="0"/>
              </a:rPr>
              <a:t>PRAPARE questions must be documented in structured fields in EMR.  </a:t>
            </a:r>
          </a:p>
          <a:p>
            <a:r>
              <a:rPr lang="en-US" sz="2400" dirty="0" smtClean="0">
                <a:latin typeface="Arial" panose="020B0604020202020204" pitchFamily="34" charset="0"/>
              </a:rPr>
              <a:t>After have one month of documentation in EMR submit a support ticket to Azara to allow mapping of where the questions are documented in the EMR.</a:t>
            </a:r>
          </a:p>
          <a:p>
            <a:r>
              <a:rPr lang="en-US" sz="2400" dirty="0" smtClean="0">
                <a:latin typeface="Arial" panose="020B0604020202020204" pitchFamily="34" charset="0"/>
              </a:rPr>
              <a:t>SDOH Information from PRAPARE is available in four places in DRVS: SDOH registry, Patient Visit Planning Report Alerts, and Care Management Passport Alerts</a:t>
            </a:r>
          </a:p>
          <a:p>
            <a:r>
              <a:rPr lang="en-US" sz="2400" dirty="0" smtClean="0">
                <a:latin typeface="Arial" panose="020B0604020202020204" pitchFamily="34" charset="0"/>
              </a:rPr>
              <a:t>Please note until you map all PRAPARE questions to DRVS only the UDS demographic information will populate the SDOH Registry and alerts.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PRAPARE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 DRVS</a:t>
            </a:r>
            <a:endParaRPr lang="en-US" dirty="0">
              <a:solidFill>
                <a:schemeClr val="accent5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86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proving Patient Outcomes Through Data - Adobe Acrobat Pro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0" t="15860" r="20286"/>
          <a:stretch/>
        </p:blipFill>
        <p:spPr>
          <a:xfrm>
            <a:off x="439706" y="119743"/>
            <a:ext cx="8247094" cy="63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160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Arial" panose="020B0604020202020204" pitchFamily="34" charset="0"/>
              </a:rPr>
              <a:t>Assessing and Addressing Social Determinants of Health is included as a component of both core and elective competencies in the 2017 NCQA Standards.</a:t>
            </a:r>
          </a:p>
          <a:p>
            <a:r>
              <a:rPr lang="en-US" dirty="0" smtClean="0">
                <a:latin typeface="Arial" panose="020B0604020202020204" pitchFamily="34" charset="0"/>
              </a:rPr>
              <a:t>Use of the NACHC PRAPARE tool will assist practices in meeting the requirements for assessing and addressing Social Determinants of Health.</a:t>
            </a:r>
          </a:p>
          <a:p>
            <a:r>
              <a:rPr lang="en-US" dirty="0" smtClean="0">
                <a:latin typeface="Arial" panose="020B0604020202020204" pitchFamily="34" charset="0"/>
              </a:rPr>
              <a:t>Use of the Pre Visit Planning Report, Care Management Passport, SDOH registry, and  from DRVS can assist with care planning for patients 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NCQA 2017 Includes Social Determinants of Health  </a:t>
            </a:r>
            <a:endParaRPr lang="en-US" dirty="0">
              <a:solidFill>
                <a:schemeClr val="accent5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76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5" name="Picture 4" descr="02. PCMH Standards and Guidelines (2017 Edition, Version 2).pdf - Adobe Acrobat Pro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3" t="19075" r="13545" b="37222"/>
          <a:stretch/>
        </p:blipFill>
        <p:spPr>
          <a:xfrm>
            <a:off x="228600" y="0"/>
            <a:ext cx="8077200" cy="4470517"/>
          </a:xfrm>
          <a:prstGeom prst="rect">
            <a:avLst/>
          </a:prstGeom>
        </p:spPr>
      </p:pic>
      <p:pic>
        <p:nvPicPr>
          <p:cNvPr id="8" name="Picture 7" descr="02. PCMH Standards and Guidelines (2017 Edition, Version 2).pdf - Adobe Acrobat Pro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0" t="61401" r="50709" b="20492"/>
          <a:stretch/>
        </p:blipFill>
        <p:spPr>
          <a:xfrm>
            <a:off x="381000" y="4470517"/>
            <a:ext cx="38862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54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57200"/>
            <a:ext cx="8991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90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6" name="Picture 5" descr="02. PCMH Standards and Guidelines (2017 Edition, Version 2).pdf - Adobe Acrobat Pro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2" t="16636" r="13880" b="6539"/>
          <a:stretch/>
        </p:blipFill>
        <p:spPr>
          <a:xfrm>
            <a:off x="304800" y="152400"/>
            <a:ext cx="8229599" cy="636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83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</a:rPr>
              <a:t>Missouri Primary Care Association CHW section of website:  </a:t>
            </a:r>
            <a:r>
              <a:rPr lang="en-US" dirty="0" smtClean="0">
                <a:latin typeface="Arial" panose="020B0604020202020204" pitchFamily="34" charset="0"/>
                <a:hlinkClick r:id="rId3"/>
              </a:rPr>
              <a:t>www.mo-pca.org/chw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</a:p>
          <a:p>
            <a:r>
              <a:rPr lang="en-US" u="sng" dirty="0" smtClean="0">
                <a:latin typeface="Arial" panose="020B0604020202020204" pitchFamily="34" charset="0"/>
                <a:hlinkClick r:id="rId4"/>
              </a:rPr>
              <a:t>The </a:t>
            </a:r>
            <a:r>
              <a:rPr lang="en-US" u="sng" dirty="0">
                <a:latin typeface="Arial" panose="020B0604020202020204" pitchFamily="34" charset="0"/>
                <a:hlinkClick r:id="rId4"/>
              </a:rPr>
              <a:t>Community Health Worker Core Consensus (C3) Project: 2016 Recommendations on CHW Roles, Skills, and Qualities</a:t>
            </a:r>
            <a:endParaRPr lang="en-US" dirty="0">
              <a:latin typeface="Arial" panose="020B0604020202020204" pitchFamily="34" charset="0"/>
            </a:endParaRPr>
          </a:p>
          <a:p>
            <a:r>
              <a:rPr lang="en-US" u="sng" dirty="0" smtClean="0">
                <a:latin typeface="Arial" panose="020B0604020202020204" pitchFamily="34" charset="0"/>
                <a:hlinkClick r:id="rId5"/>
              </a:rPr>
              <a:t>Making </a:t>
            </a:r>
            <a:r>
              <a:rPr lang="en-US" u="sng" dirty="0">
                <a:latin typeface="Arial" panose="020B0604020202020204" pitchFamily="34" charset="0"/>
                <a:hlinkClick r:id="rId5"/>
              </a:rPr>
              <a:t>The Case For Community Health Workers On Clinical Care Teams: A </a:t>
            </a:r>
            <a:r>
              <a:rPr lang="en-US" u="sng" dirty="0" smtClean="0">
                <a:latin typeface="Arial" panose="020B0604020202020204" pitchFamily="34" charset="0"/>
                <a:hlinkClick r:id="rId5"/>
              </a:rPr>
              <a:t>Toolkit</a:t>
            </a:r>
            <a:endParaRPr lang="en-US" u="sng" dirty="0" smtClean="0">
              <a:latin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</a:rPr>
              <a:t>Michigan Primary Care Association Community Health </a:t>
            </a:r>
            <a:r>
              <a:rPr lang="en-US" dirty="0">
                <a:latin typeface="Arial" panose="020B0604020202020204" pitchFamily="34" charset="0"/>
              </a:rPr>
              <a:t>Worker Toolkit: </a:t>
            </a:r>
            <a:r>
              <a:rPr lang="en-US" dirty="0">
                <a:latin typeface="Arial" panose="020B0604020202020204" pitchFamily="34" charset="0"/>
                <a:hlinkClick r:id="rId6"/>
              </a:rPr>
              <a:t>http://</a:t>
            </a:r>
            <a:r>
              <a:rPr lang="en-US" dirty="0" smtClean="0">
                <a:latin typeface="Arial" panose="020B0604020202020204" pitchFamily="34" charset="0"/>
                <a:hlinkClick r:id="rId6"/>
              </a:rPr>
              <a:t>www.mpca.net/page/chwtoolkit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CHW Resources</a:t>
            </a:r>
            <a:endParaRPr lang="en-US" dirty="0">
              <a:solidFill>
                <a:schemeClr val="accent5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48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Funding is provided to MO CHCs by the Department of Social Services</a:t>
            </a:r>
          </a:p>
          <a:p>
            <a:r>
              <a:rPr lang="en-US" dirty="0" smtClean="0"/>
              <a:t>CHW services provided under the contract can be provided to any patient with MO HealthNet coverage.</a:t>
            </a:r>
          </a:p>
          <a:p>
            <a:r>
              <a:rPr lang="en-US" dirty="0" smtClean="0"/>
              <a:t>24 CHCs in the CHW program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cs typeface="Arial" pitchFamily="34" charset="0"/>
              </a:rPr>
              <a:t>Missouri Community Health Worker Program Overview</a:t>
            </a:r>
            <a:endParaRPr lang="en-US" dirty="0">
              <a:solidFill>
                <a:schemeClr val="accent5">
                  <a:lumMod val="75000"/>
                </a:schemeClr>
              </a:solidFill>
              <a:effectLst/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09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</a:rPr>
              <a:t>Angela Herman-Nestor, MPA, CPHQ, PCMH-CCE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</a:rPr>
              <a:t>Quality and Performance Improvement Manager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</a:rPr>
              <a:t>3325 Emerald Lane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</a:rPr>
              <a:t>Jefferson City, MO 65109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</a:rPr>
              <a:t>573-636-4222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hlinkClick r:id="rId3"/>
              </a:rPr>
              <a:t>aherman@mo-pca.org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Contact Information</a:t>
            </a:r>
            <a:endParaRPr lang="en-US" dirty="0">
              <a:solidFill>
                <a:schemeClr val="accent5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64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pca | Member Locations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5" t="26591" r="19047" b="3340"/>
          <a:stretch/>
        </p:blipFill>
        <p:spPr>
          <a:xfrm>
            <a:off x="152400" y="152400"/>
            <a:ext cx="8839200" cy="6400800"/>
          </a:xfrm>
        </p:spPr>
      </p:pic>
      <p:sp>
        <p:nvSpPr>
          <p:cNvPr id="5" name="Rectangle 4"/>
          <p:cNvSpPr/>
          <p:nvPr/>
        </p:nvSpPr>
        <p:spPr>
          <a:xfrm>
            <a:off x="304800" y="533400"/>
            <a:ext cx="14478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1371600"/>
            <a:ext cx="1676400" cy="1371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3200400"/>
            <a:ext cx="13716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3962400"/>
            <a:ext cx="1676400" cy="2286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19400" y="5486400"/>
            <a:ext cx="1676400" cy="76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0" y="5181600"/>
            <a:ext cx="1828800" cy="1066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10400" y="914400"/>
            <a:ext cx="1600200" cy="1371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10400" y="3135086"/>
            <a:ext cx="1905000" cy="21227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10400" y="5638800"/>
            <a:ext cx="1676400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34000" y="533400"/>
            <a:ext cx="1447800" cy="1066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54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8683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+mn-lt"/>
              </a:rPr>
              <a:t>Missouri Community Health Worker Program</a:t>
            </a:r>
            <a:endParaRPr lang="en-US" sz="3200" b="1" dirty="0"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	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CHW Program Quick Reference - Microsoft Wor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8" t="22989" r="17620" b="5277"/>
          <a:stretch/>
        </p:blipFill>
        <p:spPr>
          <a:xfrm>
            <a:off x="457200" y="914400"/>
            <a:ext cx="8273344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85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Missouri Community Health Worker Program</a:t>
            </a:r>
            <a:endParaRPr lang="en-US" sz="32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</a:rPr>
              <a:t>	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</a:rPr>
              <a:t>	</a:t>
            </a: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3" name="Picture 2" descr="CHW Program Quick Reference - Microsoft Wor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3" t="15462" r="20000" b="9040"/>
          <a:stretch/>
        </p:blipFill>
        <p:spPr>
          <a:xfrm>
            <a:off x="543231" y="838200"/>
            <a:ext cx="8234516" cy="543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21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4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Healthy People 2020 SDOH Categories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87573"/>
            <a:ext cx="7543800" cy="520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84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8709"/>
            <a:ext cx="8229600" cy="792162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HP2020 SDOH Categories</a:t>
            </a:r>
            <a:endParaRPr lang="en-US" sz="2400" dirty="0">
              <a:solidFill>
                <a:schemeClr val="accent5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Content Placeholder 4" descr="CHW Program Quick Reference - Microsoft Word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7" t="26383" r="16400" b="36752"/>
          <a:stretch/>
        </p:blipFill>
        <p:spPr>
          <a:xfrm>
            <a:off x="3331" y="990600"/>
            <a:ext cx="8908738" cy="4114800"/>
          </a:xfrm>
        </p:spPr>
      </p:pic>
      <p:sp>
        <p:nvSpPr>
          <p:cNvPr id="6" name="Rectangle 5"/>
          <p:cNvSpPr/>
          <p:nvPr/>
        </p:nvSpPr>
        <p:spPr>
          <a:xfrm>
            <a:off x="304800" y="5105400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Each of these five determinant areas reflects a number of key issues that make up the underlying factors in the arena of SDOH.</a:t>
            </a:r>
          </a:p>
        </p:txBody>
      </p:sp>
    </p:spTree>
    <p:extLst>
      <p:ext uri="{BB962C8B-B14F-4D97-AF65-F5344CB8AC3E}">
        <p14:creationId xmlns:p14="http://schemas.microsoft.com/office/powerpoint/2010/main" val="326182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 for Responding to and Assessing Patients’ Assets, Risks, and </a:t>
            </a:r>
            <a:r>
              <a:rPr lang="en-US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Experiences (PRAPARE)</a:t>
            </a:r>
            <a:endParaRPr lang="en-US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817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578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anose="020B0604020202020204" pitchFamily="34" charset="0"/>
              </a:rPr>
              <a:t>What is PRAPARE?</a:t>
            </a:r>
          </a:p>
          <a:p>
            <a:pPr lvl="1"/>
            <a:r>
              <a:rPr lang="en-US" sz="2000" dirty="0">
                <a:latin typeface="Arial" panose="020B0604020202020204" pitchFamily="34" charset="0"/>
              </a:rPr>
              <a:t>national effort to help health centers and other providers collect the data needed to better understand and act on their patients’ social determinants of health</a:t>
            </a:r>
            <a:r>
              <a:rPr lang="en-US" sz="2000" dirty="0" smtClean="0">
                <a:latin typeface="Arial" panose="020B0604020202020204" pitchFamily="34" charset="0"/>
              </a:rPr>
              <a:t>.</a:t>
            </a:r>
          </a:p>
          <a:p>
            <a:pPr lvl="1"/>
            <a:r>
              <a:rPr lang="en-US" sz="2000" dirty="0">
                <a:latin typeface="Arial" panose="020B0604020202020204" pitchFamily="34" charset="0"/>
              </a:rPr>
              <a:t>consists of a set of national core measures as well as a set of optional measures for community priorities</a:t>
            </a:r>
            <a:r>
              <a:rPr lang="en-US" sz="2000" dirty="0" smtClean="0">
                <a:latin typeface="Arial" panose="020B0604020202020204" pitchFamily="34" charset="0"/>
              </a:rPr>
              <a:t>.</a:t>
            </a:r>
          </a:p>
          <a:p>
            <a:pPr lvl="1"/>
            <a:r>
              <a:rPr lang="en-US" sz="2000" dirty="0">
                <a:latin typeface="Arial" panose="020B0604020202020204" pitchFamily="34" charset="0"/>
              </a:rPr>
              <a:t>informed by research, the experience of existing social risk assessments, and stakeholder </a:t>
            </a:r>
            <a:r>
              <a:rPr lang="en-US" sz="2000" dirty="0" smtClean="0">
                <a:latin typeface="Arial" panose="020B0604020202020204" pitchFamily="34" charset="0"/>
              </a:rPr>
              <a:t>engagement</a:t>
            </a:r>
          </a:p>
          <a:p>
            <a:pPr lvl="1"/>
            <a:r>
              <a:rPr lang="en-US" sz="2000" dirty="0">
                <a:latin typeface="Arial" panose="020B0604020202020204" pitchFamily="34" charset="0"/>
              </a:rPr>
              <a:t>aligns with national initiatives prioritizing social determinants (e.g., Healthy People 2020), measures proposed under the next stage of Meaningful Use, clinical coding under ICD-10, and health centers’ Uniform Data System (UDS). </a:t>
            </a:r>
            <a:endParaRPr lang="en-US" sz="2000" dirty="0" smtClean="0">
              <a:latin typeface="Arial" panose="020B0604020202020204" pitchFamily="34" charset="0"/>
            </a:endParaRPr>
          </a:p>
          <a:p>
            <a:pPr lvl="1"/>
            <a:r>
              <a:rPr lang="en-US" sz="2000" dirty="0">
                <a:latin typeface="Arial" panose="020B0604020202020204" pitchFamily="34" charset="0"/>
              </a:rPr>
              <a:t>PRAPARE emphasizes measures that are </a:t>
            </a:r>
            <a:r>
              <a:rPr lang="en-US" sz="2000" dirty="0" smtClean="0">
                <a:latin typeface="Arial" panose="020B0604020202020204" pitchFamily="34" charset="0"/>
              </a:rPr>
              <a:t>actionable</a:t>
            </a:r>
          </a:p>
          <a:p>
            <a:pPr lvl="1"/>
            <a:r>
              <a:rPr lang="en-US" sz="2000" dirty="0">
                <a:latin typeface="Arial" panose="020B0604020202020204" pitchFamily="34" charset="0"/>
              </a:rPr>
              <a:t>PRAPARE Electronic Health Record templates </a:t>
            </a:r>
            <a:r>
              <a:rPr lang="en-US" sz="2000" dirty="0" smtClean="0">
                <a:latin typeface="Arial" panose="020B0604020202020204" pitchFamily="34" charset="0"/>
              </a:rPr>
              <a:t>have been developed or are currently under development.</a:t>
            </a:r>
            <a:endParaRPr lang="en-US" sz="2000" dirty="0">
              <a:latin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8709"/>
            <a:ext cx="8229600" cy="792162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Protocol for Responding to and Assessing Patients’ Assets, Risks, and Experiences (PRAPARE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dirty="0">
              <a:solidFill>
                <a:schemeClr val="accent5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10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rcadia - Black">
  <a:themeElements>
    <a:clrScheme name="Arcadia">
      <a:dk1>
        <a:sysClr val="windowText" lastClr="000000"/>
      </a:dk1>
      <a:lt1>
        <a:sysClr val="window" lastClr="FFFFFF"/>
      </a:lt1>
      <a:dk2>
        <a:srgbClr val="404040"/>
      </a:dk2>
      <a:lt2>
        <a:srgbClr val="EEECE1"/>
      </a:lt2>
      <a:accent1>
        <a:srgbClr val="005C84"/>
      </a:accent1>
      <a:accent2>
        <a:srgbClr val="E36C09"/>
      </a:accent2>
      <a:accent3>
        <a:srgbClr val="7BC55C"/>
      </a:accent3>
      <a:accent4>
        <a:srgbClr val="EFB32F"/>
      </a:accent4>
      <a:accent5>
        <a:srgbClr val="4F81BD"/>
      </a:accent5>
      <a:accent6>
        <a:srgbClr val="8064A2"/>
      </a:accent6>
      <a:hlink>
        <a:srgbClr val="4BACC6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/>
          <a:tailEnd/>
        </a:ln>
      </a:spPr>
      <a:bodyPr anchor="ctr"/>
      <a:lstStyle>
        <a:defPPr algn="ctr">
          <a:defRPr sz="1200" dirty="0">
            <a:solidFill>
              <a:schemeClr val="dk1"/>
            </a:solidFill>
            <a:latin typeface="+mn-lt"/>
            <a:ea typeface="+mn-ea"/>
            <a:cs typeface="+mn-cs"/>
          </a:defRPr>
        </a:defPPr>
      </a:lstStyle>
      <a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1461</TotalTime>
  <Words>797</Words>
  <Application>Microsoft Office PowerPoint</Application>
  <PresentationFormat>On-screen Show (4:3)</PresentationFormat>
  <Paragraphs>101</Paragraphs>
  <Slides>20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1_Office Theme</vt:lpstr>
      <vt:lpstr>1_Arcadia - Black</vt:lpstr>
      <vt:lpstr>     Missouri Community Health Worker Program and Social Determinants of Health (SDOH)    Angela Herman-Nestor, MPA, CPHQ, PCMH-CCE Quality and Performance Improvement Manager</vt:lpstr>
      <vt:lpstr>Missouri Community Health Worker Program Overview</vt:lpstr>
      <vt:lpstr>PowerPoint Presentation</vt:lpstr>
      <vt:lpstr>Missouri Community Health Worker Program</vt:lpstr>
      <vt:lpstr>Missouri Community Health Worker Program</vt:lpstr>
      <vt:lpstr>Healthy People 2020 SDOH Categories</vt:lpstr>
      <vt:lpstr>HP2020 SDOH Categories</vt:lpstr>
      <vt:lpstr>PowerPoint Presentation</vt:lpstr>
      <vt:lpstr>Protocol for Responding to and Assessing Patients’ Assets, Risks, and Experiences (PRAPARE)</vt:lpstr>
      <vt:lpstr>PRAPARE Measures</vt:lpstr>
      <vt:lpstr>PRAPARE</vt:lpstr>
      <vt:lpstr>PRAPARE Tool Kit</vt:lpstr>
      <vt:lpstr>PRAPARE in DRVS</vt:lpstr>
      <vt:lpstr>PowerPoint Presentation</vt:lpstr>
      <vt:lpstr>NCQA 2017 Includes Social Determinants of Health  </vt:lpstr>
      <vt:lpstr>PowerPoint Presentation</vt:lpstr>
      <vt:lpstr>PowerPoint Presentation</vt:lpstr>
      <vt:lpstr>PowerPoint Presentation</vt:lpstr>
      <vt:lpstr>CHW Resources</vt:lpstr>
      <vt:lpstr>Contact Information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Health Worker Program</dc:title>
  <dc:creator>Angela Herman-Nestor</dc:creator>
  <cp:lastModifiedBy>Angela Herman-Nestor</cp:lastModifiedBy>
  <cp:revision>56</cp:revision>
  <cp:lastPrinted>2017-12-07T18:40:23Z</cp:lastPrinted>
  <dcterms:created xsi:type="dcterms:W3CDTF">2017-02-24T20:29:59Z</dcterms:created>
  <dcterms:modified xsi:type="dcterms:W3CDTF">2017-12-12T19:52:58Z</dcterms:modified>
</cp:coreProperties>
</file>