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57" r:id="rId6"/>
    <p:sldId id="260" r:id="rId7"/>
    <p:sldId id="261" r:id="rId8"/>
    <p:sldId id="321" r:id="rId9"/>
    <p:sldId id="262" r:id="rId10"/>
    <p:sldId id="263" r:id="rId11"/>
    <p:sldId id="264" r:id="rId12"/>
    <p:sldId id="265" r:id="rId13"/>
    <p:sldId id="266" r:id="rId14"/>
    <p:sldId id="313" r:id="rId15"/>
    <p:sldId id="310" r:id="rId16"/>
    <p:sldId id="309" r:id="rId17"/>
    <p:sldId id="314" r:id="rId18"/>
    <p:sldId id="305" r:id="rId19"/>
    <p:sldId id="315" r:id="rId20"/>
    <p:sldId id="316" r:id="rId21"/>
    <p:sldId id="317" r:id="rId22"/>
    <p:sldId id="272" r:id="rId23"/>
    <p:sldId id="269" r:id="rId24"/>
    <p:sldId id="270" r:id="rId25"/>
    <p:sldId id="259" r:id="rId26"/>
    <p:sldId id="271" r:id="rId27"/>
    <p:sldId id="295" r:id="rId28"/>
    <p:sldId id="296" r:id="rId29"/>
    <p:sldId id="297" r:id="rId30"/>
    <p:sldId id="298" r:id="rId31"/>
    <p:sldId id="299" r:id="rId32"/>
    <p:sldId id="273" r:id="rId33"/>
    <p:sldId id="274" r:id="rId34"/>
    <p:sldId id="275" r:id="rId35"/>
    <p:sldId id="276" r:id="rId36"/>
    <p:sldId id="277" r:id="rId37"/>
    <p:sldId id="278" r:id="rId38"/>
    <p:sldId id="291" r:id="rId39"/>
    <p:sldId id="293" r:id="rId40"/>
    <p:sldId id="292" r:id="rId41"/>
    <p:sldId id="290" r:id="rId42"/>
    <p:sldId id="294" r:id="rId43"/>
    <p:sldId id="300" r:id="rId44"/>
    <p:sldId id="301" r:id="rId45"/>
    <p:sldId id="302" r:id="rId46"/>
    <p:sldId id="303" r:id="rId47"/>
    <p:sldId id="304" r:id="rId48"/>
    <p:sldId id="324" r:id="rId49"/>
    <p:sldId id="311" r:id="rId50"/>
    <p:sldId id="318" r:id="rId51"/>
    <p:sldId id="319" r:id="rId52"/>
    <p:sldId id="320" r:id="rId53"/>
    <p:sldId id="306" r:id="rId54"/>
    <p:sldId id="322" r:id="rId55"/>
    <p:sldId id="323" r:id="rId56"/>
    <p:sldId id="25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lar, Danielle" initials="SD" lastIdx="5" clrIdx="0">
    <p:extLst>
      <p:ext uri="{19B8F6BF-5375-455C-9EA6-DF929625EA0E}">
        <p15:presenceInfo xmlns:p15="http://schemas.microsoft.com/office/powerpoint/2012/main" userId="S::danielle.stollar@dph.ga.gov::b9a5d967-d02b-457b-8a3c-af57bc055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9329D-A8E3-47B6-8FDC-F0869EE2B152}" v="1" dt="2021-10-20T13:25:25.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78528" autoAdjust="0"/>
  </p:normalViewPr>
  <p:slideViewPr>
    <p:cSldViewPr snapToGrid="0">
      <p:cViewPr varScale="1">
        <p:scale>
          <a:sx n="86" d="100"/>
          <a:sy n="86" d="100"/>
        </p:scale>
        <p:origin x="1890" y="78"/>
      </p:cViewPr>
      <p:guideLst/>
    </p:cSldViewPr>
  </p:slideViewPr>
  <p:outlineViewPr>
    <p:cViewPr>
      <p:scale>
        <a:sx n="33" d="100"/>
        <a:sy n="33" d="100"/>
      </p:scale>
      <p:origin x="0" y="-18713"/>
    </p:cViewPr>
  </p:outlineViewPr>
  <p:notesTextViewPr>
    <p:cViewPr>
      <p:scale>
        <a:sx n="1" d="1"/>
        <a:sy n="1" d="1"/>
      </p:scale>
      <p:origin x="0" y="0"/>
    </p:cViewPr>
  </p:notesTextViewPr>
  <p:sorterViewPr>
    <p:cViewPr>
      <p:scale>
        <a:sx n="100" d="100"/>
        <a:sy n="100" d="100"/>
      </p:scale>
      <p:origin x="0" y="-2664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E3090-8431-436F-92C4-7F37E492D5C3}"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77079-D126-46EA-AB2A-1A4DF530EA2C}" type="slidenum">
              <a:rPr lang="en-US" smtClean="0"/>
              <a:t>‹#›</a:t>
            </a:fld>
            <a:endParaRPr lang="en-US"/>
          </a:p>
        </p:txBody>
      </p:sp>
    </p:spTree>
    <p:extLst>
      <p:ext uri="{BB962C8B-B14F-4D97-AF65-F5344CB8AC3E}">
        <p14:creationId xmlns:p14="http://schemas.microsoft.com/office/powerpoint/2010/main" val="367994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a:t>
            </a:r>
          </a:p>
          <a:p>
            <a:pPr marL="171450" indent="-171450">
              <a:buFont typeface="Arial" panose="020B0604020202020204" pitchFamily="34" charset="0"/>
              <a:buChar char="•"/>
            </a:pPr>
            <a:r>
              <a:rPr lang="en-US" dirty="0"/>
              <a:t>Dani Stollar CDC Public Health Associate</a:t>
            </a:r>
          </a:p>
          <a:p>
            <a:pPr marL="171450" indent="-171450">
              <a:buFont typeface="Arial" panose="020B0604020202020204" pitchFamily="34" charset="0"/>
              <a:buChar char="•"/>
            </a:pPr>
            <a:r>
              <a:rPr lang="en-US" dirty="0"/>
              <a:t>Assigned to DPH in 2019 </a:t>
            </a:r>
          </a:p>
          <a:p>
            <a:pPr marL="171450" indent="-171450">
              <a:buFont typeface="Arial" panose="020B0604020202020204" pitchFamily="34" charset="0"/>
              <a:buChar char="•"/>
            </a:pPr>
            <a:r>
              <a:rPr lang="en-US" dirty="0"/>
              <a:t>Supporting the Health Systems team of the Chronic Disease Prevention Section with evaluation work</a:t>
            </a:r>
          </a:p>
          <a:p>
            <a:endParaRPr lang="en-US" dirty="0"/>
          </a:p>
          <a:p>
            <a:pPr marL="171450" indent="-171450">
              <a:buFont typeface="Arial" panose="020B0604020202020204" pitchFamily="34" charset="0"/>
              <a:buChar char="•"/>
            </a:pPr>
            <a:r>
              <a:rPr lang="en-US" dirty="0"/>
              <a:t>About 5 months ago I returned from a CDC COVID-19 deployment</a:t>
            </a:r>
          </a:p>
          <a:p>
            <a:pPr marL="171450" indent="-171450">
              <a:buFont typeface="Arial" panose="020B0604020202020204" pitchFamily="34" charset="0"/>
              <a:buChar char="•"/>
            </a:pPr>
            <a:r>
              <a:rPr lang="en-US" dirty="0"/>
              <a:t>Kia and I were discussing projects for my final months with the state</a:t>
            </a:r>
          </a:p>
          <a:p>
            <a:pPr marL="171450" indent="-171450">
              <a:buFont typeface="Arial" panose="020B0604020202020204" pitchFamily="34" charset="0"/>
              <a:buChar char="•"/>
            </a:pPr>
            <a:r>
              <a:rPr lang="en-US" dirty="0"/>
              <a:t>One of which was related to the need for further research on approaches other states and state agencies have taken to certify CHWs </a:t>
            </a:r>
          </a:p>
          <a:p>
            <a:pPr marL="171450" indent="-171450">
              <a:buFont typeface="Arial" panose="020B0604020202020204" pitchFamily="34" charset="0"/>
              <a:buChar char="•"/>
            </a:pPr>
            <a:r>
              <a:rPr lang="en-US" dirty="0"/>
              <a:t>For the past 5 years CDPS has been going back and forth on what role the department should take in a statewide CHW certification and training program</a:t>
            </a:r>
          </a:p>
          <a:p>
            <a:pPr marL="171450" indent="-171450">
              <a:buFont typeface="Arial" panose="020B0604020202020204" pitchFamily="34" charset="0"/>
              <a:buChar char="•"/>
            </a:pPr>
            <a:r>
              <a:rPr lang="en-US" dirty="0"/>
              <a:t>Request: deep dive into state and non-government programs to understand why they took the approach they did and how they developed the certification program they have as well as lessons learned along the way</a:t>
            </a:r>
          </a:p>
          <a:p>
            <a:pPr marL="171450" indent="-171450">
              <a:buFont typeface="Arial" panose="020B0604020202020204" pitchFamily="34" charset="0"/>
              <a:buChar char="•"/>
            </a:pPr>
            <a:r>
              <a:rPr lang="en-US" dirty="0"/>
              <a:t>My goal today is to provide the information I collected from research on programs and interviews with program representatives, to facilitate the decisions that will be made about next steps towards a certification program here in GA</a:t>
            </a:r>
          </a:p>
        </p:txBody>
      </p:sp>
      <p:sp>
        <p:nvSpPr>
          <p:cNvPr id="4" name="Slide Number Placeholder 3"/>
          <p:cNvSpPr>
            <a:spLocks noGrp="1"/>
          </p:cNvSpPr>
          <p:nvPr>
            <p:ph type="sldNum" sz="quarter" idx="5"/>
          </p:nvPr>
        </p:nvSpPr>
        <p:spPr/>
        <p:txBody>
          <a:bodyPr/>
          <a:lstStyle/>
          <a:p>
            <a:fld id="{48877079-D126-46EA-AB2A-1A4DF530EA2C}" type="slidenum">
              <a:rPr lang="en-US" smtClean="0"/>
              <a:t>1</a:t>
            </a:fld>
            <a:endParaRPr lang="en-US"/>
          </a:p>
        </p:txBody>
      </p:sp>
    </p:spTree>
    <p:extLst>
      <p:ext uri="{BB962C8B-B14F-4D97-AF65-F5344CB8AC3E}">
        <p14:creationId xmlns:p14="http://schemas.microsoft.com/office/powerpoint/2010/main" val="193146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notable information</a:t>
            </a:r>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10</a:t>
            </a:fld>
            <a:endParaRPr lang="en-US"/>
          </a:p>
        </p:txBody>
      </p:sp>
    </p:spTree>
    <p:extLst>
      <p:ext uri="{BB962C8B-B14F-4D97-AF65-F5344CB8AC3E}">
        <p14:creationId xmlns:p14="http://schemas.microsoft.com/office/powerpoint/2010/main" val="270393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Health Care Reform Law 2006 convened an advisory committee and provide recommendations on certification</a:t>
            </a:r>
          </a:p>
          <a:p>
            <a:pPr marL="171450" indent="-171450">
              <a:buFont typeface="Arial" panose="020B0604020202020204" pitchFamily="34" charset="0"/>
              <a:buChar char="•"/>
            </a:pPr>
            <a:r>
              <a:rPr lang="en-US" dirty="0"/>
              <a:t>Legislation in 1999 convened the </a:t>
            </a:r>
            <a:r>
              <a:rPr lang="en-US" dirty="0" err="1"/>
              <a:t>Promotora</a:t>
            </a:r>
            <a:r>
              <a:rPr lang="en-US" dirty="0"/>
              <a:t> Program Development Committee to provide recommendations on creating a certification program AND required DSHS to create a certification program (contradictory) </a:t>
            </a:r>
          </a:p>
        </p:txBody>
      </p:sp>
      <p:sp>
        <p:nvSpPr>
          <p:cNvPr id="4" name="Slide Number Placeholder 3"/>
          <p:cNvSpPr>
            <a:spLocks noGrp="1"/>
          </p:cNvSpPr>
          <p:nvPr>
            <p:ph type="sldNum" sz="quarter" idx="5"/>
          </p:nvPr>
        </p:nvSpPr>
        <p:spPr/>
        <p:txBody>
          <a:bodyPr/>
          <a:lstStyle/>
          <a:p>
            <a:fld id="{48877079-D126-46EA-AB2A-1A4DF530EA2C}" type="slidenum">
              <a:rPr lang="en-US" smtClean="0"/>
              <a:t>11</a:t>
            </a:fld>
            <a:endParaRPr lang="en-US"/>
          </a:p>
        </p:txBody>
      </p:sp>
    </p:spTree>
    <p:extLst>
      <p:ext uri="{BB962C8B-B14F-4D97-AF65-F5344CB8AC3E}">
        <p14:creationId xmlns:p14="http://schemas.microsoft.com/office/powerpoint/2010/main" val="122334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Grassroots organization identified desire for certification through research on implementing the idea of how to pay neighbors who help other neighbors – created a certification program initially through the State Technical School system</a:t>
            </a:r>
          </a:p>
          <a:p>
            <a:pPr marL="171450" indent="-171450">
              <a:buFont typeface="Arial" panose="020B0604020202020204" pitchFamily="34" charset="0"/>
              <a:buChar char="•"/>
            </a:pPr>
            <a:r>
              <a:rPr lang="en-US" dirty="0"/>
              <a:t>The Cancer Control Research Advisory Board (C-CRAB) created a CHW taskforce that ultimately became the Florida CHW Coalition – through research on training programs nationally, the Coalition became aware of certification efforts nationally – subsequently the coalition surveyed its membership and identified the desire for certification</a:t>
            </a:r>
          </a:p>
          <a:p>
            <a:pPr marL="171450" indent="-171450">
              <a:buFont typeface="Arial" panose="020B0604020202020204" pitchFamily="34" charset="0"/>
              <a:buChar char="•"/>
            </a:pPr>
            <a:r>
              <a:rPr lang="en-US" dirty="0"/>
              <a:t>The Kentucky CHW Advisory Workgroup, which consisted of CHWs and allies, who through conversations around CHW workforce promotion identified the desire for certification</a:t>
            </a:r>
          </a:p>
        </p:txBody>
      </p:sp>
      <p:sp>
        <p:nvSpPr>
          <p:cNvPr id="4" name="Slide Number Placeholder 3"/>
          <p:cNvSpPr>
            <a:spLocks noGrp="1"/>
          </p:cNvSpPr>
          <p:nvPr>
            <p:ph type="sldNum" sz="quarter" idx="5"/>
          </p:nvPr>
        </p:nvSpPr>
        <p:spPr/>
        <p:txBody>
          <a:bodyPr/>
          <a:lstStyle/>
          <a:p>
            <a:fld id="{48877079-D126-46EA-AB2A-1A4DF530EA2C}" type="slidenum">
              <a:rPr lang="en-US" smtClean="0"/>
              <a:t>12</a:t>
            </a:fld>
            <a:endParaRPr lang="en-US"/>
          </a:p>
        </p:txBody>
      </p:sp>
    </p:spTree>
    <p:extLst>
      <p:ext uri="{BB962C8B-B14F-4D97-AF65-F5344CB8AC3E}">
        <p14:creationId xmlns:p14="http://schemas.microsoft.com/office/powerpoint/2010/main" val="2178789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Highlights major themes in reasons why certification was/is desired</a:t>
            </a:r>
          </a:p>
          <a:p>
            <a:pPr marL="171450" indent="-171450">
              <a:buFont typeface="Arial" panose="020B0604020202020204" pitchFamily="34" charset="0"/>
              <a:buChar char="•"/>
            </a:pPr>
            <a:r>
              <a:rPr lang="en-US" dirty="0"/>
              <a:t>The themes are situated according to which entity wanted/wants certification</a:t>
            </a:r>
          </a:p>
          <a:p>
            <a:pPr marL="171450" indent="-171450">
              <a:buFont typeface="Arial" panose="020B0604020202020204" pitchFamily="34" charset="0"/>
              <a:buChar char="•"/>
            </a:pPr>
            <a:r>
              <a:rPr lang="en-US" dirty="0"/>
              <a:t>Recognition = knowing what CHWs are, that they are a unique and distinct workforce</a:t>
            </a:r>
          </a:p>
          <a:p>
            <a:pPr marL="171450" indent="-171450">
              <a:buFont typeface="Arial" panose="020B0604020202020204" pitchFamily="34" charset="0"/>
              <a:buChar char="•"/>
            </a:pPr>
            <a:r>
              <a:rPr lang="en-US" dirty="0"/>
              <a:t>Credibility = a way to demonstrate that they are equipped with a set of core skills/competencies</a:t>
            </a:r>
          </a:p>
          <a:p>
            <a:pPr marL="171450" indent="-171450">
              <a:buFont typeface="Arial" panose="020B0604020202020204" pitchFamily="34" charset="0"/>
              <a:buChar char="•"/>
            </a:pPr>
            <a:r>
              <a:rPr lang="en-US" dirty="0"/>
              <a:t>Consistency and demonstrated competency are reasons which Insurers/Employers list for wanting certification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13</a:t>
            </a:fld>
            <a:endParaRPr lang="en-US"/>
          </a:p>
        </p:txBody>
      </p:sp>
    </p:spTree>
    <p:extLst>
      <p:ext uri="{BB962C8B-B14F-4D97-AF65-F5344CB8AC3E}">
        <p14:creationId xmlns:p14="http://schemas.microsoft.com/office/powerpoint/2010/main" val="153216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Mid-1990s, 4 movements within and without the CHW arena led to legislation in 1999</a:t>
            </a:r>
          </a:p>
          <a:p>
            <a:pPr marL="171450" indent="-171450">
              <a:buFont typeface="Arial" panose="020B0604020202020204" pitchFamily="34" charset="0"/>
              <a:buChar char="•"/>
            </a:pPr>
            <a:r>
              <a:rPr lang="en-US" dirty="0"/>
              <a:t>1999:  HB 1864 – created a </a:t>
            </a:r>
            <a:r>
              <a:rPr lang="en-US" dirty="0" err="1"/>
              <a:t>Promotora</a:t>
            </a:r>
            <a:r>
              <a:rPr lang="en-US" dirty="0"/>
              <a:t> Program Development Committee to make recommendations on the training and certification of CHWs AND mandated that TDH create a certification program by Jan 1</a:t>
            </a:r>
            <a:r>
              <a:rPr lang="en-US" baseline="30000" dirty="0"/>
              <a:t>st</a:t>
            </a:r>
            <a:r>
              <a:rPr lang="en-US" dirty="0"/>
              <a:t> 2000. </a:t>
            </a:r>
          </a:p>
          <a:p>
            <a:pPr marL="628650" lvl="1" indent="-171450">
              <a:buFont typeface="Arial" panose="020B0604020202020204" pitchFamily="34" charset="0"/>
              <a:buChar char="•"/>
            </a:pPr>
            <a:r>
              <a:rPr lang="en-US" dirty="0"/>
              <a:t>Certification rules were adopted around 2000, 2002 the first certifications were conferred</a:t>
            </a:r>
          </a:p>
          <a:p>
            <a:pPr marL="171450" lvl="0" indent="-171450">
              <a:buFont typeface="Arial" panose="020B0604020202020204" pitchFamily="34" charset="0"/>
              <a:buChar char="•"/>
            </a:pPr>
            <a:r>
              <a:rPr lang="en-US" dirty="0"/>
              <a:t>2001: SB 1051 – Requires that CHWs who are compensated are certified</a:t>
            </a:r>
          </a:p>
          <a:p>
            <a:pPr marL="171450" lvl="0" indent="-171450">
              <a:buFont typeface="Arial" panose="020B0604020202020204" pitchFamily="34" charset="0"/>
              <a:buChar char="•"/>
            </a:pPr>
            <a:r>
              <a:rPr lang="en-US" dirty="0"/>
              <a:t>2011: HB 2610 – establishes the </a:t>
            </a:r>
            <a:r>
              <a:rPr lang="en-US" dirty="0" err="1"/>
              <a:t>Promotora</a:t>
            </a:r>
            <a:r>
              <a:rPr lang="en-US" dirty="0"/>
              <a:t>/Community Health Worker Advisory Committee” (essentially renames the </a:t>
            </a:r>
            <a:r>
              <a:rPr lang="en-US" dirty="0" err="1"/>
              <a:t>Promotora</a:t>
            </a:r>
            <a:r>
              <a:rPr lang="en-US" dirty="0"/>
              <a:t> Program Development Committee and provides new rules/charges). The Committee is charged with studying the feasibility and desirability of employing CHWs as well as funding and reimbursement methods for CHWs.</a:t>
            </a:r>
          </a:p>
          <a:p>
            <a:pPr marL="171450" lvl="0" indent="-171450">
              <a:buFont typeface="Arial" panose="020B0604020202020204" pitchFamily="34" charset="0"/>
              <a:buChar char="•"/>
            </a:pPr>
            <a:r>
              <a:rPr lang="en-US" dirty="0"/>
              <a:t>No money was appropriated for the program through legislation</a:t>
            </a:r>
          </a:p>
        </p:txBody>
      </p:sp>
      <p:sp>
        <p:nvSpPr>
          <p:cNvPr id="4" name="Slide Number Placeholder 3"/>
          <p:cNvSpPr>
            <a:spLocks noGrp="1"/>
          </p:cNvSpPr>
          <p:nvPr>
            <p:ph type="sldNum" sz="quarter" idx="5"/>
          </p:nvPr>
        </p:nvSpPr>
        <p:spPr/>
        <p:txBody>
          <a:bodyPr/>
          <a:lstStyle/>
          <a:p>
            <a:fld id="{48877079-D126-46EA-AB2A-1A4DF530EA2C}" type="slidenum">
              <a:rPr lang="en-US" smtClean="0"/>
              <a:t>14</a:t>
            </a:fld>
            <a:endParaRPr lang="en-US"/>
          </a:p>
        </p:txBody>
      </p:sp>
    </p:spTree>
    <p:extLst>
      <p:ext uri="{BB962C8B-B14F-4D97-AF65-F5344CB8AC3E}">
        <p14:creationId xmlns:p14="http://schemas.microsoft.com/office/powerpoint/2010/main" val="52932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lot of CHW workforce development work starts with MACHW – the Massachusetts Association of CHWs and MDPH </a:t>
            </a:r>
            <a:r>
              <a:rPr lang="en-US" dirty="0">
                <a:sym typeface="Wingdings" panose="05000000000000000000" pitchFamily="2" charset="2"/>
              </a:rPr>
              <a:t> Legislation creates the push towards certification</a:t>
            </a:r>
          </a:p>
          <a:p>
            <a:pPr marL="171450" indent="-171450">
              <a:buFont typeface="Arial" panose="020B0604020202020204" pitchFamily="34" charset="0"/>
              <a:buChar char="•"/>
            </a:pPr>
            <a:r>
              <a:rPr lang="en-US" dirty="0"/>
              <a:t>First legislation: 2006</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Segoe UI" panose="020B0502040204020203" pitchFamily="34" charset="0"/>
                <a:cs typeface="Segoe UI" panose="020B0502040204020203" pitchFamily="34" charset="0"/>
              </a:rPr>
              <a:t>Mandated that the Massachusetts Department of Public Health (MDPH) convene an Advisory Council to provide recommendations on creating a sustainable CHW program, including exploration of options for a certification program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Segoe UI" panose="020B0502040204020203" pitchFamily="34" charset="0"/>
                <a:cs typeface="Segoe UI" panose="020B0502040204020203" pitchFamily="34" charset="0"/>
              </a:rPr>
              <a:t>Second legislation: 2010, as a result of recommendations from Advisory Council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Segoe UI" panose="020B0502040204020203" pitchFamily="34" charset="0"/>
                <a:cs typeface="Segoe UI" panose="020B0502040204020203" pitchFamily="34" charset="0"/>
              </a:rPr>
              <a:t>Established a Board of Certification of CHWs within the Bureau of Health Professional Licensures in MDPH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money was appropriated for the program through legislation; they were advised by lawyers at MDPH not to ask for money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2010 legislation was sponsored by Lisa-Renee </a:t>
            </a:r>
            <a:r>
              <a:rPr lang="en-US" dirty="0" err="1"/>
              <a:t>Holderby</a:t>
            </a:r>
            <a:r>
              <a:rPr lang="en-US" dirty="0"/>
              <a:t> Fox’s mother-in-law, Rep. Gloria L. Fox (though not at the time)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Certifications were first conferred in 2018</a:t>
            </a:r>
          </a:p>
        </p:txBody>
      </p:sp>
      <p:sp>
        <p:nvSpPr>
          <p:cNvPr id="4" name="Slide Number Placeholder 3"/>
          <p:cNvSpPr>
            <a:spLocks noGrp="1"/>
          </p:cNvSpPr>
          <p:nvPr>
            <p:ph type="sldNum" sz="quarter" idx="5"/>
          </p:nvPr>
        </p:nvSpPr>
        <p:spPr/>
        <p:txBody>
          <a:bodyPr/>
          <a:lstStyle/>
          <a:p>
            <a:fld id="{48877079-D126-46EA-AB2A-1A4DF530EA2C}" type="slidenum">
              <a:rPr lang="en-US" smtClean="0"/>
              <a:t>15</a:t>
            </a:fld>
            <a:endParaRPr lang="en-US"/>
          </a:p>
        </p:txBody>
      </p:sp>
    </p:spTree>
    <p:extLst>
      <p:ext uri="{BB962C8B-B14F-4D97-AF65-F5344CB8AC3E}">
        <p14:creationId xmlns:p14="http://schemas.microsoft.com/office/powerpoint/2010/main" val="152881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Began with the Cancer Control and Research Advisory Council creating the CHW taskforce which became the Florida CHW Coalition </a:t>
            </a:r>
          </a:p>
          <a:p>
            <a:pPr marL="628650" lvl="1" indent="-171450">
              <a:buFont typeface="Arial" panose="020B0604020202020204" pitchFamily="34" charset="0"/>
              <a:buChar char="•"/>
            </a:pPr>
            <a:r>
              <a:rPr lang="en-US" dirty="0"/>
              <a:t>When the coalition identified interest in certification it began exploring various avenues for implementation – around 2012, Coalition began to work with the Florida Certification Board (FCB), a private non-profit org that certifies around 30 other health-related professions</a:t>
            </a:r>
          </a:p>
          <a:p>
            <a:pPr marL="628650" lvl="1" indent="-171450">
              <a:buFont typeface="Arial" panose="020B0604020202020204" pitchFamily="34" charset="0"/>
              <a:buChar char="•"/>
            </a:pPr>
            <a:endParaRPr lang="en-US" dirty="0"/>
          </a:p>
          <a:p>
            <a:pPr marL="171450" lvl="0" indent="-171450">
              <a:buFont typeface="Wingdings" panose="05000000000000000000" pitchFamily="2" charset="2"/>
              <a:buChar char="§"/>
            </a:pPr>
            <a:r>
              <a:rPr lang="en-US" dirty="0"/>
              <a:t>2015 first certifications were conferred</a:t>
            </a:r>
          </a:p>
          <a:p>
            <a:pPr marL="171450" lvl="0" indent="-171450">
              <a:buFont typeface="Wingdings" panose="05000000000000000000" pitchFamily="2" charset="2"/>
              <a:buChar char="§"/>
            </a:pPr>
            <a:r>
              <a:rPr lang="en-US" dirty="0"/>
              <a:t>2 notable items:</a:t>
            </a:r>
          </a:p>
          <a:p>
            <a:pPr marL="628650" lvl="1" indent="-171450">
              <a:buFont typeface="Wingdings" panose="05000000000000000000" pitchFamily="2" charset="2"/>
              <a:buChar char="§"/>
            </a:pPr>
            <a:r>
              <a:rPr lang="en-US" dirty="0"/>
              <a:t>Attempted legislation 3 times, died in senate committees</a:t>
            </a:r>
          </a:p>
          <a:p>
            <a:pPr marL="628650" lvl="1" indent="-171450">
              <a:buFont typeface="Wingdings" panose="05000000000000000000" pitchFamily="2" charset="2"/>
              <a:buChar char="§"/>
            </a:pPr>
            <a:r>
              <a:rPr lang="en-US" dirty="0"/>
              <a:t>Training curriculum was developed AFTER the certification program was established</a:t>
            </a:r>
          </a:p>
          <a:p>
            <a:endParaRPr lang="en-US" dirty="0"/>
          </a:p>
          <a:p>
            <a:r>
              <a:rPr lang="en-US" dirty="0"/>
              <a:t>2012: SB 886 – definitions, SOW, taskforce within a university, </a:t>
            </a:r>
            <a:r>
              <a:rPr lang="en-US" dirty="0" err="1"/>
              <a:t>FDoH</a:t>
            </a:r>
            <a:r>
              <a:rPr lang="en-US" dirty="0"/>
              <a:t> to provide admin support, provide members and duties to the TF, rules of the TF, TF to submit a report to the gov/legislature</a:t>
            </a:r>
          </a:p>
          <a:p>
            <a:r>
              <a:rPr lang="en-US" dirty="0"/>
              <a:t>2014: SB 306 – SAME but authorize TF to meet in person or by teleconference or electronic means, providing for future repeal of the TF</a:t>
            </a:r>
          </a:p>
          <a:p>
            <a:r>
              <a:rPr lang="en-US" dirty="0"/>
              <a:t>2015: SB 482 – SAME as 886, but require </a:t>
            </a:r>
            <a:r>
              <a:rPr lang="en-US" dirty="0" err="1"/>
              <a:t>DoH</a:t>
            </a:r>
            <a:r>
              <a:rPr lang="en-US" dirty="0"/>
              <a:t> to approve 3</a:t>
            </a:r>
            <a:r>
              <a:rPr lang="en-US" baseline="30000" dirty="0"/>
              <a:t>rd</a:t>
            </a:r>
            <a:r>
              <a:rPr lang="en-US" dirty="0"/>
              <a:t> party credentialing entities to administer certification program, establish criteria for the approval of a 3</a:t>
            </a:r>
            <a:r>
              <a:rPr lang="en-US" baseline="30000" dirty="0"/>
              <a:t>rd</a:t>
            </a:r>
            <a:r>
              <a:rPr lang="en-US" dirty="0"/>
              <a:t> party credentialing entity, require 3</a:t>
            </a:r>
            <a:r>
              <a:rPr lang="en-US" baseline="30000" dirty="0"/>
              <a:t>rd</a:t>
            </a:r>
            <a:r>
              <a:rPr lang="en-US" dirty="0"/>
              <a:t> party credentialing entity too issue a certification to certain qualified individuals who meet grandfathering standards established by the entity, max fee for certification</a:t>
            </a:r>
          </a:p>
        </p:txBody>
      </p:sp>
      <p:sp>
        <p:nvSpPr>
          <p:cNvPr id="4" name="Slide Number Placeholder 3"/>
          <p:cNvSpPr>
            <a:spLocks noGrp="1"/>
          </p:cNvSpPr>
          <p:nvPr>
            <p:ph type="sldNum" sz="quarter" idx="5"/>
          </p:nvPr>
        </p:nvSpPr>
        <p:spPr/>
        <p:txBody>
          <a:bodyPr/>
          <a:lstStyle/>
          <a:p>
            <a:fld id="{48877079-D126-46EA-AB2A-1A4DF530EA2C}" type="slidenum">
              <a:rPr lang="en-US" smtClean="0"/>
              <a:t>16</a:t>
            </a:fld>
            <a:endParaRPr lang="en-US"/>
          </a:p>
        </p:txBody>
      </p:sp>
    </p:spTree>
    <p:extLst>
      <p:ext uri="{BB962C8B-B14F-4D97-AF65-F5344CB8AC3E}">
        <p14:creationId xmlns:p14="http://schemas.microsoft.com/office/powerpoint/2010/main" val="281698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Around 2011, the grassroots organization – Organizing for Health (OFH) began researching model for how to pay neighbors helping neighbors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Identified the Minnesota CHW model/curriculum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Identified desire for certification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Negotiated with the SC Technical School System to administer a curriculum and exam – first iteration of the certification program</a:t>
            </a:r>
          </a:p>
          <a:p>
            <a:pPr>
              <a:buFont typeface="Arial" panose="020B0604020202020204" pitchFamily="34" charset="0"/>
              <a:buChar char="•"/>
            </a:pPr>
            <a:r>
              <a:rPr lang="en-US" dirty="0"/>
              <a:t> 2013, DHHS asked to use this program for one of it’s CHW projects; OFH realized there were a lot of problems that needed to be addressed</a:t>
            </a:r>
          </a:p>
          <a:p>
            <a:pPr>
              <a:buFont typeface="Arial" panose="020B0604020202020204" pitchFamily="34" charset="0"/>
              <a:buChar char="•"/>
            </a:pPr>
            <a:r>
              <a:rPr lang="en-US" dirty="0"/>
              <a:t> South Carolina CHW Association formed in 2014 to address these issues; explored several alternative ways to administer the certification program</a:t>
            </a:r>
          </a:p>
          <a:p>
            <a:pPr lvl="1">
              <a:buFont typeface="Arial" panose="020B0604020202020204" pitchFamily="34" charset="0"/>
              <a:buChar char="•"/>
            </a:pPr>
            <a:r>
              <a:rPr lang="en-US" dirty="0"/>
              <a:t> Labor Licensing and Regulations (LLR) – did not feel it was a good fit</a:t>
            </a:r>
          </a:p>
          <a:p>
            <a:pPr lvl="1">
              <a:buFont typeface="Arial" panose="020B0604020202020204" pitchFamily="34" charset="0"/>
              <a:buChar char="•"/>
            </a:pPr>
            <a:r>
              <a:rPr lang="en-US" dirty="0"/>
              <a:t> Legislation – felt that other states had run into too many problems</a:t>
            </a:r>
          </a:p>
          <a:p>
            <a:pPr lvl="1">
              <a:buFont typeface="Arial" panose="020B0604020202020204" pitchFamily="34" charset="0"/>
              <a:buChar char="•"/>
            </a:pPr>
            <a:r>
              <a:rPr lang="en-US" dirty="0"/>
              <a:t> DHEC (Department of Health and Environmental Control) – decided against it over concerns with control and development of the program/process and who was going to to be involved; “Nothing for us, without us”</a:t>
            </a:r>
          </a:p>
          <a:p>
            <a:pPr lvl="1">
              <a:buFont typeface="Arial" panose="020B0604020202020204" pitchFamily="34" charset="0"/>
              <a:buChar char="•"/>
            </a:pPr>
            <a:r>
              <a:rPr lang="en-US" dirty="0"/>
              <a:t> Stakeholders agreed that it made the most sense to create a South Carolina Community Health Worker Council; the council would have at least 51% CHWs + other key stakeholders</a:t>
            </a:r>
          </a:p>
          <a:p>
            <a:pPr>
              <a:buFont typeface="Arial" panose="020B0604020202020204" pitchFamily="34" charset="0"/>
              <a:buChar char="•"/>
            </a:pPr>
            <a:r>
              <a:rPr lang="en-US" dirty="0"/>
              <a:t> 2017 created the South Carolina CHW Credentialing Council (kept it in house)</a:t>
            </a:r>
          </a:p>
          <a:p>
            <a:pPr>
              <a:buFont typeface="Arial" panose="020B0604020202020204" pitchFamily="34" charset="0"/>
              <a:buChar char="•"/>
            </a:pPr>
            <a:r>
              <a:rPr lang="en-US" dirty="0"/>
              <a:t> In 2018, SC BCBS Foundation provides 3 years of funding to SCCHWA for development of a strategic plan for CHW workforce development in SC</a:t>
            </a:r>
          </a:p>
          <a:p>
            <a:pPr lvl="0">
              <a:buFont typeface="Arial" panose="020B0604020202020204" pitchFamily="34" charset="0"/>
              <a:buChar char="•"/>
            </a:pPr>
            <a:r>
              <a:rPr lang="en-US" dirty="0"/>
              <a:t> First certifications were conferred in 2020</a:t>
            </a:r>
          </a:p>
        </p:txBody>
      </p:sp>
      <p:sp>
        <p:nvSpPr>
          <p:cNvPr id="4" name="Slide Number Placeholder 3"/>
          <p:cNvSpPr>
            <a:spLocks noGrp="1"/>
          </p:cNvSpPr>
          <p:nvPr>
            <p:ph type="sldNum" sz="quarter" idx="5"/>
          </p:nvPr>
        </p:nvSpPr>
        <p:spPr/>
        <p:txBody>
          <a:bodyPr/>
          <a:lstStyle/>
          <a:p>
            <a:fld id="{48877079-D126-46EA-AB2A-1A4DF530EA2C}" type="slidenum">
              <a:rPr lang="en-US" smtClean="0"/>
              <a:t>17</a:t>
            </a:fld>
            <a:endParaRPr lang="en-US"/>
          </a:p>
        </p:txBody>
      </p:sp>
    </p:spTree>
    <p:extLst>
      <p:ext uri="{BB962C8B-B14F-4D97-AF65-F5344CB8AC3E}">
        <p14:creationId xmlns:p14="http://schemas.microsoft.com/office/powerpoint/2010/main" val="230795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Stirrings of CHW work and organizing throughout the 1990s and early 2000s</a:t>
            </a:r>
          </a:p>
          <a:p>
            <a:pPr marL="171450" indent="-171450">
              <a:buFont typeface="Arial" panose="020B0604020202020204" pitchFamily="34" charset="0"/>
              <a:buChar char="•"/>
            </a:pPr>
            <a:r>
              <a:rPr lang="en-US" dirty="0"/>
              <a:t>In 2014 the CHW Advisory Workgroup formalized these efforts, brought together stakeholders by invitation only at first, and then slowly grew</a:t>
            </a:r>
          </a:p>
          <a:p>
            <a:pPr marL="628650" lvl="1" indent="-171450">
              <a:buFont typeface="Arial" panose="020B0604020202020204" pitchFamily="34" charset="0"/>
              <a:buChar char="•"/>
            </a:pPr>
            <a:r>
              <a:rPr lang="en-US" dirty="0"/>
              <a:t>CHWs in this workgroup specifically requested certification</a:t>
            </a:r>
          </a:p>
          <a:p>
            <a:pPr marL="628650" lvl="1" indent="-171450">
              <a:buFont typeface="Arial" panose="020B0604020202020204" pitchFamily="34" charset="0"/>
              <a:buChar char="•"/>
            </a:pPr>
            <a:r>
              <a:rPr lang="en-US" dirty="0"/>
              <a:t>The workgroup met monthly to discuss and develop ideas arounds what certification would look like</a:t>
            </a:r>
          </a:p>
          <a:p>
            <a:pPr marL="171450" lvl="0" indent="-171450">
              <a:buFont typeface="Arial" panose="020B0604020202020204" pitchFamily="34" charset="0"/>
              <a:buChar char="•"/>
            </a:pPr>
            <a:r>
              <a:rPr lang="en-US" dirty="0"/>
              <a:t>Up until 2017 the workgroup led and orchestrated itself, but many of the partners had other jobs/commitments; in 2017 hired a Program manager to facilitate the workgroups conversations, finalize and put into motion certification program materials</a:t>
            </a:r>
          </a:p>
          <a:p>
            <a:pPr marL="171450" lvl="0" indent="-171450">
              <a:buFont typeface="Arial" panose="020B0604020202020204" pitchFamily="34" charset="0"/>
              <a:buChar char="•"/>
            </a:pPr>
            <a:r>
              <a:rPr lang="en-US" dirty="0"/>
              <a:t>2019 first certifications conferred</a:t>
            </a:r>
          </a:p>
          <a:p>
            <a:pPr marL="171450" lvl="0" indent="-171450">
              <a:buFont typeface="Arial" panose="020B0604020202020204" pitchFamily="34" charset="0"/>
              <a:buChar char="•"/>
            </a:pPr>
            <a:r>
              <a:rPr lang="en-US" dirty="0"/>
              <a:t>Criteria/process for approving CHW Training programs implemented after certification started</a:t>
            </a:r>
          </a:p>
        </p:txBody>
      </p:sp>
      <p:sp>
        <p:nvSpPr>
          <p:cNvPr id="4" name="Slide Number Placeholder 3"/>
          <p:cNvSpPr>
            <a:spLocks noGrp="1"/>
          </p:cNvSpPr>
          <p:nvPr>
            <p:ph type="sldNum" sz="quarter" idx="5"/>
          </p:nvPr>
        </p:nvSpPr>
        <p:spPr/>
        <p:txBody>
          <a:bodyPr/>
          <a:lstStyle/>
          <a:p>
            <a:fld id="{48877079-D126-46EA-AB2A-1A4DF530EA2C}" type="slidenum">
              <a:rPr lang="en-US" smtClean="0"/>
              <a:t>18</a:t>
            </a:fld>
            <a:endParaRPr lang="en-US"/>
          </a:p>
        </p:txBody>
      </p:sp>
    </p:spTree>
    <p:extLst>
      <p:ext uri="{BB962C8B-B14F-4D97-AF65-F5344CB8AC3E}">
        <p14:creationId xmlns:p14="http://schemas.microsoft.com/office/powerpoint/2010/main" val="259858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next part will make up the core of my presentation. Request: create process flow charts for each state’s program. Broken up charts into 4 parts:</a:t>
            </a:r>
          </a:p>
          <a:p>
            <a:pPr marL="0" indent="0">
              <a:buFont typeface="Arial" panose="020B0604020202020204" pitchFamily="34" charset="0"/>
              <a:buNone/>
            </a:pPr>
            <a:r>
              <a:rPr lang="en-US" dirty="0"/>
              <a:t>1) Organizational Structure - includes the entities involved in the certification process</a:t>
            </a:r>
          </a:p>
          <a:p>
            <a:pPr marL="0" indent="0">
              <a:buFont typeface="Arial" panose="020B0604020202020204" pitchFamily="34" charset="0"/>
              <a:buNone/>
            </a:pPr>
            <a:r>
              <a:rPr lang="en-US" dirty="0"/>
              <a:t>2) Process Flow – displays the flow of information/data that makes up the certification process through which a CHW and/or training program must go</a:t>
            </a:r>
          </a:p>
          <a:p>
            <a:pPr marL="0" indent="0">
              <a:buFont typeface="Arial" panose="020B0604020202020204" pitchFamily="34" charset="0"/>
              <a:buNone/>
            </a:pPr>
            <a:r>
              <a:rPr lang="en-US" dirty="0"/>
              <a:t>3) Funding and Cash Flow – shows how programs are funded and how cash collected through the certification process is utilized, when applicable</a:t>
            </a:r>
          </a:p>
          <a:p>
            <a:pPr marL="0" indent="0">
              <a:buFont typeface="Arial" panose="020B0604020202020204" pitchFamily="34" charset="0"/>
              <a:buNone/>
            </a:pPr>
            <a:r>
              <a:rPr lang="en-US" dirty="0"/>
              <a:t>4) All 3 parts of the process together</a:t>
            </a:r>
          </a:p>
        </p:txBody>
      </p:sp>
      <p:sp>
        <p:nvSpPr>
          <p:cNvPr id="4" name="Slide Number Placeholder 3"/>
          <p:cNvSpPr>
            <a:spLocks noGrp="1"/>
          </p:cNvSpPr>
          <p:nvPr>
            <p:ph type="sldNum" sz="quarter" idx="5"/>
          </p:nvPr>
        </p:nvSpPr>
        <p:spPr/>
        <p:txBody>
          <a:bodyPr/>
          <a:lstStyle/>
          <a:p>
            <a:fld id="{48877079-D126-46EA-AB2A-1A4DF530EA2C}" type="slidenum">
              <a:rPr lang="en-US" smtClean="0"/>
              <a:t>19</a:t>
            </a:fld>
            <a:endParaRPr lang="en-US"/>
          </a:p>
        </p:txBody>
      </p:sp>
    </p:spTree>
    <p:extLst>
      <p:ext uri="{BB962C8B-B14F-4D97-AF65-F5344CB8AC3E}">
        <p14:creationId xmlns:p14="http://schemas.microsoft.com/office/powerpoint/2010/main" val="45713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Started with discussions with Christine Wiggins, Director of the Office of Healthy Behaviors, about all things CHWs</a:t>
            </a:r>
          </a:p>
          <a:p>
            <a:pPr marL="628650" lvl="1" indent="-171450">
              <a:buFont typeface="Arial" panose="020B0604020202020204" pitchFamily="34" charset="0"/>
              <a:buChar char="•"/>
            </a:pPr>
            <a:r>
              <a:rPr lang="en-US" dirty="0"/>
              <a:t>Decided which certification programs to focus my analysis around</a:t>
            </a:r>
          </a:p>
          <a:p>
            <a:pPr marL="171450" indent="-171450">
              <a:buFont typeface="Arial" panose="020B0604020202020204" pitchFamily="34" charset="0"/>
              <a:buChar char="•"/>
            </a:pPr>
            <a:r>
              <a:rPr lang="en-US" dirty="0"/>
              <a:t>Then: Understand what is taking place on a national level around CHW workforce development</a:t>
            </a:r>
          </a:p>
          <a:p>
            <a:pPr marL="171450" indent="-171450">
              <a:buFont typeface="Arial" panose="020B0604020202020204" pitchFamily="34" charset="0"/>
              <a:buChar char="•"/>
            </a:pPr>
            <a:r>
              <a:rPr lang="en-US" dirty="0"/>
              <a:t>Finally: Took deep dive into the programs: research online, reading legislation, having conversations with representatives from the programs to understand the nuances and history of their programs</a:t>
            </a:r>
          </a:p>
        </p:txBody>
      </p:sp>
      <p:sp>
        <p:nvSpPr>
          <p:cNvPr id="4" name="Slide Number Placeholder 3"/>
          <p:cNvSpPr>
            <a:spLocks noGrp="1"/>
          </p:cNvSpPr>
          <p:nvPr>
            <p:ph type="sldNum" sz="quarter" idx="5"/>
          </p:nvPr>
        </p:nvSpPr>
        <p:spPr/>
        <p:txBody>
          <a:bodyPr/>
          <a:lstStyle/>
          <a:p>
            <a:fld id="{48877079-D126-46EA-AB2A-1A4DF530EA2C}" type="slidenum">
              <a:rPr lang="en-US" smtClean="0"/>
              <a:t>2</a:t>
            </a:fld>
            <a:endParaRPr lang="en-US"/>
          </a:p>
        </p:txBody>
      </p:sp>
    </p:spTree>
    <p:extLst>
      <p:ext uri="{BB962C8B-B14F-4D97-AF65-F5344CB8AC3E}">
        <p14:creationId xmlns:p14="http://schemas.microsoft.com/office/powerpoint/2010/main" val="12694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SB 1864/1051 (1999/2001) established the CHW program in the Department of State Health Services which sits within the HHS Commission </a:t>
            </a:r>
          </a:p>
          <a:p>
            <a:pPr marL="628650" lvl="1" indent="-171450">
              <a:buFont typeface="Arial" panose="020B0604020202020204" pitchFamily="34" charset="0"/>
              <a:buChar char="•"/>
            </a:pPr>
            <a:r>
              <a:rPr lang="en-US" dirty="0"/>
              <a:t>The program has moved several times, but now sits under the Chronic Disease Prevention Branch</a:t>
            </a:r>
          </a:p>
          <a:p>
            <a:pPr marL="628650" lvl="1" indent="-171450">
              <a:buFont typeface="Arial" panose="020B0604020202020204" pitchFamily="34" charset="0"/>
              <a:buChar char="•"/>
            </a:pPr>
            <a:r>
              <a:rPr lang="en-US" dirty="0"/>
              <a:t>The program is made up of 2 administrative staff and 4 content and technical assistance staff – a total of 6 FTEs</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The program utilizes the Online Licensing Service that sits within the Regulatory Service Branch to manage and track certifications</a:t>
            </a:r>
          </a:p>
          <a:p>
            <a:pPr marL="628650" lvl="1" indent="-171450">
              <a:buFont typeface="Arial" panose="020B0604020202020204" pitchFamily="34" charset="0"/>
              <a:buChar char="•"/>
            </a:pPr>
            <a:r>
              <a:rPr lang="en-US" dirty="0"/>
              <a:t>The OLS systems were NOT created for the certification program; this service is used to track and manage licenses/certification for many profession</a:t>
            </a:r>
          </a:p>
          <a:p>
            <a:pPr marL="628650" lvl="1" indent="-171450">
              <a:buFont typeface="Wingdings" panose="05000000000000000000" pitchFamily="2" charset="2"/>
              <a:buChar char="v"/>
            </a:pPr>
            <a:r>
              <a:rPr lang="en-US" dirty="0"/>
              <a:t>Consideration – CHWs are a unique profession. Texas has run into some challenges with integrating pieces of their CHW application into the online application services; though not enough issues to create their own system. What they really like about their system is that it is query-able which facilitates evaluations/production of an annual report (mandated by HB 2610)</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CHW Training and Certification Advisory Committee created by HB 2610 (2011) </a:t>
            </a:r>
          </a:p>
          <a:p>
            <a:pPr marL="628650" lvl="1" indent="-171450">
              <a:buFont typeface="Arial" panose="020B0604020202020204" pitchFamily="34" charset="0"/>
              <a:buChar char="•"/>
            </a:pPr>
            <a:r>
              <a:rPr lang="en-US" dirty="0"/>
              <a:t>Act as the external eyes for the department to stay abreast to what is happening with CHWs in the state and nationally</a:t>
            </a:r>
          </a:p>
          <a:p>
            <a:pPr marL="628650" lvl="1" indent="-171450">
              <a:buFont typeface="Arial" panose="020B0604020202020204" pitchFamily="34" charset="0"/>
              <a:buChar char="•"/>
            </a:pPr>
            <a:r>
              <a:rPr lang="en-US" dirty="0"/>
              <a:t>AC members are very involved in the training program curriculum development and approval process</a:t>
            </a:r>
          </a:p>
          <a:p>
            <a:pPr marL="628650" lvl="1" indent="-171450">
              <a:buFont typeface="Arial" panose="020B0604020202020204" pitchFamily="34" charset="0"/>
              <a:buChar char="•"/>
            </a:pPr>
            <a:r>
              <a:rPr lang="en-US" dirty="0"/>
              <a:t>The committee is made up of 9 members, 5 of which are CHWs; notable because it has greater that 50% CHW representation</a:t>
            </a:r>
          </a:p>
          <a:p>
            <a:pPr marL="1085850" lvl="2" indent="-171450">
              <a:buFont typeface="Arial" panose="020B0604020202020204" pitchFamily="34" charset="0"/>
              <a:buChar char="•"/>
            </a:pPr>
            <a:r>
              <a:rPr lang="en-US" dirty="0"/>
              <a:t>Meetings open to the public</a:t>
            </a:r>
          </a:p>
          <a:p>
            <a:pPr marL="628650" lvl="1" indent="-171450">
              <a:buFont typeface="Arial" panose="020B0604020202020204" pitchFamily="34" charset="0"/>
              <a:buChar char="•"/>
            </a:pPr>
            <a:r>
              <a:rPr lang="en-US" dirty="0"/>
              <a:t>The advisory Committee has 2 opportunities to make recommendations</a:t>
            </a:r>
          </a:p>
          <a:p>
            <a:pPr marL="1085850" lvl="2" indent="-171450">
              <a:buFont typeface="Arial" panose="020B0604020202020204" pitchFamily="34" charset="0"/>
              <a:buChar char="•"/>
            </a:pPr>
            <a:r>
              <a:rPr lang="en-US" dirty="0"/>
              <a:t>For minor recommendations, they consult directly with the program</a:t>
            </a:r>
          </a:p>
          <a:p>
            <a:pPr marL="1085850" lvl="2" indent="-171450">
              <a:buFont typeface="Arial" panose="020B0604020202020204" pitchFamily="34" charset="0"/>
              <a:buChar char="•"/>
            </a:pPr>
            <a:r>
              <a:rPr lang="en-US" dirty="0"/>
              <a:t>For major recommendations, the AC must write a letter to the department/commissioner</a:t>
            </a:r>
          </a:p>
          <a:p>
            <a:pPr marL="171450" lvl="0" indent="-171450">
              <a:buFont typeface="Arial" panose="020B0604020202020204" pitchFamily="34" charset="0"/>
              <a:buChar char="•"/>
            </a:pPr>
            <a:r>
              <a:rPr lang="en-US" dirty="0"/>
              <a:t>Important to note is this relationship of the Advisory Committee with the Program/Department; not the ultimate authority (which will contrast a bit with MA’s program)</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Also notable, the rules of the program (in the Texas Administrative Code) can only be changed every 4 years; the last change was in 2019 – the program streamlined processes by deciding that some rules might be better simply as policy</a:t>
            </a:r>
          </a:p>
          <a:p>
            <a:pPr marL="628650" lvl="1" indent="-171450">
              <a:buFont typeface="Arial" panose="020B0604020202020204" pitchFamily="34" charset="0"/>
              <a:buChar char="•"/>
            </a:pPr>
            <a:r>
              <a:rPr lang="en-US" dirty="0"/>
              <a:t>Lesson learned: what needs to be a rule vs. what can be policy</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9878D4-82A6-436A-96CE-AC0A6F9A30F3}" type="slidenum">
              <a:rPr lang="en-US" smtClean="0"/>
              <a:t>20</a:t>
            </a:fld>
            <a:endParaRPr lang="en-US"/>
          </a:p>
        </p:txBody>
      </p:sp>
    </p:spTree>
    <p:extLst>
      <p:ext uri="{BB962C8B-B14F-4D97-AF65-F5344CB8AC3E}">
        <p14:creationId xmlns:p14="http://schemas.microsoft.com/office/powerpoint/2010/main" val="1117191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Process for training programs to be approved and CHWs certified</a:t>
            </a:r>
          </a:p>
          <a:p>
            <a:pPr marL="171450" indent="-171450">
              <a:buFont typeface="Arial" panose="020B0604020202020204" pitchFamily="34" charset="0"/>
              <a:buChar char="•"/>
            </a:pPr>
            <a:r>
              <a:rPr lang="en-US" dirty="0"/>
              <a:t>Texas approves Training Program Curricula; 2 of the 4-content staff dedicated to this </a:t>
            </a:r>
          </a:p>
          <a:p>
            <a:pPr marL="171450" indent="-171450">
              <a:buFont typeface="Arial" panose="020B0604020202020204" pitchFamily="34" charset="0"/>
              <a:buChar char="•"/>
            </a:pPr>
            <a:r>
              <a:rPr lang="en-US" dirty="0"/>
              <a:t>Texas also provides the option for programs with an approved curriculum to share it with other programs</a:t>
            </a:r>
          </a:p>
          <a:p>
            <a:pPr marL="171450" indent="-171450">
              <a:buFont typeface="Arial" panose="020B0604020202020204" pitchFamily="34" charset="0"/>
              <a:buChar char="•"/>
            </a:pPr>
            <a:r>
              <a:rPr lang="en-US" dirty="0"/>
              <a:t>Submit Application to CHW program </a:t>
            </a:r>
            <a:r>
              <a:rPr lang="en-US" dirty="0">
                <a:sym typeface="Wingdings" panose="05000000000000000000" pitchFamily="2" charset="2"/>
              </a:rPr>
              <a:t> Approval  Renewal every 2 years</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There are 2 pathways for CHWs to get certified in TX:</a:t>
            </a:r>
          </a:p>
          <a:p>
            <a:pPr marL="628650" lvl="1" indent="-171450">
              <a:buFont typeface="Arial" panose="020B0604020202020204" pitchFamily="34" charset="0"/>
              <a:buChar char="•"/>
            </a:pPr>
            <a:r>
              <a:rPr lang="en-US" dirty="0"/>
              <a:t>1) Training – 160 hours with at least 20 hours for each core competency</a:t>
            </a:r>
          </a:p>
          <a:p>
            <a:pPr marL="628650" lvl="1" indent="-171450">
              <a:buFont typeface="Arial" panose="020B0604020202020204" pitchFamily="34" charset="0"/>
              <a:buChar char="•"/>
            </a:pPr>
            <a:r>
              <a:rPr lang="en-US" dirty="0"/>
              <a:t>2) Experience - 1000 hours within the past 6 years</a:t>
            </a:r>
          </a:p>
          <a:p>
            <a:pPr marL="171450" lvl="0" indent="-171450">
              <a:buFont typeface="Arial" panose="020B0604020202020204" pitchFamily="34" charset="0"/>
              <a:buChar char="•"/>
            </a:pPr>
            <a:r>
              <a:rPr lang="en-US" dirty="0"/>
              <a:t>Online Application offered through the OLS, reviewed by CHW program</a:t>
            </a:r>
          </a:p>
          <a:p>
            <a:pPr marL="171450" lvl="0" indent="-171450">
              <a:buFont typeface="Arial" panose="020B0604020202020204" pitchFamily="34" charset="0"/>
              <a:buChar char="•"/>
            </a:pPr>
            <a:r>
              <a:rPr lang="en-US" dirty="0"/>
              <a:t>Renewal every 2 years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Model: CHW program that sits within the state administers the certification and training approval process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Approach to Background Checks:</a:t>
            </a:r>
          </a:p>
          <a:p>
            <a:pPr marL="171450" lvl="0" indent="-171450">
              <a:buFont typeface="Arial" panose="020B0604020202020204" pitchFamily="34" charset="0"/>
              <a:buChar char="•"/>
            </a:pPr>
            <a:r>
              <a:rPr lang="en-US" dirty="0"/>
              <a:t>Texas does not conduct background checks because they would have to contract the service out which would create a cost for certification</a:t>
            </a:r>
          </a:p>
          <a:p>
            <a:pPr marL="171450" lvl="0" indent="-171450">
              <a:buFont typeface="Arial" panose="020B0604020202020204" pitchFamily="34" charset="0"/>
              <a:buChar char="•"/>
            </a:pPr>
            <a:r>
              <a:rPr lang="en-US" dirty="0"/>
              <a:t>Also, because CHWs come from a variety of backgrounds and lived experiences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9878D4-82A6-436A-96CE-AC0A6F9A30F3}" type="slidenum">
              <a:rPr lang="en-US" smtClean="0"/>
              <a:t>21</a:t>
            </a:fld>
            <a:endParaRPr lang="en-US"/>
          </a:p>
        </p:txBody>
      </p:sp>
    </p:spTree>
    <p:extLst>
      <p:ext uri="{BB962C8B-B14F-4D97-AF65-F5344CB8AC3E}">
        <p14:creationId xmlns:p14="http://schemas.microsoft.com/office/powerpoint/2010/main" val="2240802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TX does not collect any certification fees from training programs or CHWs</a:t>
            </a:r>
          </a:p>
          <a:p>
            <a:pPr marL="628650" lvl="1" indent="-171450">
              <a:buFont typeface="Arial" panose="020B0604020202020204" pitchFamily="34" charset="0"/>
              <a:buChar char="•"/>
            </a:pPr>
            <a:r>
              <a:rPr lang="en-US" dirty="0"/>
              <a:t>Have considered fees, but decided against such to date because collecting fees would require them to create a process to use the funds (a cost in itself)</a:t>
            </a:r>
          </a:p>
          <a:p>
            <a:pPr marL="171450" indent="-171450">
              <a:buFont typeface="Arial" panose="020B0604020202020204" pitchFamily="34" charset="0"/>
              <a:buChar char="•"/>
            </a:pPr>
            <a:r>
              <a:rPr lang="en-US" dirty="0"/>
              <a:t>There is a fee for CHWs who need training to take an approved training, but that cost is up to the discretion of the training program</a:t>
            </a:r>
          </a:p>
          <a:p>
            <a:pPr marL="171450" indent="-171450">
              <a:buFont typeface="Arial" panose="020B0604020202020204" pitchFamily="34" charset="0"/>
              <a:buChar char="•"/>
            </a:pPr>
            <a:r>
              <a:rPr lang="en-US" dirty="0"/>
              <a:t>Funding for the program comes from 2 main sources:</a:t>
            </a:r>
          </a:p>
          <a:p>
            <a:pPr marL="628650" lvl="1" indent="-171450">
              <a:buFont typeface="Arial" panose="020B0604020202020204" pitchFamily="34" charset="0"/>
              <a:buChar char="•"/>
            </a:pPr>
            <a:r>
              <a:rPr lang="en-US" dirty="0"/>
              <a:t>HRSA Title V Maternal and Child Health Block Grant</a:t>
            </a:r>
          </a:p>
          <a:p>
            <a:pPr marL="628650" lvl="1" indent="-171450">
              <a:buFont typeface="Arial" panose="020B0604020202020204" pitchFamily="34" charset="0"/>
              <a:buChar char="•"/>
            </a:pPr>
            <a:r>
              <a:rPr lang="en-US" dirty="0"/>
              <a:t>State General Appropriations</a:t>
            </a:r>
          </a:p>
          <a:p>
            <a:pPr marL="628650" lvl="1" indent="-171450">
              <a:buFont typeface="Arial" panose="020B0604020202020204" pitchFamily="34" charset="0"/>
              <a:buChar char="•"/>
            </a:pPr>
            <a:r>
              <a:rPr lang="en-US" dirty="0"/>
              <a:t>These funds pay for 6 FTE salaries and general program/resource needs </a:t>
            </a:r>
          </a:p>
          <a:p>
            <a:pPr marL="171450" lvl="0" indent="-171450">
              <a:buFont typeface="Arial" panose="020B0604020202020204" pitchFamily="34" charset="0"/>
              <a:buChar char="•"/>
            </a:pPr>
            <a:r>
              <a:rPr lang="en-US" dirty="0"/>
              <a:t>1815 Cooperative Agreement funds are used to support employers in hiring and maintaining jobs for CHWs in Texas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9878D4-82A6-436A-96CE-AC0A6F9A30F3}" type="slidenum">
              <a:rPr lang="en-US" smtClean="0"/>
              <a:t>22</a:t>
            </a:fld>
            <a:endParaRPr lang="en-US"/>
          </a:p>
        </p:txBody>
      </p:sp>
    </p:spTree>
    <p:extLst>
      <p:ext uri="{BB962C8B-B14F-4D97-AF65-F5344CB8AC3E}">
        <p14:creationId xmlns:p14="http://schemas.microsoft.com/office/powerpoint/2010/main" val="420250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State Run Program within the Department of State Health Services</a:t>
            </a:r>
          </a:p>
          <a:p>
            <a:pPr marL="171450" indent="-171450">
              <a:buFont typeface="Arial" panose="020B0604020202020204" pitchFamily="34" charset="0"/>
              <a:buChar char="•"/>
            </a:pPr>
            <a:r>
              <a:rPr lang="en-US" dirty="0"/>
              <a:t>Based on evaluations of the program thus far, TX feels that CHWs and other stakeholders are generally happy with the process</a:t>
            </a:r>
          </a:p>
          <a:p>
            <a:pPr marL="171450" indent="-171450">
              <a:buFont typeface="Arial" panose="020B0604020202020204" pitchFamily="34" charset="0"/>
              <a:buChar char="•"/>
            </a:pPr>
            <a:r>
              <a:rPr lang="en-US" dirty="0"/>
              <a:t>Not charging a fee and having an online application makes the process accessible </a:t>
            </a:r>
          </a:p>
          <a:p>
            <a:pPr marL="171450" indent="-171450">
              <a:buFont typeface="Arial" panose="020B0604020202020204" pitchFamily="34" charset="0"/>
              <a:buChar char="•"/>
            </a:pPr>
            <a:r>
              <a:rPr lang="en-US" dirty="0"/>
              <a:t>The most received complaints tends to be:</a:t>
            </a:r>
          </a:p>
          <a:p>
            <a:pPr marL="628650" lvl="1" indent="-171450">
              <a:buFont typeface="Arial" panose="020B0604020202020204" pitchFamily="34" charset="0"/>
              <a:buChar char="•"/>
            </a:pPr>
            <a:r>
              <a:rPr lang="en-US" dirty="0"/>
              <a:t>1) in-accessibility of trainings; if CHWs are not on top of the training schedules and certification renewal timeline, they can end up in a spot where there isn’t available training within the time frame that is needed</a:t>
            </a:r>
          </a:p>
          <a:p>
            <a:pPr marL="1085850" lvl="2" indent="-171450">
              <a:buFont typeface="Arial" panose="020B0604020202020204" pitchFamily="34" charset="0"/>
              <a:buChar char="•"/>
            </a:pPr>
            <a:r>
              <a:rPr lang="en-US" dirty="0"/>
              <a:t>It takes about 6 months to get all hours done for Renewal</a:t>
            </a:r>
          </a:p>
          <a:p>
            <a:pPr marL="1085850" lvl="2" indent="-171450">
              <a:buFont typeface="Arial" panose="020B0604020202020204" pitchFamily="34" charset="0"/>
              <a:buChar char="•"/>
            </a:pPr>
            <a:r>
              <a:rPr lang="en-US" dirty="0"/>
              <a:t>Without the application based on experience, would probably see more complaints on this</a:t>
            </a:r>
          </a:p>
          <a:p>
            <a:pPr marL="628650" lvl="1" indent="-171450">
              <a:buFont typeface="Arial" panose="020B0604020202020204" pitchFamily="34" charset="0"/>
              <a:buChar char="•"/>
            </a:pPr>
            <a:r>
              <a:rPr lang="en-US" dirty="0"/>
              <a:t>2) employment opportunities; just because CHW is certified does not mean there is a job waiting</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main issue that is brought up in the Advisory Committee is the differences between </a:t>
            </a:r>
            <a:r>
              <a:rPr lang="en-US" dirty="0" err="1"/>
              <a:t>Promotoras</a:t>
            </a:r>
            <a:r>
              <a:rPr lang="en-US" dirty="0"/>
              <a:t> and Certified CHWs </a:t>
            </a:r>
          </a:p>
          <a:p>
            <a:pPr marL="171450" lvl="0" indent="-171450">
              <a:buFont typeface="Arial" panose="020B0604020202020204" pitchFamily="34" charset="0"/>
              <a:buChar char="•"/>
            </a:pPr>
            <a:r>
              <a:rPr lang="en-US" dirty="0"/>
              <a:t>Certified CHWs for example might get trained, certified, and go to a town to do primarily navigation work, while the </a:t>
            </a:r>
            <a:r>
              <a:rPr lang="en-US" dirty="0" err="1"/>
              <a:t>Promotoras</a:t>
            </a:r>
            <a:r>
              <a:rPr lang="en-US" dirty="0"/>
              <a:t> might focus primarily on community work</a:t>
            </a:r>
          </a:p>
          <a:p>
            <a:pPr marL="171450" lvl="0" indent="-171450">
              <a:buFont typeface="Arial" panose="020B0604020202020204" pitchFamily="34" charset="0"/>
              <a:buChar char="•"/>
            </a:pPr>
            <a:r>
              <a:rPr lang="en-US" dirty="0"/>
              <a:t>Conversations around which core competencies and roles should be prioritized in the certification program because of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tension between </a:t>
            </a:r>
            <a:r>
              <a:rPr lang="en-US" dirty="0" err="1"/>
              <a:t>Promotoras</a:t>
            </a:r>
            <a:r>
              <a:rPr lang="en-US" dirty="0"/>
              <a:t> and those who may be certified but not necessarily from the communities that they serve </a:t>
            </a:r>
          </a:p>
          <a:p>
            <a:pPr marL="171450" lvl="0" indent="-171450">
              <a:buFont typeface="Arial" panose="020B0604020202020204" pitchFamily="34" charset="0"/>
              <a:buChar char="•"/>
            </a:pPr>
            <a:r>
              <a:rPr lang="en-US" dirty="0"/>
              <a:t>Also, discussions around the need to create more opportunities for the grassroot CHWs/</a:t>
            </a:r>
            <a:r>
              <a:rPr lang="en-US" dirty="0" err="1"/>
              <a:t>promotoras</a:t>
            </a:r>
            <a:endParaRPr lang="en-US" dirty="0"/>
          </a:p>
          <a:p>
            <a:pPr marL="171450" lvl="0" indent="-171450">
              <a:buFont typeface="Arial" panose="020B0604020202020204" pitchFamily="34" charset="0"/>
              <a:buChar char="•"/>
            </a:pPr>
            <a:r>
              <a:rPr lang="en-US" dirty="0"/>
              <a:t>The certification program is set up to serve both, so no complaints about the process </a:t>
            </a:r>
          </a:p>
          <a:p>
            <a:pPr marL="0" lvl="0" indent="0">
              <a:buFont typeface="Arial" panose="020B0604020202020204" pitchFamily="34" charset="0"/>
              <a:buNone/>
            </a:pPr>
            <a:r>
              <a:rPr lang="en-US" dirty="0"/>
              <a:t>*the State’s role is to ensure that both groups are being included and building their needs into the process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Trends in Enrollment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Track a lot through the annual report; VR changes daily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Certifications overall are beginning to level off over the past 2-3 years, maybe decrease</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But it has been a strange year</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While certifications may be dropping off, employment opportunities are growing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Also track training opportunities by county; vary across the state, trainings tend to pool around where the population is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Legislation</a:t>
            </a:r>
          </a:p>
          <a:p>
            <a:pPr marL="171450" lvl="0" indent="-171450">
              <a:buFont typeface="Arial" panose="020B0604020202020204" pitchFamily="34" charset="0"/>
              <a:buChar char="•"/>
            </a:pPr>
            <a:r>
              <a:rPr lang="en-US" dirty="0"/>
              <a:t>1999 Original legislation both created the program and called for a study on certification and training; contradictory </a:t>
            </a:r>
          </a:p>
          <a:p>
            <a:pPr marL="628650" lvl="1" indent="-171450">
              <a:buFont typeface="Arial" panose="020B0604020202020204" pitchFamily="34" charset="0"/>
              <a:buChar char="•"/>
            </a:pPr>
            <a:r>
              <a:rPr lang="en-US" dirty="0"/>
              <a:t>Placed the program in Texas Dept of Health</a:t>
            </a:r>
          </a:p>
          <a:p>
            <a:pPr marL="171450" lvl="0" indent="-171450">
              <a:buFont typeface="Arial" panose="020B0604020202020204" pitchFamily="34" charset="0"/>
              <a:buChar char="•"/>
            </a:pPr>
            <a:r>
              <a:rPr lang="en-US" dirty="0"/>
              <a:t>2001 Legislation solidified certification program and mandated that CHWs compensated for their services be certified</a:t>
            </a:r>
          </a:p>
          <a:p>
            <a:pPr marL="171450" lvl="0" indent="-171450">
              <a:buFont typeface="Arial" panose="020B0604020202020204" pitchFamily="34" charset="0"/>
              <a:buChar char="•"/>
            </a:pPr>
            <a:r>
              <a:rPr lang="en-US" dirty="0"/>
              <a:t>2001 (2) Required CHWs to be used to help educate and offer services to those receiving Medicaid to the greatest extent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2010 Created the CHW Advisory Committee and required the committee to study the feasibility and desirability of employing CHWs as well as funding and reimbursement methods for CHWs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Texas has a very short legislative session – bills can get stuck behind other bills and never make it to the floor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sides usually support community health related bills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have January through May every other year to pass legislation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Sustainable Funding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Right now, everyone loves CHWs, see them as a mechanism to promote their work</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Currently a lot of opportunities out there; primarily grant funded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Encouraging the organizations receiving the grants from the state to incorporate/hire CHWs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pursued Medicaid Reimbursement – incremental at best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Don’t have a state workforce of CHWs, a lot of work has been finding opportunities and making them known to CHWs, supporting employers of CHWs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Survey employers every couple of year to understand their continued interest in CHWs, use of CHWs, how they fund them, needs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Don’t have control over this, can just try to influence them</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Try to put language in contracts all over DSHS not just chronic disease</a:t>
            </a:r>
          </a:p>
          <a:p>
            <a:br>
              <a:rPr lang="en-US" dirty="0"/>
            </a:br>
            <a:r>
              <a:rPr lang="en-US" sz="1200" b="0" i="0" u="none" strike="noStrike" kern="1200" dirty="0">
                <a:solidFill>
                  <a:schemeClr val="tx1"/>
                </a:solidFill>
                <a:effectLst/>
                <a:latin typeface="+mn-lt"/>
                <a:ea typeface="+mn-ea"/>
                <a:cs typeface="+mn-cs"/>
              </a:rPr>
              <a:t>Program Maintenance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has made it so sustainable is it being tied to state general fund and a very stable MCH block grant</a:t>
            </a:r>
          </a:p>
          <a:p>
            <a:endParaRPr lang="en-US" dirty="0"/>
          </a:p>
          <a:p>
            <a:pPr marL="0" lvl="0" indent="0">
              <a:buFont typeface="Arial" panose="020B0604020202020204" pitchFamily="34" charset="0"/>
              <a:buNone/>
            </a:pPr>
            <a:r>
              <a:rPr lang="en-US" dirty="0"/>
              <a:t>Lessons Learned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Advisory Committee is great in terms of raising concerns/various viewpoints; but sometimes you need someone to weigh all the input and determine what is best for the program</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Can’t make everyone happy; how do we find the “best” middle ground</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Structure of the state helps to run a program like this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Challenges of the state: sharing resources, approvals needed, processes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state cannot advocate for things that may be very beneficial to the program; rely on partners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Objectivity – the state weighs all the different voices and decides what is works for all</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person making the decision shouldn’t have a strong opinion one way or another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Formality of going through the state makes things difficult to change; less agile – must wait to advise the rules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Need to streamline what is based in rule vs. what is in policy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comes up most in the advisory committee is the differences between </a:t>
            </a:r>
            <a:r>
              <a:rPr lang="en-US" sz="1200" b="0" i="0" u="none" strike="noStrike" kern="1200" dirty="0" err="1">
                <a:solidFill>
                  <a:schemeClr val="tx1"/>
                </a:solidFill>
                <a:effectLst/>
                <a:latin typeface="+mn-lt"/>
                <a:ea typeface="+mn-ea"/>
                <a:cs typeface="+mn-cs"/>
              </a:rPr>
              <a:t>Promotoras</a:t>
            </a:r>
            <a:r>
              <a:rPr lang="en-US" sz="1200" b="0" i="0" u="none" strike="noStrike" kern="1200" dirty="0">
                <a:solidFill>
                  <a:schemeClr val="tx1"/>
                </a:solidFill>
                <a:effectLst/>
                <a:latin typeface="+mn-lt"/>
                <a:ea typeface="+mn-ea"/>
                <a:cs typeface="+mn-cs"/>
              </a:rPr>
              <a:t> and Certified Community Health Workers (getting trained and going to a town, navigation work primarily); contention around roles of CHWs and which are prioritized;</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People that come in to testify might come in saying that one individual who was certified got hired over the </a:t>
            </a:r>
            <a:r>
              <a:rPr lang="en-US" sz="1200" b="0" i="0" u="none" strike="noStrike" kern="1200" dirty="0" err="1">
                <a:solidFill>
                  <a:schemeClr val="tx1"/>
                </a:solidFill>
                <a:effectLst/>
                <a:latin typeface="+mn-lt"/>
                <a:ea typeface="+mn-ea"/>
                <a:cs typeface="+mn-cs"/>
              </a:rPr>
              <a:t>promotora</a:t>
            </a:r>
            <a:endParaRPr lang="en-US" sz="1200" b="0" i="0" u="none" strike="noStrike"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Though some employers want to hire those doing that community work</a:t>
            </a:r>
          </a:p>
          <a:p>
            <a:pPr marL="1085850" lvl="2"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Other want CHWs to serve as navigators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State’s role – assure both of those groups that they are being included/ their needs built into the process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Annual Budget: just under $450K</a:t>
            </a:r>
          </a:p>
          <a:p>
            <a:pPr marL="0" lvl="0" indent="0">
              <a:buFont typeface="Arial" panose="020B0604020202020204" pitchFamily="34" charset="0"/>
              <a:buNone/>
            </a:pPr>
            <a:r>
              <a:rPr lang="en-US" dirty="0"/>
              <a:t>Around 4000 CHW certified to date</a:t>
            </a:r>
          </a:p>
        </p:txBody>
      </p:sp>
      <p:sp>
        <p:nvSpPr>
          <p:cNvPr id="4" name="Slide Number Placeholder 3"/>
          <p:cNvSpPr>
            <a:spLocks noGrp="1"/>
          </p:cNvSpPr>
          <p:nvPr>
            <p:ph type="sldNum" sz="quarter" idx="5"/>
          </p:nvPr>
        </p:nvSpPr>
        <p:spPr/>
        <p:txBody>
          <a:bodyPr/>
          <a:lstStyle/>
          <a:p>
            <a:fld id="{CC9878D4-82A6-436A-96CE-AC0A6F9A30F3}" type="slidenum">
              <a:rPr lang="en-US" smtClean="0"/>
              <a:t>23</a:t>
            </a:fld>
            <a:endParaRPr lang="en-US"/>
          </a:p>
        </p:txBody>
      </p:sp>
    </p:spTree>
    <p:extLst>
      <p:ext uri="{BB962C8B-B14F-4D97-AF65-F5344CB8AC3E}">
        <p14:creationId xmlns:p14="http://schemas.microsoft.com/office/powerpoint/2010/main" val="386978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2010, FDOH Comp Cancer Program awarded CDC 1017 grant </a:t>
            </a:r>
            <a:r>
              <a:rPr lang="en-US" dirty="0">
                <a:sym typeface="Wingdings" panose="05000000000000000000" pitchFamily="2" charset="2"/>
              </a:rPr>
              <a:t> one strategy focused on expanding the CHW workforce to increase access to care and reduce health disparities  CHW Taskforce created  Taskforce evolves into Coalition  FDOH leadership sets the Coalition “free”</a:t>
            </a:r>
            <a:endParaRPr lang="en-US" dirty="0"/>
          </a:p>
          <a:p>
            <a:pPr marL="171450" indent="-171450">
              <a:buFont typeface="Arial" panose="020B0604020202020204" pitchFamily="34" charset="0"/>
              <a:buChar char="•"/>
            </a:pPr>
            <a:r>
              <a:rPr lang="en-US" dirty="0"/>
              <a:t>FCHWC has an MOU with FDOH – FDOH is not directly involved in the certification process, but is where the Coalition first got its start and now receives some (minor) funding from</a:t>
            </a:r>
          </a:p>
          <a:p>
            <a:pPr marL="628650" lvl="1" indent="-171450">
              <a:buFont typeface="Arial" panose="020B0604020202020204" pitchFamily="34" charset="0"/>
              <a:buChar char="•"/>
            </a:pPr>
            <a:r>
              <a:rPr lang="en-US" dirty="0"/>
              <a:t>The fundraising and sustainability subcommittee took charge of securing funding, the Coalition’s 501c(3) status, and a brick-and-mortar location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 to FCHWC co-president Dr. Lisa Hamilton, FDOH placed the Coalition with key partners to help with fundraising and support</a:t>
            </a:r>
          </a:p>
          <a:p>
            <a:pPr marL="628650" lvl="1" indent="-171450">
              <a:buFont typeface="Arial" panose="020B0604020202020204" pitchFamily="34" charset="0"/>
              <a:buChar char="•"/>
            </a:pPr>
            <a:r>
              <a:rPr lang="en-US" dirty="0"/>
              <a:t>New FDOH leadership (~2018/2019) brought the coalition back to the table</a:t>
            </a:r>
          </a:p>
          <a:p>
            <a:pPr marL="171450" indent="-171450">
              <a:buFont typeface="Arial" panose="020B0604020202020204" pitchFamily="34" charset="0"/>
              <a:buChar char="•"/>
            </a:pPr>
            <a:r>
              <a:rPr lang="en-US" dirty="0"/>
              <a:t>Florida CHW Coalition has an agreement with the Florida Certification Board</a:t>
            </a:r>
          </a:p>
          <a:p>
            <a:pPr marL="628650" lvl="1" indent="-171450">
              <a:buFont typeface="Arial" panose="020B0604020202020204" pitchFamily="34" charset="0"/>
              <a:buChar char="•"/>
            </a:pPr>
            <a:r>
              <a:rPr lang="en-US" dirty="0"/>
              <a:t>Initially an implementation team composed of FCB and FCHWC personnel to develop the certification program process, exam, and policies</a:t>
            </a:r>
          </a:p>
          <a:p>
            <a:pPr marL="628650" lvl="1" indent="-171450">
              <a:buFont typeface="Arial" panose="020B0604020202020204" pitchFamily="34" charset="0"/>
              <a:buChar char="•"/>
            </a:pPr>
            <a:r>
              <a:rPr lang="en-US" dirty="0"/>
              <a:t>Established an agreement with FCB, that can only be renewed every 5 years</a:t>
            </a:r>
          </a:p>
        </p:txBody>
      </p:sp>
      <p:sp>
        <p:nvSpPr>
          <p:cNvPr id="4" name="Slide Number Placeholder 3"/>
          <p:cNvSpPr>
            <a:spLocks noGrp="1"/>
          </p:cNvSpPr>
          <p:nvPr>
            <p:ph type="sldNum" sz="quarter" idx="5"/>
          </p:nvPr>
        </p:nvSpPr>
        <p:spPr/>
        <p:txBody>
          <a:bodyPr/>
          <a:lstStyle/>
          <a:p>
            <a:fld id="{18390E25-FAA1-44C1-A0A6-6DA417989B13}" type="slidenum">
              <a:rPr lang="en-US" smtClean="0"/>
              <a:t>25</a:t>
            </a:fld>
            <a:endParaRPr lang="en-US"/>
          </a:p>
        </p:txBody>
      </p:sp>
    </p:spTree>
    <p:extLst>
      <p:ext uri="{BB962C8B-B14F-4D97-AF65-F5344CB8AC3E}">
        <p14:creationId xmlns:p14="http://schemas.microsoft.com/office/powerpoint/2010/main" val="288305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Coalition developed a standardized CHW curriculum in 2016, after CHW certification had begun</a:t>
            </a:r>
          </a:p>
          <a:p>
            <a:pPr marL="628650" lvl="1" indent="-171450">
              <a:buFont typeface="Arial" panose="020B0604020202020204" pitchFamily="34" charset="0"/>
              <a:buChar char="•"/>
            </a:pPr>
            <a:r>
              <a:rPr lang="en-US" dirty="0"/>
              <a:t>Unique to this certification program, is that training providers are approved by FCB by a set of FCB determined standards; criteria are not directly related to CHWs</a:t>
            </a:r>
          </a:p>
          <a:p>
            <a:pPr marL="628650" lvl="1" indent="-171450">
              <a:buFont typeface="Arial" panose="020B0604020202020204" pitchFamily="34" charset="0"/>
              <a:buChar char="•"/>
            </a:pPr>
            <a:r>
              <a:rPr lang="en-US" dirty="0"/>
              <a:t>Training providers do not all use a CHW curriculum/have a CHW specific training; the Coalition had previously relied on organizations like AHEC to conduct trainings for CHW due to capacity, a somewhat natural progression</a:t>
            </a:r>
          </a:p>
          <a:p>
            <a:pPr marL="171450" lvl="0" indent="-171450">
              <a:buFont typeface="Arial" panose="020B0604020202020204" pitchFamily="34" charset="0"/>
              <a:buChar char="•"/>
            </a:pPr>
            <a:r>
              <a:rPr lang="en-US" dirty="0"/>
              <a:t>Realized there was a need and desire for a curricula that was for CHWs – created the curriculum (funded by FDOH)</a:t>
            </a:r>
          </a:p>
          <a:p>
            <a:pPr marL="628650" lvl="1" indent="-171450">
              <a:buFont typeface="Arial" panose="020B0604020202020204" pitchFamily="34" charset="0"/>
              <a:buChar char="•"/>
            </a:pPr>
            <a:r>
              <a:rPr lang="en-US" dirty="0"/>
              <a:t>A lot of interest in the curriculum, but because FCHWC was offering the curriculum for free, knowing its client base, it wanted to be careful about training programs using the curriculum to make a profit</a:t>
            </a:r>
          </a:p>
          <a:p>
            <a:pPr marL="628650" lvl="1" indent="-171450">
              <a:buFont typeface="Arial" panose="020B0604020202020204" pitchFamily="34" charset="0"/>
              <a:buChar char="•"/>
            </a:pPr>
            <a:r>
              <a:rPr lang="en-US" dirty="0"/>
              <a:t>There is an application process that training programs must complete with the Coalition in order to have access to/utilize the CHW curriculum</a:t>
            </a:r>
          </a:p>
          <a:p>
            <a:pPr marL="171450" lvl="0" indent="-171450">
              <a:buFont typeface="Arial" panose="020B0604020202020204" pitchFamily="34" charset="0"/>
              <a:buChar char="•"/>
            </a:pPr>
            <a:r>
              <a:rPr lang="en-US" dirty="0"/>
              <a:t>The Coalition itself offers the program and is an FCB approved training provider</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Grandparenting</a:t>
            </a:r>
          </a:p>
          <a:p>
            <a:pPr marL="171450" lvl="0" indent="-171450">
              <a:buFont typeface="Arial" panose="020B0604020202020204" pitchFamily="34" charset="0"/>
              <a:buChar char="•"/>
            </a:pPr>
            <a:r>
              <a:rPr lang="en-US" dirty="0"/>
              <a:t>Phased out; ran from 2015-2017 (initially was only supposed to be one year, but need time to fix some parts of the process)</a:t>
            </a:r>
          </a:p>
          <a:p>
            <a:pPr marL="171450" lvl="0" indent="-171450">
              <a:buFont typeface="Arial" panose="020B0604020202020204" pitchFamily="34" charset="0"/>
              <a:buChar char="•"/>
            </a:pPr>
            <a:r>
              <a:rPr lang="en-US" dirty="0"/>
              <a:t>After 2017, all applicants required to take the FCB exam, 30 hours of content specific training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*Walkthrough Training Provider Process</a:t>
            </a:r>
          </a:p>
          <a:p>
            <a:pPr marL="0" lvl="0" indent="0">
              <a:buFont typeface="Arial" panose="020B0604020202020204" pitchFamily="34" charset="0"/>
              <a:buNone/>
            </a:pPr>
            <a:r>
              <a:rPr lang="en-US" dirty="0"/>
              <a:t>*Walkthrough CHW Certification Process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EXAM: FCB requires an exam for all certifications not just CHWs</a:t>
            </a:r>
          </a:p>
          <a:p>
            <a:pPr marL="171450" lvl="0" indent="-171450">
              <a:buFont typeface="Arial" panose="020B0604020202020204" pitchFamily="34" charset="0"/>
              <a:buChar char="•"/>
            </a:pPr>
            <a:r>
              <a:rPr lang="en-US" dirty="0"/>
              <a:t>100 questions, need a 75% to pass</a:t>
            </a:r>
          </a:p>
          <a:p>
            <a:pPr marL="171450" lvl="0" indent="-171450">
              <a:buFont typeface="Arial" panose="020B0604020202020204" pitchFamily="34" charset="0"/>
              <a:buChar char="•"/>
            </a:pPr>
            <a:r>
              <a:rPr lang="en-US" dirty="0"/>
              <a:t>While the implementation team (Coalition and FCB) do not participate in the creation of the test, they do partake in a validation process; are able to provide feedback on exam questions/design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Approach to Background Checks:</a:t>
            </a:r>
          </a:p>
          <a:p>
            <a:pPr marL="0" lvl="0" indent="0">
              <a:buFont typeface="Arial" panose="020B0604020202020204" pitchFamily="34" charset="0"/>
              <a:buNone/>
            </a:pPr>
            <a:r>
              <a:rPr lang="en-US" dirty="0"/>
              <a:t>* Level 2 background screening conducted by FCB; but a criminal record does not necessarily preclude certification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Coalition advises the process, but FCB administers and “controls” it</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8390E25-FAA1-44C1-A0A6-6DA417989B13}" type="slidenum">
              <a:rPr lang="en-US" smtClean="0"/>
              <a:t>26</a:t>
            </a:fld>
            <a:endParaRPr lang="en-US"/>
          </a:p>
        </p:txBody>
      </p:sp>
    </p:spTree>
    <p:extLst>
      <p:ext uri="{BB962C8B-B14F-4D97-AF65-F5344CB8AC3E}">
        <p14:creationId xmlns:p14="http://schemas.microsoft.com/office/powerpoint/2010/main" val="2962666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FCB collects most fees in the certification process; self-sustaining entity</a:t>
            </a:r>
          </a:p>
          <a:p>
            <a:pPr marL="171450" indent="-171450">
              <a:buFont typeface="Arial" panose="020B0604020202020204" pitchFamily="34" charset="0"/>
              <a:buChar char="•"/>
            </a:pPr>
            <a:r>
              <a:rPr lang="en-US" dirty="0"/>
              <a:t>The initial application fee for prospective CHWs was $50, but has risen each year</a:t>
            </a:r>
          </a:p>
          <a:p>
            <a:pPr marL="171450" indent="-171450">
              <a:buFont typeface="Arial" panose="020B0604020202020204" pitchFamily="34" charset="0"/>
              <a:buChar char="•"/>
            </a:pPr>
            <a:r>
              <a:rPr lang="en-US" dirty="0"/>
              <a:t>There is a fee to register to the exam which goes to FCB which is $65 </a:t>
            </a:r>
          </a:p>
          <a:p>
            <a:pPr marL="171450" indent="-171450">
              <a:buFont typeface="Arial" panose="020B0604020202020204" pitchFamily="34" charset="0"/>
              <a:buChar char="•"/>
            </a:pPr>
            <a:r>
              <a:rPr lang="en-US" dirty="0"/>
              <a:t>There is also a fee for Proctoring Site or where the exam is administered, even if online ($30); goes to the Proctoring Site</a:t>
            </a:r>
          </a:p>
          <a:p>
            <a:pPr marL="171450" indent="-171450">
              <a:buFont typeface="Arial" panose="020B0604020202020204" pitchFamily="34" charset="0"/>
              <a:buChar char="•"/>
            </a:pPr>
            <a:r>
              <a:rPr lang="en-US" dirty="0"/>
              <a:t>CHWs pay a fee for renewal of their certification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Coalition Funding</a:t>
            </a:r>
          </a:p>
          <a:p>
            <a:pPr marL="171450" indent="-171450">
              <a:buFont typeface="Arial" panose="020B0604020202020204" pitchFamily="34" charset="0"/>
              <a:buChar char="•"/>
            </a:pPr>
            <a:r>
              <a:rPr lang="en-US" dirty="0"/>
              <a:t>Started by writing for small grants, getting donations, and charging membership fees</a:t>
            </a:r>
          </a:p>
          <a:p>
            <a:pPr marL="171450" indent="-171450">
              <a:buFont typeface="Arial" panose="020B0604020202020204" pitchFamily="34" charset="0"/>
              <a:buChar char="•"/>
            </a:pPr>
            <a:r>
              <a:rPr lang="en-US" dirty="0"/>
              <a:t>The Summit also raises funds</a:t>
            </a:r>
          </a:p>
          <a:p>
            <a:pPr marL="171450" indent="-171450">
              <a:buFont typeface="Arial" panose="020B0604020202020204" pitchFamily="34" charset="0"/>
              <a:buChar char="•"/>
            </a:pPr>
            <a:r>
              <a:rPr lang="en-US" dirty="0"/>
              <a:t>~2017 received their first PCORI grant (Patient Centered Outcomes Research Initiatives) and have received 2-3 to date</a:t>
            </a:r>
          </a:p>
          <a:p>
            <a:pPr marL="171450" indent="-171450">
              <a:buFont typeface="Arial" panose="020B0604020202020204" pitchFamily="34" charset="0"/>
              <a:buChar char="•"/>
            </a:pPr>
            <a:r>
              <a:rPr lang="en-US" dirty="0"/>
              <a:t>Some funding to support CHWs certification also comes from the CDC 1815 Cooperative Agreement through FDOH Chronic Disease Management and Prevention Bureau</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8390E25-FAA1-44C1-A0A6-6DA417989B13}" type="slidenum">
              <a:rPr lang="en-US" smtClean="0"/>
              <a:t>27</a:t>
            </a:fld>
            <a:endParaRPr lang="en-US"/>
          </a:p>
        </p:txBody>
      </p:sp>
    </p:spTree>
    <p:extLst>
      <p:ext uri="{BB962C8B-B14F-4D97-AF65-F5344CB8AC3E}">
        <p14:creationId xmlns:p14="http://schemas.microsoft.com/office/powerpoint/2010/main" val="2260273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NGO Program run via a State Certification Board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Legislation</a:t>
            </a:r>
          </a:p>
          <a:p>
            <a:pPr marL="171450" indent="-171450">
              <a:buFont typeface="Arial" panose="020B0604020202020204" pitchFamily="34" charset="0"/>
              <a:buChar char="•"/>
            </a:pPr>
            <a:r>
              <a:rPr lang="en-US" dirty="0"/>
              <a:t>All legislation proposed died in Senate Committees; due to an “unfavorable political climate”</a:t>
            </a:r>
          </a:p>
          <a:p>
            <a:pPr marL="171450" indent="-171450">
              <a:buFont typeface="Arial" panose="020B0604020202020204" pitchFamily="34" charset="0"/>
              <a:buChar char="•"/>
            </a:pPr>
            <a:r>
              <a:rPr lang="en-US" dirty="0"/>
              <a:t>2012: SB 886 – definitions, SOW, taskforce within a university, </a:t>
            </a:r>
            <a:r>
              <a:rPr lang="en-US" dirty="0" err="1"/>
              <a:t>FDoH</a:t>
            </a:r>
            <a:r>
              <a:rPr lang="en-US" dirty="0"/>
              <a:t> to provide admin support, provide members and duties to the TF, rules of the TF, TF to submit a report to the gov/legislature</a:t>
            </a:r>
          </a:p>
          <a:p>
            <a:pPr marL="171450" indent="-171450">
              <a:buFont typeface="Arial" panose="020B0604020202020204" pitchFamily="34" charset="0"/>
              <a:buChar char="•"/>
            </a:pPr>
            <a:r>
              <a:rPr lang="en-US" dirty="0"/>
              <a:t>2014: SB 306 – SAME but authorize TF to meet in person or by teleconference or electronic means, providing for future repeal of the TF</a:t>
            </a:r>
          </a:p>
          <a:p>
            <a:pPr marL="171450" indent="-171450">
              <a:buFont typeface="Arial" panose="020B0604020202020204" pitchFamily="34" charset="0"/>
              <a:buChar char="•"/>
            </a:pPr>
            <a:r>
              <a:rPr lang="en-US" dirty="0"/>
              <a:t>2015: SB 482 – SAME as 886, but require </a:t>
            </a:r>
            <a:r>
              <a:rPr lang="en-US" dirty="0" err="1"/>
              <a:t>DoH</a:t>
            </a:r>
            <a:r>
              <a:rPr lang="en-US" dirty="0"/>
              <a:t> to approve 3</a:t>
            </a:r>
            <a:r>
              <a:rPr lang="en-US" baseline="30000" dirty="0"/>
              <a:t>rd</a:t>
            </a:r>
            <a:r>
              <a:rPr lang="en-US" dirty="0"/>
              <a:t> party credentialing entities to administer certification program, establish criteria for the approval of a 3</a:t>
            </a:r>
            <a:r>
              <a:rPr lang="en-US" baseline="30000" dirty="0"/>
              <a:t>rd</a:t>
            </a:r>
            <a:r>
              <a:rPr lang="en-US" dirty="0"/>
              <a:t> party credentialing entity, require 3</a:t>
            </a:r>
            <a:r>
              <a:rPr lang="en-US" baseline="30000" dirty="0"/>
              <a:t>rd</a:t>
            </a:r>
            <a:r>
              <a:rPr lang="en-US" dirty="0"/>
              <a:t> party credentialing entity too issue a certification to certain qualified individuals who meet grandfathering standards established by the entity, max fee for certification</a:t>
            </a:r>
          </a:p>
          <a:p>
            <a:pPr marL="171450" indent="-171450">
              <a:buFont typeface="Arial" panose="020B0604020202020204" pitchFamily="34" charset="0"/>
              <a:buChar char="•"/>
            </a:pPr>
            <a:r>
              <a:rPr lang="en-US" dirty="0"/>
              <a:t>Legislators wanted to adjust the identity of CHWs, causing conflict in the healthcare field; the political lead was demanding they be renamed Community Health Care Workers</a:t>
            </a:r>
          </a:p>
          <a:p>
            <a:pPr marL="171450" indent="-171450">
              <a:buFont typeface="Arial" panose="020B0604020202020204" pitchFamily="34" charset="0"/>
              <a:buChar char="•"/>
            </a:pPr>
            <a:r>
              <a:rPr lang="en-US" dirty="0"/>
              <a:t>After the 3</a:t>
            </a:r>
            <a:r>
              <a:rPr lang="en-US" baseline="30000" dirty="0"/>
              <a:t>rd</a:t>
            </a:r>
            <a:r>
              <a:rPr lang="en-US" dirty="0"/>
              <a:t> attempt, needed to focus their resources and energy elsewhere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Sustainable Funding</a:t>
            </a:r>
          </a:p>
          <a:p>
            <a:pPr marL="171450" indent="-171450">
              <a:buFont typeface="Arial" panose="020B0604020202020204" pitchFamily="34" charset="0"/>
              <a:buChar char="•"/>
            </a:pPr>
            <a:r>
              <a:rPr lang="en-US" dirty="0"/>
              <a:t>Conversations with state Medicaid are happening, but no action on this front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Lessons Learned</a:t>
            </a:r>
          </a:p>
          <a:p>
            <a:pPr marL="171450" indent="-171450">
              <a:buFont typeface="Arial" panose="020B0604020202020204" pitchFamily="34" charset="0"/>
              <a:buChar char="•"/>
            </a:pPr>
            <a:r>
              <a:rPr lang="en-US" dirty="0"/>
              <a:t>One of the biggest challenges of going through FCB are the fees</a:t>
            </a:r>
          </a:p>
          <a:p>
            <a:pPr marL="628650" lvl="1" indent="-171450">
              <a:buFont typeface="Arial" panose="020B0604020202020204" pitchFamily="34" charset="0"/>
              <a:buChar char="•"/>
            </a:pPr>
            <a:r>
              <a:rPr lang="en-US" dirty="0"/>
              <a:t>In the original agreement drafted between the Coalition and FCB, there is nothing about fee caps </a:t>
            </a:r>
          </a:p>
          <a:p>
            <a:pPr marL="628650" lvl="1" indent="-171450">
              <a:buFont typeface="Arial" panose="020B0604020202020204" pitchFamily="34" charset="0"/>
              <a:buChar char="•"/>
            </a:pPr>
            <a:r>
              <a:rPr lang="en-US" dirty="0"/>
              <a:t>The price of certification is often cited as a barrier to certification by CHWs in Florida, particularly when it comes to renewal of their certification</a:t>
            </a:r>
          </a:p>
          <a:p>
            <a:pPr marL="1085850" lvl="2" indent="-171450">
              <a:buFont typeface="Arial" panose="020B0604020202020204" pitchFamily="34" charset="0"/>
              <a:buChar char="•"/>
            </a:pPr>
            <a:r>
              <a:rPr lang="en-US" dirty="0"/>
              <a:t>Interesting trend: data from the CHW Censes shows that those who were grandfathered into the program (between 2015-2017) are more likely to continue to renew their certification than those who were certified outside of the grandfathering period</a:t>
            </a:r>
          </a:p>
          <a:p>
            <a:pPr marL="171450" indent="-171450">
              <a:buFont typeface="Arial" panose="020B0604020202020204" pitchFamily="34" charset="0"/>
              <a:buChar char="•"/>
            </a:pPr>
            <a:r>
              <a:rPr lang="en-US" dirty="0"/>
              <a:t>Would have put a cap on fees in the agreement if they had considered that in the beginning – new agreement to be drafted this year, will attempt to add that language in</a:t>
            </a:r>
          </a:p>
          <a:p>
            <a:pPr marL="171450" indent="-171450">
              <a:buFont typeface="Arial" panose="020B0604020202020204" pitchFamily="34" charset="0"/>
              <a:buChar char="•"/>
            </a:pPr>
            <a:r>
              <a:rPr lang="en-US" dirty="0"/>
              <a:t>Also, would have attempted to implement a mechanism that would allow the Coalition to receive some of the fees CHWs pay for certification to create a fund/scholarships for CHWs who need financial assistance with certification</a:t>
            </a:r>
          </a:p>
          <a:p>
            <a:endParaRPr lang="en-US" dirty="0"/>
          </a:p>
          <a:p>
            <a:r>
              <a:rPr lang="en-US" dirty="0"/>
              <a:t>677 CHWs certified to date</a:t>
            </a:r>
          </a:p>
          <a:p>
            <a:endParaRPr lang="en-US" dirty="0"/>
          </a:p>
        </p:txBody>
      </p:sp>
      <p:sp>
        <p:nvSpPr>
          <p:cNvPr id="4" name="Slide Number Placeholder 3"/>
          <p:cNvSpPr>
            <a:spLocks noGrp="1"/>
          </p:cNvSpPr>
          <p:nvPr>
            <p:ph type="sldNum" sz="quarter" idx="5"/>
          </p:nvPr>
        </p:nvSpPr>
        <p:spPr/>
        <p:txBody>
          <a:bodyPr/>
          <a:lstStyle/>
          <a:p>
            <a:fld id="{18390E25-FAA1-44C1-A0A6-6DA417989B13}" type="slidenum">
              <a:rPr lang="en-US" smtClean="0"/>
              <a:t>28</a:t>
            </a:fld>
            <a:endParaRPr lang="en-US"/>
          </a:p>
        </p:txBody>
      </p:sp>
    </p:spTree>
    <p:extLst>
      <p:ext uri="{BB962C8B-B14F-4D97-AF65-F5344CB8AC3E}">
        <p14:creationId xmlns:p14="http://schemas.microsoft.com/office/powerpoint/2010/main" val="2610707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Massachusetts has a state-run program through DPH that is housed within the Bureau of Health Professional Licensures called the Board of Certification of CHWs</a:t>
            </a:r>
          </a:p>
          <a:p>
            <a:pPr marL="171450" indent="-171450">
              <a:buFont typeface="Arial" panose="020B0604020202020204" pitchFamily="34" charset="0"/>
              <a:buChar char="•"/>
            </a:pPr>
            <a:r>
              <a:rPr lang="en-US" dirty="0"/>
              <a:t>Created by 2010 legislation </a:t>
            </a:r>
          </a:p>
          <a:p>
            <a:pPr marL="171450" indent="-171450">
              <a:buFont typeface="Arial" panose="020B0604020202020204" pitchFamily="34" charset="0"/>
              <a:buChar char="•"/>
            </a:pPr>
            <a:r>
              <a:rPr lang="en-US" dirty="0"/>
              <a:t>Board Composition – 11 member, gubernatorial appointed board, with 4 MACHW CHWs, non-compensated</a:t>
            </a:r>
          </a:p>
          <a:p>
            <a:pPr marL="171450" indent="-171450">
              <a:buFont typeface="Arial" panose="020B0604020202020204" pitchFamily="34" charset="0"/>
              <a:buChar char="•"/>
            </a:pPr>
            <a:r>
              <a:rPr lang="en-US" dirty="0"/>
              <a:t>The board operations are supported by admin staff which are shared by all boards under the BHPL; ~2.5 FTE</a:t>
            </a:r>
          </a:p>
          <a:p>
            <a:pPr marL="171450" indent="-171450">
              <a:buFont typeface="Arial" panose="020B0604020202020204" pitchFamily="34" charset="0"/>
              <a:buChar char="•"/>
            </a:pPr>
            <a:r>
              <a:rPr lang="en-US" dirty="0"/>
              <a:t>The Office of CHWs provides content support to the Board and has a working relationship with MACHW (the director of the program sits on the board of MACHW)</a:t>
            </a:r>
          </a:p>
          <a:p>
            <a:pPr marL="171450" indent="-171450">
              <a:buFont typeface="Arial" panose="020B0604020202020204" pitchFamily="34" charset="0"/>
              <a:buChar char="•"/>
            </a:pPr>
            <a:r>
              <a:rPr lang="en-US" dirty="0"/>
              <a:t>The legislation gave the Board essentially all the power to write the rules and regulations as well as develop the processes for the program; this is important and seen as a strength of Mass’ model because the board has sufficient CHW representation – they were extremely thoughtful about engaging both CHWs and stakeholders in the development process; heard testimonials from CHWs, Employers, etc.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30</a:t>
            </a:fld>
            <a:endParaRPr lang="en-US"/>
          </a:p>
        </p:txBody>
      </p:sp>
    </p:spTree>
    <p:extLst>
      <p:ext uri="{BB962C8B-B14F-4D97-AF65-F5344CB8AC3E}">
        <p14:creationId xmlns:p14="http://schemas.microsoft.com/office/powerpoint/2010/main" val="191045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Mass’ model for training is similar to Texas – the Board approves training programs/curricula, do not have a state training program</a:t>
            </a:r>
          </a:p>
          <a:p>
            <a:pPr marL="171450" indent="-171450">
              <a:buFont typeface="Arial" panose="020B0604020202020204" pitchFamily="34" charset="0"/>
              <a:buChar char="•"/>
            </a:pPr>
            <a:r>
              <a:rPr lang="en-US" dirty="0"/>
              <a:t>There is no formal “renewal process”; programs are required to submit an annual report to maintain their approval status- if no red flags, maintain status</a:t>
            </a:r>
          </a:p>
          <a:p>
            <a:pPr marL="171450" indent="-171450">
              <a:buFont typeface="Arial" panose="020B0604020202020204" pitchFamily="34" charset="0"/>
              <a:buChar char="•"/>
            </a:pPr>
            <a:r>
              <a:rPr lang="en-US" dirty="0"/>
              <a:t>Board makes decision about programs and the BHPL admin corresponds with the program on approval/denial</a:t>
            </a:r>
          </a:p>
          <a:p>
            <a:pPr marL="171450" indent="-171450">
              <a:buFont typeface="Arial" panose="020B0604020202020204" pitchFamily="34" charset="0"/>
              <a:buChar char="•"/>
            </a:pPr>
            <a:r>
              <a:rPr lang="en-US" dirty="0"/>
              <a:t>Currently, all training applications are being received on paper.</a:t>
            </a:r>
          </a:p>
          <a:p>
            <a:pPr marL="171450" indent="-171450">
              <a:buFont typeface="Arial" panose="020B0604020202020204" pitchFamily="34" charset="0"/>
              <a:buChar char="•"/>
            </a:pPr>
            <a:r>
              <a:rPr lang="en-US" dirty="0"/>
              <a:t>For CHWs, there are currently 2 pathways to certification:</a:t>
            </a:r>
          </a:p>
          <a:p>
            <a:pPr marL="628650" lvl="1" indent="-171450">
              <a:buFont typeface="Arial" panose="020B0604020202020204" pitchFamily="34" charset="0"/>
              <a:buChar char="•"/>
            </a:pPr>
            <a:r>
              <a:rPr lang="en-US" dirty="0"/>
              <a:t>Training + 200 hours of experience</a:t>
            </a:r>
          </a:p>
          <a:p>
            <a:pPr marL="628650" lvl="1" indent="-171450">
              <a:buFont typeface="Arial" panose="020B0604020202020204" pitchFamily="34" charset="0"/>
              <a:buChar char="•"/>
            </a:pPr>
            <a:r>
              <a:rPr lang="en-US" dirty="0"/>
              <a:t>Experience – 4000 hours, to be phased out mid-2022</a:t>
            </a:r>
          </a:p>
          <a:p>
            <a:pPr marL="628650" lvl="1" indent="-171450">
              <a:buFont typeface="Arial" panose="020B0604020202020204" pitchFamily="34" charset="0"/>
              <a:buChar char="•"/>
            </a:pPr>
            <a:r>
              <a:rPr lang="en-US" dirty="0"/>
              <a:t>Those familiar with the program note that this is not meant to be an entry level certification – this is for folks who have been doing this work, whether paid or volunteer; hence the experience requirement regardless of which pathway</a:t>
            </a:r>
          </a:p>
          <a:p>
            <a:pPr marL="171450" lvl="0" indent="-171450">
              <a:buFont typeface="Arial" panose="020B0604020202020204" pitchFamily="34" charset="0"/>
              <a:buChar char="•"/>
            </a:pPr>
            <a:r>
              <a:rPr lang="en-US" dirty="0"/>
              <a:t>CHWs complete their applications which are submitted to the Board for review; BHPL admin staff corresponds with the CHW on approval/denial</a:t>
            </a:r>
          </a:p>
          <a:p>
            <a:pPr marL="171450" lvl="0" indent="-171450">
              <a:buFont typeface="Arial" panose="020B0604020202020204" pitchFamily="34" charset="0"/>
              <a:buChar char="•"/>
            </a:pPr>
            <a:r>
              <a:rPr lang="en-US" dirty="0"/>
              <a:t>If approved, CHWs receive a certification from the Board</a:t>
            </a:r>
          </a:p>
          <a:p>
            <a:pPr marL="171450" lvl="0" indent="-171450">
              <a:buFont typeface="Arial" panose="020B0604020202020204" pitchFamily="34" charset="0"/>
              <a:buChar char="•"/>
            </a:pPr>
            <a:r>
              <a:rPr lang="en-US" dirty="0"/>
              <a:t>Renewal is required for CHWs every 2 years</a:t>
            </a:r>
          </a:p>
          <a:p>
            <a:pPr marL="171450" lvl="0" indent="-171450">
              <a:buFont typeface="Arial" panose="020B0604020202020204" pitchFamily="34" charset="0"/>
              <a:buChar char="•"/>
            </a:pPr>
            <a:r>
              <a:rPr lang="en-US" dirty="0"/>
              <a:t>CHW certification records are maintained/tracked in an electronic system used by all BHPL, which has presented some challenges; for example, BoC CHWs is the only board that approves training programs (which is why all training application are currently being submitted on paper)</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Background check</a:t>
            </a:r>
          </a:p>
          <a:p>
            <a:pPr marL="171450" lvl="0"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Board developed a cutting edge policy, no one is excluded due to a positive criminal background check; non-violent, juvenile, not considered - our challenge is to make sure CHWs know that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Any CHW working for an employer will have to go through a background check with their employer that is more heavy duty and/or no leeway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The board heard testimony from several community health workers to develop that policy</a:t>
            </a:r>
            <a:endParaRPr lang="en-US" dirty="0"/>
          </a:p>
          <a:p>
            <a:pPr marL="457200" lvl="1"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31</a:t>
            </a:fld>
            <a:endParaRPr lang="en-US"/>
          </a:p>
        </p:txBody>
      </p:sp>
    </p:spTree>
    <p:extLst>
      <p:ext uri="{BB962C8B-B14F-4D97-AF65-F5344CB8AC3E}">
        <p14:creationId xmlns:p14="http://schemas.microsoft.com/office/powerpoint/2010/main" val="317442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737373"/>
                </a:solidFill>
                <a:effectLst/>
                <a:latin typeface="Arial" panose="020B0604020202020204" pitchFamily="34" charset="0"/>
              </a:rPr>
              <a:t>Quick note on certification</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From CDC website linked below</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Interesting points before we dive into the analysis</a:t>
            </a:r>
          </a:p>
          <a:p>
            <a:pPr marL="171450" indent="-171450">
              <a:buFont typeface="Arial" panose="020B0604020202020204" pitchFamily="34" charset="0"/>
              <a:buChar char="•"/>
            </a:pPr>
            <a:r>
              <a:rPr lang="en-US" b="0" i="0" dirty="0">
                <a:solidFill>
                  <a:srgbClr val="737373"/>
                </a:solidFill>
                <a:effectLst/>
                <a:latin typeface="Arial" panose="020B0604020202020204" pitchFamily="34" charset="0"/>
              </a:rPr>
              <a:t>One thing that CDC notes is - </a:t>
            </a:r>
            <a:r>
              <a:rPr lang="en-US" b="1" i="0" dirty="0">
                <a:solidFill>
                  <a:srgbClr val="737373"/>
                </a:solidFill>
                <a:effectLst/>
                <a:latin typeface="Arial" panose="020B0604020202020204" pitchFamily="34" charset="0"/>
              </a:rPr>
              <a:t>potential</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Many states feel that certification is essential to expanding/promoting the workforce</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But many certification programs are new</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Evaluations on the outcomes of certification programs are currently underway</a:t>
            </a:r>
          </a:p>
          <a:p>
            <a:pPr marL="171450" lvl="0" indent="-171450">
              <a:buFont typeface="Arial" panose="020B0604020202020204" pitchFamily="34" charset="0"/>
              <a:buChar char="•"/>
            </a:pPr>
            <a:r>
              <a:rPr lang="en-US" b="0" i="0" dirty="0">
                <a:solidFill>
                  <a:srgbClr val="737373"/>
                </a:solidFill>
                <a:effectLst/>
                <a:latin typeface="Arial" panose="020B0604020202020204" pitchFamily="34" charset="0"/>
              </a:rPr>
              <a:t>There is a distinction between training standards and certification requirements – often conflated</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Two concepts are inter-related, but separate</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Several states made the distinction that their programs approve/certify training programs, but they themselves do not operate a STATE training program </a:t>
            </a:r>
          </a:p>
          <a:p>
            <a:pPr marL="171450" indent="-171450">
              <a:buFont typeface="Arial" panose="020B0604020202020204" pitchFamily="34" charset="0"/>
              <a:buChar char="•"/>
            </a:pPr>
            <a:r>
              <a:rPr lang="en-US" b="0" i="0" dirty="0">
                <a:solidFill>
                  <a:srgbClr val="737373"/>
                </a:solidFill>
                <a:effectLst/>
                <a:latin typeface="Arial" panose="020B0604020202020204" pitchFamily="34" charset="0"/>
              </a:rPr>
              <a:t>Quote: echoes the sentiment of states about their certification program process development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3</a:t>
            </a:fld>
            <a:endParaRPr lang="en-US"/>
          </a:p>
        </p:txBody>
      </p:sp>
    </p:spTree>
    <p:extLst>
      <p:ext uri="{BB962C8B-B14F-4D97-AF65-F5344CB8AC3E}">
        <p14:creationId xmlns:p14="http://schemas.microsoft.com/office/powerpoint/2010/main" val="22625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Massachusetts does collect fees for certification </a:t>
            </a:r>
            <a:r>
              <a:rPr lang="en-US" dirty="0">
                <a:sym typeface="Wingdings" panose="05000000000000000000" pitchFamily="2" charset="2"/>
              </a:rPr>
              <a:t> those fees go back into the Bureau of Health Professional Licensures General Operating Fund and pay to support the ~2.5 shared FTE salaries (the board is non-compensated)</a:t>
            </a:r>
          </a:p>
          <a:p>
            <a:pPr marL="171450" indent="-171450">
              <a:buFont typeface="Arial" panose="020B0604020202020204" pitchFamily="34" charset="0"/>
              <a:buChar char="•"/>
            </a:pPr>
            <a:r>
              <a:rPr lang="en-US" dirty="0">
                <a:sym typeface="Wingdings" panose="05000000000000000000" pitchFamily="2" charset="2"/>
              </a:rPr>
              <a:t>DPH also supports the Bureau and in turn shared bureau staff through state funds</a:t>
            </a:r>
          </a:p>
          <a:p>
            <a:pPr marL="171450" indent="-171450">
              <a:buFont typeface="Arial" panose="020B0604020202020204" pitchFamily="34" charset="0"/>
              <a:buChar char="•"/>
            </a:pPr>
            <a:r>
              <a:rPr lang="en-US" dirty="0">
                <a:sym typeface="Wingdings" panose="05000000000000000000" pitchFamily="2" charset="2"/>
              </a:rPr>
              <a:t>The Office of CHW has 3 staff who are funded through CDC Cooperative Agreements 1305 &amp; 1815</a:t>
            </a:r>
          </a:p>
          <a:p>
            <a:pPr marL="171450" indent="-171450">
              <a:buFont typeface="Arial" panose="020B0604020202020204" pitchFamily="34" charset="0"/>
              <a:buChar char="•"/>
            </a:pPr>
            <a:r>
              <a:rPr lang="en-US" dirty="0">
                <a:sym typeface="Wingdings" panose="05000000000000000000" pitchFamily="2" charset="2"/>
              </a:rPr>
              <a:t>The Office also uses its funds to support the Association (State  Association $$ support)</a:t>
            </a:r>
          </a:p>
          <a:p>
            <a:pPr marL="171450" indent="-171450">
              <a:buFont typeface="Arial" panose="020B0604020202020204" pitchFamily="34" charset="0"/>
              <a:buChar char="•"/>
            </a:pPr>
            <a:r>
              <a:rPr lang="en-US" dirty="0">
                <a:sym typeface="Wingdings" panose="05000000000000000000" pitchFamily="2" charset="2"/>
              </a:rPr>
              <a:t>CHWs do have to pay for training programs, right now, the only training program that has been approved is the Berkshire Community College Program, their training costs around $1800</a:t>
            </a:r>
          </a:p>
          <a:p>
            <a:pPr marL="171450" indent="-171450">
              <a:buFont typeface="Arial" panose="020B0604020202020204" pitchFamily="34" charset="0"/>
              <a:buChar char="•"/>
            </a:pPr>
            <a:r>
              <a:rPr lang="en-US" dirty="0">
                <a:sym typeface="Wingdings" panose="05000000000000000000" pitchFamily="2" charset="2"/>
              </a:rPr>
              <a:t>Training Programs are NOT currently being charged to apply, but this may be implemented later</a:t>
            </a:r>
          </a:p>
          <a:p>
            <a:pPr marL="171450" indent="-171450">
              <a:buFont typeface="Arial" panose="020B0604020202020204" pitchFamily="34" charset="0"/>
              <a:buChar char="•"/>
            </a:pPr>
            <a:r>
              <a:rPr lang="en-US" dirty="0">
                <a:sym typeface="Wingdings" panose="05000000000000000000" pitchFamily="2" charset="2"/>
              </a:rPr>
              <a:t>Not depicted, funding MACHW received from BCBS Foundation in 2003 – MACHW was one of the first programs funded; BCBS held huge forums and brought together legislative and executive partners </a:t>
            </a:r>
          </a:p>
          <a:p>
            <a:pPr marL="628650" lvl="1" indent="-171450">
              <a:buFont typeface="Arial" panose="020B0604020202020204" pitchFamily="34" charset="0"/>
              <a:buChar char="•"/>
            </a:pPr>
            <a:endParaRPr lang="en-US" dirty="0">
              <a:sym typeface="Wingdings" panose="05000000000000000000" pitchFamily="2" charset="2"/>
            </a:endParaRPr>
          </a:p>
          <a:p>
            <a:pPr marL="0" indent="0">
              <a:buFont typeface="Arial" panose="020B0604020202020204" pitchFamily="34" charset="0"/>
              <a:buNone/>
            </a:pPr>
            <a:endParaRPr lang="en-US" dirty="0">
              <a:sym typeface="Wingdings" panose="05000000000000000000" pitchFamily="2" charset="2"/>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32</a:t>
            </a:fld>
            <a:endParaRPr lang="en-US"/>
          </a:p>
        </p:txBody>
      </p:sp>
    </p:spTree>
    <p:extLst>
      <p:ext uri="{BB962C8B-B14F-4D97-AF65-F5344CB8AC3E}">
        <p14:creationId xmlns:p14="http://schemas.microsoft.com/office/powerpoint/2010/main" val="2907398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State-Run Program within the Department of Public Health</a:t>
            </a:r>
          </a:p>
          <a:p>
            <a:pPr marL="171450" indent="-171450">
              <a:buFont typeface="Arial" panose="020B0604020202020204" pitchFamily="34" charset="0"/>
              <a:buChar char="•"/>
            </a:pPr>
            <a:r>
              <a:rPr lang="en-US" dirty="0"/>
              <a:t>Anecdotally, the program has been meeting its intent to increase recognition of CHWs and strengthen the workforce</a:t>
            </a:r>
          </a:p>
          <a:p>
            <a:pPr marL="628650" lvl="1" indent="-171450">
              <a:buFont typeface="Arial" panose="020B0604020202020204" pitchFamily="34" charset="0"/>
              <a:buChar char="•"/>
            </a:pPr>
            <a:r>
              <a:rPr lang="en-US" dirty="0"/>
              <a:t>Evident in Mass Health’s acknowledgement &amp; funding of CHWs/CHW training programs</a:t>
            </a:r>
          </a:p>
          <a:p>
            <a:pPr marL="171450" lvl="0" indent="-171450">
              <a:buFont typeface="Arial" panose="020B0604020202020204" pitchFamily="34" charset="0"/>
              <a:buChar char="•"/>
            </a:pPr>
            <a:r>
              <a:rPr lang="en-US" dirty="0"/>
              <a:t>The state is about to conduct its first survey since certification began to measure how well it’s met its intent </a:t>
            </a:r>
          </a:p>
          <a:p>
            <a:pPr marL="171450" lvl="0" indent="-171450">
              <a:buFont typeface="Arial" panose="020B0604020202020204" pitchFamily="34" charset="0"/>
              <a:buChar char="•"/>
            </a:pPr>
            <a:r>
              <a:rPr lang="en-US" dirty="0"/>
              <a:t>Getting all the CHW programs to use the same language and core competencies took a long time</a:t>
            </a:r>
          </a:p>
          <a:p>
            <a:pPr marL="171450" lvl="0" indent="-171450">
              <a:buFont typeface="Arial" panose="020B0604020202020204" pitchFamily="34" charset="0"/>
              <a:buChar char="•"/>
            </a:pPr>
            <a:r>
              <a:rPr lang="en-US" dirty="0"/>
              <a:t>MA has also had a voice for CHWs on a national level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Region 1 HHS Director, had a strong interest in supporting CHWs, CHWs had advocates at the federal level 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Recognition of CHWs on a national level via the ACA and APHA policy arm working in DC to include CHWs in the ACA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National Health Care Workforce Commission - CHWs were named specifically to be a part of that commission; unfortunately, the committee was not funded, but recognized in the ACA in 5 different places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Standard Occupational Classification for CHWs in the Census</a:t>
            </a:r>
            <a:endParaRPr lang="en-US" dirty="0"/>
          </a:p>
          <a:p>
            <a:pPr marL="0" lvl="0" indent="0">
              <a:buFont typeface="Arial" panose="020B0604020202020204" pitchFamily="34" charset="0"/>
              <a:buNone/>
            </a:pPr>
            <a:endParaRPr lang="en-US" dirty="0"/>
          </a:p>
          <a:p>
            <a:pPr marL="0" indent="0">
              <a:buNone/>
            </a:pPr>
            <a:r>
              <a:rPr lang="en-US" dirty="0"/>
              <a:t>Legislation</a:t>
            </a:r>
          </a:p>
          <a:p>
            <a:pPr marL="342900" marR="0" lvl="0" indent="-342900" fontAlgn="ctr">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Went the legislative route; wanted something that would live on – for stability</a:t>
            </a:r>
          </a:p>
          <a:p>
            <a:pPr marL="800100" marR="0" lvl="1" indent="-342900" fontAlgn="ctr">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Depended heavily on the players that were involved at the time – Lisa-Renee was on of the leaders, and she personally had a strong interest in policy development and legislation</a:t>
            </a:r>
          </a:p>
          <a:p>
            <a:pPr marL="1085850" marR="0" lvl="2" indent="-17145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Required the right political climate – a lot of things were happening in the state and on a national level as far as health care reform and CHWs fit into that transformation nicely</a:t>
            </a:r>
          </a:p>
          <a:p>
            <a:pPr marL="742950" marR="0" lvl="1" indent="-285750" fontAlgn="ctr">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Even though the board/program was created legislatively, you still run into the same issue of key people holding the program up, not being able to pass down the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thought was that the statewide association would carry on the work</a:t>
            </a: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Anecdotally, the fact that the MACHW is weak, is more so a detriment to the program than the bureaucracy of the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Office Director tried to cultivate someone for 3 years and then she didn't get hired into the Director’s position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Lots of staff turnover within HPL </a:t>
            </a:r>
            <a:r>
              <a:rPr lang="en-US" sz="11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100" dirty="0">
                <a:effectLst/>
                <a:latin typeface="Calibri" panose="020F0502020204030204" pitchFamily="34" charset="0"/>
                <a:ea typeface="Times New Roman" panose="02020603050405020304" pitchFamily="18" charset="0"/>
                <a:cs typeface="Calibri" panose="020F0502020204030204" pitchFamily="34" charset="0"/>
              </a:rPr>
              <a:t> there are people at the Health Professional Licensures Bureau that don't know what a CHW is </a:t>
            </a:r>
          </a:p>
          <a:p>
            <a:pPr marL="685800" marR="0" lvl="1" indent="-228600" fontAlgn="ctr">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electronic system has prevented the board from doing somethings that it’s been wanting to do</a:t>
            </a:r>
          </a:p>
          <a:p>
            <a:pPr marL="685800" marR="0" lvl="1" indent="-228600" fontAlgn="ctr">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As of recent things have slowed down, but that ebb and flow of momentum is common across a lot of program</a:t>
            </a:r>
          </a:p>
          <a:p>
            <a:pPr marL="0" marR="0" lvl="0" indent="0" fontAlgn="ctr">
              <a:lnSpc>
                <a:spcPct val="107000"/>
              </a:lnSpc>
              <a:spcBef>
                <a:spcPts val="0"/>
              </a:spcBef>
              <a:spcAft>
                <a:spcPts val="0"/>
              </a:spcAft>
              <a:buFont typeface="Courier New" panose="02070309020205020404" pitchFamily="49" charset="0"/>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Times New Roman" panose="02020603050405020304" pitchFamily="18" charset="0"/>
                <a:cs typeface="Calibri" panose="020F0502020204030204" pitchFamily="34" charset="0"/>
              </a:rPr>
              <a:t>Sustainable Funding</a:t>
            </a:r>
          </a:p>
          <a:p>
            <a:pPr marL="171450" marR="0" lvl="0" indent="-171450" fontAlgn="ctr">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Reimbursement is only part of the puzzle; now in a fee-for-service environment, but there is talk of capitated rates and VBP models</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The relationship that MDPH had with Mass Health facilitated the conversations that MACHW was able to have with Mass Health</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Current DSRIP waiver is in its 4th year</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Several key advocates in Mass have tried to get in roads into Mass Health to get support for CHWs; in 2013 there was discussion about a state plan amendment - fell off the wayside, because the Medicaid offices realized they already had the flexibility to support CHWs through their ACOs, MCOs</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When Mass Health decided to submit an 1115 DSRIP waiver (2015), simultaneously DPH was convening key stakeholders to discuss all these issues; to advocate for the inclusion of CHWs in the DSRIP waiver; that's how Medicaid was thinking about CHWs as a way to address the social determinants of health within ACOs</a:t>
            </a:r>
          </a:p>
          <a:p>
            <a:pPr marL="1085850" lvl="2"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Mass Health began to strongly encourage ACOs to include CHWs into the care teams to reach those goals around SDOHs</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When the waiver was approved, there was never a mandate for ACOs to hire CHWs, but a lot of them did, and a portion of the state's 1115 waiver, was dedicated to research on peer workforces, in that investigation MA DPH had the CHW program which was ready to go; Mass Health decided to sink a lot of money into CHW training</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Certification is not required to receive 1115 funding; ACOs have contracts with Mass Health, gets 1115 waiver funding to support CHWs through general operating funds (value-based payment)</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Because ACOs are sharing these funds, need to ensure that CHWs are getting their share of this funding - requires advocacy</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Want to discourage people from saying CHWs are cheap way to do work</a:t>
            </a:r>
          </a:p>
          <a:p>
            <a:pPr marL="171450" indent="-171450" fontAlgn="ctr">
              <a:buFont typeface="Arial" panose="020B0604020202020204" pitchFamily="34" charset="0"/>
              <a:buChar char="•"/>
            </a:pPr>
            <a:r>
              <a:rPr lang="en-US" sz="1200" b="0" i="1" u="none" strike="noStrike" kern="1200" dirty="0">
                <a:solidFill>
                  <a:schemeClr val="tx1"/>
                </a:solidFill>
                <a:effectLst/>
                <a:latin typeface="+mn-lt"/>
                <a:ea typeface="+mn-ea"/>
                <a:cs typeface="+mn-cs"/>
              </a:rPr>
              <a:t>What are the funding sources for CHWs to general operating expenses to sustain their salaries?</a:t>
            </a:r>
            <a:endParaRPr lang="en-US" sz="1200" b="0" i="0" u="none" strike="noStrike" kern="1200" dirty="0">
              <a:solidFill>
                <a:schemeClr val="tx1"/>
              </a:solidFill>
              <a:effectLst/>
              <a:latin typeface="+mn-lt"/>
              <a:ea typeface="+mn-ea"/>
              <a:cs typeface="+mn-cs"/>
            </a:endParaRPr>
          </a:p>
          <a:p>
            <a:pPr marL="0" marR="0" lvl="0" indent="0" fontAlgn="ctr">
              <a:lnSpc>
                <a:spcPct val="107000"/>
              </a:lnSpc>
              <a:spcBef>
                <a:spcPts val="0"/>
              </a:spcBef>
              <a:spcAft>
                <a:spcPts val="0"/>
              </a:spcAft>
              <a:buFont typeface="Courier New" panose="02070309020205020404" pitchFamily="49" charset="0"/>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Times New Roman" panose="02020603050405020304" pitchFamily="18" charset="0"/>
                <a:cs typeface="Calibri" panose="020F0502020204030204" pitchFamily="34" charset="0"/>
              </a:rPr>
              <a:t>Lessons Learned</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Not convinced that legislation was the way to go; could have been done administratively, because that would have provided flexibility, would not have depended so much on the players</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Lisa Renee had a strong interest in policy development and legislation</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For the statewide association to have a more active role; did not have the capacity at the time, excited about the states where the association is taking control of the process; would have built up the capacity of the CHW led entity</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Nurture strategic and continued engagement of the association/network</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 CHW leadership from the start to the present and the way the board was created was a strength of Massachusetts</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The board did a really good job engaging key stake holders in the process of developing the program; spent a lot of time on the front end trying to be thoughtful every step of the way</a:t>
            </a:r>
          </a:p>
          <a:p>
            <a:endParaRPr lang="en-US" sz="1200" b="0" i="0" u="none" strike="noStrike" kern="1200" dirty="0">
              <a:solidFill>
                <a:schemeClr val="tx1"/>
              </a:solidFill>
              <a:effectLst/>
              <a:latin typeface="+mn-lt"/>
              <a:ea typeface="+mn-ea"/>
              <a:cs typeface="+mn-cs"/>
            </a:endParaRPr>
          </a:p>
          <a:p>
            <a:pPr marL="171450" marR="0" lvl="0" indent="-171450" fontAlgn="ctr">
              <a:lnSpc>
                <a:spcPct val="107000"/>
              </a:lnSpc>
              <a:spcBef>
                <a:spcPts val="0"/>
              </a:spcBef>
              <a:spcAft>
                <a:spcPts val="0"/>
              </a:spcAft>
              <a:buFont typeface="Arial" panose="020B0604020202020204" pitchFamily="34" charset="0"/>
              <a:buChar char="•"/>
            </a:pPr>
            <a:endParaRPr lang="en-US" dirty="0"/>
          </a:p>
          <a:p>
            <a:pPr marL="0" indent="0">
              <a:buNone/>
            </a:pPr>
            <a:r>
              <a:rPr lang="en-US" dirty="0"/>
              <a:t>Around 800 CHWs certified to date</a:t>
            </a:r>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33</a:t>
            </a:fld>
            <a:endParaRPr lang="en-US"/>
          </a:p>
        </p:txBody>
      </p:sp>
    </p:spTree>
    <p:extLst>
      <p:ext uri="{BB962C8B-B14F-4D97-AF65-F5344CB8AC3E}">
        <p14:creationId xmlns:p14="http://schemas.microsoft.com/office/powerpoint/2010/main" val="265970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NG program run through the South Carolina CHW Association by the South Carolina CHW Credentialing Council with content, training, and evaluation support from the centers under the USC Arnold School of Public Health</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Association has 2 FTE staff; looking for funding to hire 1.5 FTE to support with administrative work as the association looks to begin implementing it’s recertification program</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Council was formed based on stakeholder input to keep the certification process “in-house”</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The Council composition is 12-15 people with over 51% CHW representation, and are non-compensated; they review training curricula for approval – any organization can submit a curricula for review</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Center for Community Health Alignment, formerly the Community Health Worker Institute, supports the program tremendously, and from my own research, houses the majority of the information around training and certification for CHWs (in part because the process to become certified is somewhat outside of the Association); it is also 1 of 2 approved training programs to date</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PASOs is non-profit organization founded by Julie Smithwick, (also founder of the Center for Community Health Alignment) that provides training and resources for CHWs; the other approved training program in the state – serve a largely Hispanic population</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Purple: those organizations are represented on the Council </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SCCHWCC Key stakeholders, policy, payers (public + private), DHEC policy, DHHS policy + payer, AHEC education </a:t>
            </a:r>
            <a:endParaRPr lang="en-US" sz="2000" b="0" i="0" dirty="0">
              <a:solidFill>
                <a:schemeClr val="tx1"/>
              </a:solidFill>
              <a:latin typeface="Arial" panose="020B0604020202020204" pitchFamily="34" charset="0"/>
              <a:cs typeface="Arial" panose="020B0604020202020204" pitchFamily="34" charset="0"/>
            </a:endParaRPr>
          </a:p>
          <a:p>
            <a:pPr marL="0" indent="0" fontAlgn="ctr">
              <a:buFont typeface="Arial" panose="020B0604020202020204" pitchFamily="34" charset="0"/>
              <a:buNone/>
            </a:pPr>
            <a:endParaRPr lang="en-US" sz="1200" i="0" dirty="0"/>
          </a:p>
          <a:p>
            <a:pPr marL="0" indent="0" fontAlgn="ctr">
              <a:buFont typeface="Arial" panose="020B0604020202020204" pitchFamily="34" charset="0"/>
              <a:buNone/>
            </a:pPr>
            <a:r>
              <a:rPr lang="en-US" sz="1200" i="0" dirty="0"/>
              <a:t>CCHA partners with other organizations to provide specialty track training (i.e., sickle cell, HIV)</a:t>
            </a:r>
          </a:p>
          <a:p>
            <a:pPr marL="0" indent="0" fontAlgn="ctr">
              <a:buFont typeface="Arial" panose="020B0604020202020204" pitchFamily="34" charset="0"/>
              <a:buNone/>
            </a:pPr>
            <a:r>
              <a:rPr lang="en-US" sz="1200" i="0" dirty="0"/>
              <a:t>CARE – does evaluation for SCCHWA as well; surveys from the conference went to CARE</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i="1" dirty="0"/>
              <a:t>There are several organizations who are considering offering core competency training or specialty track education </a:t>
            </a:r>
          </a:p>
          <a:p>
            <a:pPr marL="0" indent="0" fontAlgn="ctr">
              <a:buFont typeface="Arial" panose="020B0604020202020204" pitchFamily="34" charset="0"/>
              <a:buNone/>
            </a:pPr>
            <a:endParaRPr lang="en-US" sz="1200" i="0" dirty="0"/>
          </a:p>
        </p:txBody>
      </p:sp>
      <p:sp>
        <p:nvSpPr>
          <p:cNvPr id="4" name="Slide Number Placeholder 3"/>
          <p:cNvSpPr>
            <a:spLocks noGrp="1"/>
          </p:cNvSpPr>
          <p:nvPr>
            <p:ph type="sldNum" sz="quarter" idx="5"/>
          </p:nvPr>
        </p:nvSpPr>
        <p:spPr/>
        <p:txBody>
          <a:bodyPr/>
          <a:lstStyle/>
          <a:p>
            <a:fld id="{40D15A43-6EB0-4765-8E19-B6E2891E5BCE}" type="slidenum">
              <a:rPr lang="en-US" smtClean="0"/>
              <a:t>35</a:t>
            </a:fld>
            <a:endParaRPr lang="en-US"/>
          </a:p>
        </p:txBody>
      </p:sp>
    </p:spTree>
    <p:extLst>
      <p:ext uri="{BB962C8B-B14F-4D97-AF65-F5344CB8AC3E}">
        <p14:creationId xmlns:p14="http://schemas.microsoft.com/office/powerpoint/2010/main" val="698350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Similar training program model to TX and MA; the council approves training programs/curricula; programs have 90 days of a “deliberative” period to get approved</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Process for CHWs to become eligible for certification occurs somewhat “outside” of the Council</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One pathway for certification – training + practicum + exam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Phased out grandparenting after first year of program implementation; required 3 years of experience, supervisor attestation, and exam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Training Application – designed to examine the individual's character, rather than, say, their resume</a:t>
            </a:r>
          </a:p>
          <a:p>
            <a:pPr marL="1257300" lvl="2"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Submitted directly to the training programs</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Once individuals complete the training, practicum, and exam, they must register themselves in the SCCHWA portal</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Do not need to be a member of the Association to be certified</a:t>
            </a:r>
          </a:p>
          <a:p>
            <a:pPr marL="0" indent="0" algn="l">
              <a:buFont typeface="Arial" panose="020B0604020202020204" pitchFamily="34" charset="0"/>
              <a:buNone/>
            </a:pPr>
            <a:endParaRPr lang="en-US" sz="1200" i="1" dirty="0"/>
          </a:p>
          <a:p>
            <a:pPr marL="0" indent="0" algn="l">
              <a:buFont typeface="Arial" panose="020B0604020202020204" pitchFamily="34" charset="0"/>
              <a:buNone/>
            </a:pPr>
            <a:r>
              <a:rPr lang="en-US" sz="1200" i="0" dirty="0"/>
              <a:t>Background Check:</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background/criminal record check; feel it is up to an employer</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CHWs who have backgrounds, lived experience can be more valuable</a:t>
            </a:r>
            <a:endParaRPr lang="en-US" sz="1200" i="0" dirty="0"/>
          </a:p>
          <a:p>
            <a:pPr marL="171450" indent="-171450" algn="l">
              <a:buFont typeface="Arial" panose="020B0604020202020204" pitchFamily="34" charset="0"/>
              <a:buChar char="•"/>
            </a:pPr>
            <a:endParaRPr lang="en-US" sz="1200" i="1" dirty="0"/>
          </a:p>
          <a:p>
            <a:pPr marL="171450" indent="-171450" algn="l">
              <a:buFont typeface="Arial" panose="020B0604020202020204" pitchFamily="34" charset="0"/>
              <a:buChar char="•"/>
            </a:pPr>
            <a:r>
              <a:rPr lang="en-US" sz="1200" i="1" dirty="0"/>
              <a:t>For those who don’t complete the training + practicum – allowed for the person to take the practicum again, did not charge anything additional;  </a:t>
            </a:r>
          </a:p>
          <a:p>
            <a:pPr marL="171450" indent="-171450" algn="l">
              <a:buFont typeface="Arial" panose="020B0604020202020204" pitchFamily="34" charset="0"/>
              <a:buChar char="•"/>
            </a:pPr>
            <a:r>
              <a:rPr lang="en-US" sz="1200" i="1" dirty="0"/>
              <a:t>For those who don’t pass the exam  - allow for a retake – up to 3 times, do have to pay $50 each time; have to wait till the next offering of the exam; policy: can request language of exam admin, training programs ask about accommodations up front</a:t>
            </a:r>
          </a:p>
          <a:p>
            <a:pPr marL="171450" indent="-171450" algn="l">
              <a:buFont typeface="Arial" panose="020B0604020202020204" pitchFamily="34" charset="0"/>
              <a:buChar char="•"/>
            </a:pPr>
            <a:r>
              <a:rPr lang="en-US" sz="1200" i="1" dirty="0"/>
              <a:t>National push to not have an exam; AHEC and BCBS are advocating for an exam, but willing to be accommodating, ensuring the opportunity to successfully complete training and exam are available </a:t>
            </a:r>
          </a:p>
        </p:txBody>
      </p:sp>
      <p:sp>
        <p:nvSpPr>
          <p:cNvPr id="4" name="Slide Number Placeholder 3"/>
          <p:cNvSpPr>
            <a:spLocks noGrp="1"/>
          </p:cNvSpPr>
          <p:nvPr>
            <p:ph type="sldNum" sz="quarter" idx="5"/>
          </p:nvPr>
        </p:nvSpPr>
        <p:spPr/>
        <p:txBody>
          <a:bodyPr/>
          <a:lstStyle/>
          <a:p>
            <a:fld id="{40D15A43-6EB0-4765-8E19-B6E2891E5BCE}" type="slidenum">
              <a:rPr lang="en-US" smtClean="0"/>
              <a:t>36</a:t>
            </a:fld>
            <a:endParaRPr lang="en-US"/>
          </a:p>
        </p:txBody>
      </p:sp>
    </p:spTree>
    <p:extLst>
      <p:ext uri="{BB962C8B-B14F-4D97-AF65-F5344CB8AC3E}">
        <p14:creationId xmlns:p14="http://schemas.microsoft.com/office/powerpoint/2010/main" val="1220429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i="0" dirty="0"/>
              <a:t>Program Funding:</a:t>
            </a:r>
          </a:p>
          <a:p>
            <a:pPr marL="628650" lvl="1" indent="-171450" algn="l">
              <a:buFont typeface="Arial" panose="020B0604020202020204" pitchFamily="34" charset="0"/>
              <a:buChar char="•"/>
            </a:pPr>
            <a:r>
              <a:rPr lang="en-US" sz="1200" i="0" dirty="0"/>
              <a:t>SCCHWA has received funding primarily from foundations, grants, and its annual conferences</a:t>
            </a:r>
          </a:p>
          <a:p>
            <a:pPr marL="628650" lvl="1" indent="-171450" algn="l">
              <a:buFont typeface="Arial" panose="020B0604020202020204" pitchFamily="34" charset="0"/>
              <a:buChar char="•"/>
            </a:pPr>
            <a:r>
              <a:rPr lang="en-US" sz="1200" i="0" dirty="0"/>
              <a:t>Some funding funneled to SCCHWA from the Center for Community Health Alignment </a:t>
            </a:r>
          </a:p>
          <a:p>
            <a:pPr marL="628650" lvl="1" indent="-171450" algn="l">
              <a:buFont typeface="Arial" panose="020B0604020202020204" pitchFamily="34" charset="0"/>
              <a:buChar char="•"/>
            </a:pPr>
            <a:r>
              <a:rPr lang="en-US" sz="1200" i="0" dirty="0"/>
              <a:t>Currently supports salaries of 2 FTEs – looking for funding to hire a part-time admin assistant</a:t>
            </a:r>
          </a:p>
          <a:p>
            <a:pPr marL="171450" lvl="0" indent="-171450" algn="l">
              <a:buFont typeface="Arial" panose="020B0604020202020204" pitchFamily="34" charset="0"/>
              <a:buChar char="•"/>
            </a:pPr>
            <a:r>
              <a:rPr lang="en-US" sz="1200" i="0" dirty="0"/>
              <a:t>Fees for Training Programs</a:t>
            </a:r>
          </a:p>
          <a:p>
            <a:pPr marL="628650" lvl="1" indent="-171450" algn="l">
              <a:buFont typeface="Arial" panose="020B0604020202020204" pitchFamily="34" charset="0"/>
              <a:buChar char="•"/>
            </a:pPr>
            <a:r>
              <a:rPr lang="en-US" sz="1200" i="0" dirty="0"/>
              <a:t>Pay $700 Application fee to the Council</a:t>
            </a:r>
          </a:p>
          <a:p>
            <a:pPr marL="171450" lvl="0" indent="-171450" algn="l">
              <a:buFont typeface="Arial" panose="020B0604020202020204" pitchFamily="34" charset="0"/>
              <a:buChar char="•"/>
            </a:pPr>
            <a:r>
              <a:rPr lang="en-US" sz="1200" i="0" dirty="0"/>
              <a:t>Fees for CHWs</a:t>
            </a:r>
          </a:p>
          <a:p>
            <a:pPr marL="628650" lvl="1" indent="-171450" algn="l">
              <a:buFont typeface="Arial" panose="020B0604020202020204" pitchFamily="34" charset="0"/>
              <a:buChar char="•"/>
            </a:pPr>
            <a:r>
              <a:rPr lang="en-US" sz="1200" i="0" dirty="0"/>
              <a:t>Pay fee to training programs to enroll (does not go to SCCHWA)</a:t>
            </a:r>
          </a:p>
          <a:p>
            <a:pPr marL="628650" lvl="1" indent="-171450" algn="l">
              <a:buFont typeface="Arial" panose="020B0604020202020204" pitchFamily="34" charset="0"/>
              <a:buChar char="•"/>
            </a:pPr>
            <a:r>
              <a:rPr lang="en-US" sz="1200" i="0" dirty="0"/>
              <a:t>Exam fee &amp; portal registration fee</a:t>
            </a:r>
          </a:p>
          <a:p>
            <a:pPr marL="171450" lvl="0" indent="-171450" algn="l">
              <a:buFont typeface="Arial" panose="020B0604020202020204" pitchFamily="34" charset="0"/>
              <a:buChar char="•"/>
            </a:pPr>
            <a:r>
              <a:rPr lang="en-US" sz="1200" i="0" dirty="0"/>
              <a:t>Program fees support maintenance of SCCHWA’s portal and administrative costs </a:t>
            </a:r>
          </a:p>
          <a:p>
            <a:pPr marL="628650" lvl="1" indent="-171450" algn="l">
              <a:buFont typeface="Arial" panose="020B0604020202020204" pitchFamily="34" charset="0"/>
              <a:buChar char="•"/>
            </a:pPr>
            <a:endParaRPr lang="en-US" sz="1200" i="0" dirty="0"/>
          </a:p>
        </p:txBody>
      </p:sp>
      <p:sp>
        <p:nvSpPr>
          <p:cNvPr id="4" name="Slide Number Placeholder 3"/>
          <p:cNvSpPr>
            <a:spLocks noGrp="1"/>
          </p:cNvSpPr>
          <p:nvPr>
            <p:ph type="sldNum" sz="quarter" idx="5"/>
          </p:nvPr>
        </p:nvSpPr>
        <p:spPr/>
        <p:txBody>
          <a:bodyPr/>
          <a:lstStyle/>
          <a:p>
            <a:fld id="{40D15A43-6EB0-4765-8E19-B6E2891E5BCE}" type="slidenum">
              <a:rPr lang="en-US" smtClean="0"/>
              <a:t>37</a:t>
            </a:fld>
            <a:endParaRPr lang="en-US"/>
          </a:p>
        </p:txBody>
      </p:sp>
    </p:spTree>
    <p:extLst>
      <p:ext uri="{BB962C8B-B14F-4D97-AF65-F5344CB8AC3E}">
        <p14:creationId xmlns:p14="http://schemas.microsoft.com/office/powerpoint/2010/main" val="877958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NGO Run Program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Certification was largely grassroots efforts; CHWs leadership</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The state did not have a large role in the development of the certification program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DHHS and DHEC have representation on the SCCHWCC, but have not been leaders of the effort</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SC program has been very responsive to the needs of CHWs and supporting CHWs get through the process; process is not set up to serve as a barrier, want CHWs to succeed</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Made language accommodations available for CHW training and exam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Created a process to help CHWs who do not pass the exam and/or practicum elements of certification</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Hope by the end of 2021 that SC will be offering tiered certifications</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Tier 1- Core Competency Certification: Core Competency Training + CEUs for recertification</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Tier 2 - Core Competency + CEUs + 4-5 years of experience</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Tier 3 - Core Competency + CEUs + 6-8 years + Specialty Track Certification</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May also look at certification for voluntary CHWs so that they are equipped with the skills they need to be successful and have support/resources to lean on</a:t>
            </a:r>
          </a:p>
          <a:p>
            <a:pPr marL="0" lvl="0" indent="0" fontAlgn="ctr">
              <a:buFont typeface="Arial" panose="020B0604020202020204" pitchFamily="34" charset="0"/>
              <a:buNone/>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Legislation</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Considered, but decided against it because other states had run into so many problems</a:t>
            </a:r>
          </a:p>
          <a:p>
            <a:pPr marL="0" lvl="0" indent="0" fontAlgn="ctr">
              <a:buFont typeface="Arial" panose="020B0604020202020204" pitchFamily="34" charset="0"/>
              <a:buNone/>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Sustainable Funding</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Medicaid reimbursement is a limited pathway to sustainable funding; cannot effectively pay CHWs via fee-for-service</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Pushing for a paradigm shift where employers begin funding CHWs through their general operating expenses</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Looking for organizations that are trying to fund CHWs themselves (i.e., United Way)</a:t>
            </a:r>
          </a:p>
          <a:p>
            <a:pPr marL="0" lvl="0" indent="0" fontAlgn="ctr">
              <a:buFont typeface="Arial" panose="020B0604020202020204" pitchFamily="34" charset="0"/>
              <a:buNone/>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Reciprocity: Hoping NACHW takes up a national reciprocity program; uses SC as a model program</a:t>
            </a:r>
          </a:p>
          <a:p>
            <a:pPr marL="342900" lvl="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Lessons Learned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 matter how hard you try, you can’t think of everything upfront, so build in flexibility – especially from the beginning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CHW input throughout the process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Building trust, credibility, meaningful and valuable relationships with stakeholders is key.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Organization representatives are most effective if they have been empowered by their leadership to make movement on their behalf. (Those who can speak for the organization)</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Need strong allies of who are invested and believe in the work of CHWs; leadership from large/public facing organizations promoting the work of CHWs helps tremendously (i.e., SCCHWA had the Vice President of BCBS advocating for their work).</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Be upfront with organization representatives about the time commitment needed; need the same people showing up to the table.</a:t>
            </a:r>
            <a:endParaRPr lang="en-US" sz="2000" b="0" dirty="0">
              <a:solidFill>
                <a:schemeClr val="tx1"/>
              </a:solidFill>
              <a:latin typeface="Arial" panose="020B0604020202020204" pitchFamily="34" charset="0"/>
              <a:cs typeface="Arial" panose="020B0604020202020204" pitchFamily="34" charset="0"/>
            </a:endParaRPr>
          </a:p>
          <a:p>
            <a:pPr marL="342900" lvl="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Around 400 CHWs certified to date</a:t>
            </a:r>
          </a:p>
        </p:txBody>
      </p:sp>
      <p:sp>
        <p:nvSpPr>
          <p:cNvPr id="4" name="Slide Number Placeholder 3"/>
          <p:cNvSpPr>
            <a:spLocks noGrp="1"/>
          </p:cNvSpPr>
          <p:nvPr>
            <p:ph type="sldNum" sz="quarter" idx="5"/>
          </p:nvPr>
        </p:nvSpPr>
        <p:spPr/>
        <p:txBody>
          <a:bodyPr/>
          <a:lstStyle/>
          <a:p>
            <a:fld id="{40D15A43-6EB0-4765-8E19-B6E2891E5BCE}" type="slidenum">
              <a:rPr lang="en-US" smtClean="0"/>
              <a:t>38</a:t>
            </a:fld>
            <a:endParaRPr lang="en-US"/>
          </a:p>
        </p:txBody>
      </p:sp>
    </p:spTree>
    <p:extLst>
      <p:ext uri="{BB962C8B-B14F-4D97-AF65-F5344CB8AC3E}">
        <p14:creationId xmlns:p14="http://schemas.microsoft.com/office/powerpoint/2010/main" val="2340244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State Government Program run through the Kentucky Department for Public Health</a:t>
            </a:r>
          </a:p>
          <a:p>
            <a:pPr marL="171450" indent="-171450">
              <a:buFont typeface="Arial" panose="020B0604020202020204" pitchFamily="34" charset="0"/>
              <a:buChar char="•"/>
            </a:pPr>
            <a:r>
              <a:rPr lang="en-US" baseline="0" dirty="0"/>
              <a:t>CHW Advisory Workgroup came first (2014) </a:t>
            </a:r>
          </a:p>
          <a:p>
            <a:pPr marL="171450" indent="-171450">
              <a:buFont typeface="Arial" panose="020B0604020202020204" pitchFamily="34" charset="0"/>
              <a:buChar char="•"/>
            </a:pPr>
            <a:r>
              <a:rPr lang="en-US" baseline="0" dirty="0"/>
              <a:t>CHW Program was created to coordinate efforts of the CHW Advisory Workgroup and to get the certification program off the ground (2017)</a:t>
            </a:r>
          </a:p>
          <a:p>
            <a:pPr marL="628650" lvl="1" indent="-171450">
              <a:buFont typeface="Arial" panose="020B0604020202020204" pitchFamily="34" charset="0"/>
              <a:buChar char="•"/>
            </a:pPr>
            <a:r>
              <a:rPr lang="en-US" baseline="0" dirty="0"/>
              <a:t>Program currently consists of 1 staff, CHW Program Manager</a:t>
            </a:r>
          </a:p>
          <a:p>
            <a:pPr marL="171450" lvl="0" indent="-171450">
              <a:buFont typeface="Arial" panose="020B0604020202020204" pitchFamily="34" charset="0"/>
              <a:buChar char="•"/>
            </a:pPr>
            <a:r>
              <a:rPr lang="en-US" baseline="0" dirty="0"/>
              <a:t>One of the CHW program’s priorities is to help build up the infrastructure of the Kentucky Association of CHWs (KYACHW)</a:t>
            </a:r>
          </a:p>
          <a:p>
            <a:pPr marL="628650" lvl="1" indent="-171450">
              <a:buFont typeface="Arial" panose="020B0604020202020204" pitchFamily="34" charset="0"/>
              <a:buChar char="•"/>
            </a:pPr>
            <a:r>
              <a:rPr lang="en-US" baseline="0" dirty="0"/>
              <a:t>Founded 2016, 501c(3); all volunteers &amp; an elected board</a:t>
            </a:r>
          </a:p>
          <a:p>
            <a:pPr marL="628650" lvl="1" indent="-171450">
              <a:buFont typeface="Arial" panose="020B0604020202020204" pitchFamily="34" charset="0"/>
              <a:buChar char="•"/>
            </a:pPr>
            <a:r>
              <a:rPr lang="en-US" baseline="0" dirty="0"/>
              <a:t>KYACHW played a large role in the certification program development process</a:t>
            </a:r>
          </a:p>
          <a:p>
            <a:pPr marL="628650" lvl="1" indent="-171450">
              <a:buFont typeface="Arial" panose="020B0604020202020204" pitchFamily="34" charset="0"/>
              <a:buChar char="•"/>
            </a:pPr>
            <a:r>
              <a:rPr lang="en-US" baseline="0" dirty="0"/>
              <a:t>KDPH greatly supports this Association because it really wants CHWs to lead themselves</a:t>
            </a:r>
          </a:p>
          <a:p>
            <a:pPr marL="1085850" lvl="2" indent="-171450">
              <a:buFont typeface="Arial" panose="020B0604020202020204" pitchFamily="34" charset="0"/>
              <a:buChar char="•"/>
            </a:pPr>
            <a:r>
              <a:rPr lang="en-US" baseline="0" dirty="0"/>
              <a:t>CHW Program provides both financial support and programmatic support</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40</a:t>
            </a:fld>
            <a:endParaRPr lang="en-US"/>
          </a:p>
        </p:txBody>
      </p:sp>
    </p:spTree>
    <p:extLst>
      <p:ext uri="{BB962C8B-B14F-4D97-AF65-F5344CB8AC3E}">
        <p14:creationId xmlns:p14="http://schemas.microsoft.com/office/powerpoint/2010/main" val="297508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Certification program was implemented in 2019; Advisory Workgroup, with the help of the CHW Program Manager</a:t>
            </a:r>
          </a:p>
          <a:p>
            <a:pPr marL="171450" indent="-171450">
              <a:buFont typeface="Arial" panose="020B0604020202020204" pitchFamily="34" charset="0"/>
              <a:buChar char="•"/>
            </a:pPr>
            <a:r>
              <a:rPr lang="en-US" baseline="0" dirty="0"/>
              <a:t>Most of the CHWs come through the certification process via employers; aka they are usually hired before they are certified</a:t>
            </a:r>
          </a:p>
          <a:p>
            <a:pPr marL="628650" lvl="1" indent="-171450">
              <a:buFont typeface="Arial" panose="020B0604020202020204" pitchFamily="34" charset="0"/>
              <a:buChar char="•"/>
            </a:pPr>
            <a:r>
              <a:rPr lang="en-US" baseline="0" dirty="0"/>
              <a:t>A lot of Employers have their own training program, if, they don’t they send CHWs to approved training programs</a:t>
            </a:r>
          </a:p>
          <a:p>
            <a:pPr marL="171450" lvl="0" indent="-171450">
              <a:buFont typeface="Arial" panose="020B0604020202020204" pitchFamily="34" charset="0"/>
              <a:buChar char="•"/>
            </a:pPr>
            <a:r>
              <a:rPr lang="en-US" baseline="0" dirty="0"/>
              <a:t>No mandatory specific curriculum; training programs submit their curriculum for approval (borrowed elements from the Texas training program approval application)</a:t>
            </a:r>
          </a:p>
          <a:p>
            <a:pPr marL="628650" lvl="1" indent="-171450">
              <a:buFont typeface="Arial" panose="020B0604020202020204" pitchFamily="34" charset="0"/>
              <a:buChar char="•"/>
            </a:pPr>
            <a:r>
              <a:rPr lang="en-US" baseline="0" dirty="0"/>
              <a:t>Programs must renew their approval status every 3 years </a:t>
            </a:r>
          </a:p>
          <a:p>
            <a:pPr marL="171450" lvl="0" indent="-171450">
              <a:buFont typeface="Arial" panose="020B0604020202020204" pitchFamily="34" charset="0"/>
              <a:buChar char="•"/>
            </a:pPr>
            <a:r>
              <a:rPr lang="en-US" baseline="0" dirty="0"/>
              <a:t>2 pathways for CHWs to become certified:</a:t>
            </a:r>
          </a:p>
          <a:p>
            <a:pPr marL="628650" lvl="1" indent="-171450">
              <a:buFont typeface="Arial" panose="020B0604020202020204" pitchFamily="34" charset="0"/>
              <a:buChar char="•"/>
            </a:pPr>
            <a:r>
              <a:rPr lang="en-US" baseline="0" dirty="0"/>
              <a:t>Training and Mentorship</a:t>
            </a:r>
          </a:p>
          <a:p>
            <a:pPr marL="1085850" lvl="2" indent="-171450">
              <a:buFont typeface="Arial" panose="020B0604020202020204" pitchFamily="34" charset="0"/>
              <a:buChar char="•"/>
            </a:pPr>
            <a:r>
              <a:rPr lang="en-US" baseline="0" dirty="0"/>
              <a:t>1) complete training through an approved training provider</a:t>
            </a:r>
          </a:p>
          <a:p>
            <a:pPr marL="1085850" lvl="2" indent="-171450">
              <a:buFont typeface="Arial" panose="020B0604020202020204" pitchFamily="34" charset="0"/>
              <a:buChar char="•"/>
            </a:pPr>
            <a:r>
              <a:rPr lang="en-US" baseline="0" dirty="0"/>
              <a:t>2) Mentorship; usually provided by employers; attestation that CHWs meet core competencies</a:t>
            </a:r>
          </a:p>
          <a:p>
            <a:pPr marL="628650" lvl="1" indent="-171450">
              <a:buFont typeface="Arial" panose="020B0604020202020204" pitchFamily="34" charset="0"/>
              <a:buChar char="•"/>
            </a:pPr>
            <a:r>
              <a:rPr lang="en-US" baseline="0" dirty="0"/>
              <a:t>Experience Pathway</a:t>
            </a:r>
          </a:p>
          <a:p>
            <a:pPr marL="1085850" lvl="2" indent="-171450">
              <a:buFont typeface="Arial" panose="020B0604020202020204" pitchFamily="34" charset="0"/>
              <a:buChar char="•"/>
            </a:pPr>
            <a:r>
              <a:rPr lang="en-US" baseline="0" dirty="0"/>
              <a:t>2500 hours of experience as a CHW</a:t>
            </a:r>
          </a:p>
          <a:p>
            <a:pPr marL="628650" lvl="1" indent="-171450">
              <a:buFont typeface="Arial" panose="020B0604020202020204" pitchFamily="34" charset="0"/>
              <a:buChar char="•"/>
            </a:pPr>
            <a:r>
              <a:rPr lang="en-US" baseline="0" dirty="0"/>
              <a:t>Renewal of certification required manually</a:t>
            </a:r>
          </a:p>
          <a:p>
            <a:pPr marL="628650" lvl="1" indent="-171450">
              <a:buFont typeface="Arial" panose="020B0604020202020204" pitchFamily="34" charset="0"/>
              <a:buChar char="•"/>
            </a:pPr>
            <a:r>
              <a:rPr lang="en-US" baseline="0" dirty="0"/>
              <a:t>Currently, all application materials are collected on paper and stored manually</a:t>
            </a:r>
          </a:p>
          <a:p>
            <a:pPr marL="1085850" lvl="2" indent="-171450">
              <a:buFont typeface="Arial" panose="020B0604020202020204" pitchFamily="34" charset="0"/>
              <a:buChar char="•"/>
            </a:pPr>
            <a:r>
              <a:rPr lang="en-US" baseline="0" dirty="0"/>
              <a:t>Hoping to build a homegrown system to track CHWs certifications with the CDC 2109 grant</a:t>
            </a:r>
          </a:p>
          <a:p>
            <a:pPr marL="171450" lvl="0" indent="-171450">
              <a:buFont typeface="Arial" panose="020B0604020202020204" pitchFamily="34" charset="0"/>
              <a:buChar char="•"/>
            </a:pPr>
            <a:r>
              <a:rPr lang="en-US" baseline="0" dirty="0"/>
              <a:t>No background check; leave it up to employers</a:t>
            </a:r>
          </a:p>
          <a:p>
            <a:pPr marL="171450" lvl="0" indent="-171450">
              <a:buFont typeface="Arial" panose="020B0604020202020204" pitchFamily="34" charset="0"/>
              <a:buChar char="•"/>
            </a:pPr>
            <a:r>
              <a:rPr lang="en-US" baseline="0" dirty="0"/>
              <a:t>Rubric used to approve training programs was adapted from that used for peer support specialist program</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41</a:t>
            </a:fld>
            <a:endParaRPr lang="en-US"/>
          </a:p>
        </p:txBody>
      </p:sp>
    </p:spTree>
    <p:extLst>
      <p:ext uri="{BB962C8B-B14F-4D97-AF65-F5344CB8AC3E}">
        <p14:creationId xmlns:p14="http://schemas.microsoft.com/office/powerpoint/2010/main" val="3170050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CHW Program get its funding from the Preventative Health and Health Services Grant (PHHS) and now the CDC 2019 grant</a:t>
            </a:r>
          </a:p>
          <a:p>
            <a:pPr marL="628650" lvl="1" indent="-171450">
              <a:buFont typeface="Arial" panose="020B0604020202020204" pitchFamily="34" charset="0"/>
              <a:buChar char="•"/>
            </a:pPr>
            <a:r>
              <a:rPr lang="en-US" baseline="0" dirty="0"/>
              <a:t>PHHS currently funds the CHW program manager</a:t>
            </a:r>
          </a:p>
          <a:p>
            <a:pPr marL="628650" lvl="1" indent="-171450">
              <a:buFont typeface="Arial" panose="020B0604020202020204" pitchFamily="34" charset="0"/>
              <a:buChar char="•"/>
            </a:pPr>
            <a:r>
              <a:rPr lang="en-US" baseline="0" dirty="0"/>
              <a:t>Both grants will ultimately fund 3 FTE staff, 50-50</a:t>
            </a:r>
          </a:p>
          <a:p>
            <a:pPr marL="171450" lvl="0" indent="-171450">
              <a:buFont typeface="Arial" panose="020B0604020202020204" pitchFamily="34" charset="0"/>
              <a:buChar char="•"/>
            </a:pPr>
            <a:r>
              <a:rPr lang="en-US" baseline="0" dirty="0"/>
              <a:t>KYACHW get its funding primarily from Annual Conference Sponsorships</a:t>
            </a:r>
          </a:p>
          <a:p>
            <a:pPr marL="628650" lvl="1" indent="-171450">
              <a:buFont typeface="Arial" panose="020B0604020202020204" pitchFamily="34" charset="0"/>
              <a:buChar char="•"/>
            </a:pPr>
            <a:r>
              <a:rPr lang="en-US" baseline="0" dirty="0"/>
              <a:t>Certifications fees are submitted directly to KYACHW to support CHW training and continuing education</a:t>
            </a:r>
          </a:p>
          <a:p>
            <a:pPr marL="1085850" lvl="2" indent="-171450">
              <a:buFont typeface="Arial" panose="020B0604020202020204" pitchFamily="34" charset="0"/>
              <a:buChar char="•"/>
            </a:pPr>
            <a:r>
              <a:rPr lang="en-US" baseline="0" dirty="0"/>
              <a:t>This also eliminates the need for the state to develop a process to take in and use the funds</a:t>
            </a:r>
          </a:p>
          <a:p>
            <a:pPr marL="628650" lvl="1" indent="-171450">
              <a:buFont typeface="Arial" panose="020B0604020202020204" pitchFamily="34" charset="0"/>
              <a:buChar char="•"/>
            </a:pPr>
            <a:r>
              <a:rPr lang="en-US" baseline="0" dirty="0"/>
              <a:t>The Association also charges Membership fees which fund its General Operating Expenses</a:t>
            </a:r>
          </a:p>
          <a:p>
            <a:pPr marL="171450" lvl="0" indent="-171450">
              <a:buFont typeface="Arial" panose="020B0604020202020204" pitchFamily="34" charset="0"/>
              <a:buChar char="•"/>
            </a:pPr>
            <a:r>
              <a:rPr lang="en-US" baseline="0" dirty="0"/>
              <a:t>Approved Training Programs can charge their own fee for training – not regulated by the state</a:t>
            </a:r>
          </a:p>
          <a:p>
            <a:pPr marL="628650" lvl="1" indent="-171450">
              <a:buFont typeface="Arial" panose="020B0604020202020204" pitchFamily="34" charset="0"/>
              <a:buChar char="•"/>
            </a:pPr>
            <a:r>
              <a:rPr lang="en-US" baseline="0" dirty="0"/>
              <a:t>Most frequently it is the employer that pays for the training/certification</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42</a:t>
            </a:fld>
            <a:endParaRPr lang="en-US"/>
          </a:p>
        </p:txBody>
      </p:sp>
    </p:spTree>
    <p:extLst>
      <p:ext uri="{BB962C8B-B14F-4D97-AF65-F5344CB8AC3E}">
        <p14:creationId xmlns:p14="http://schemas.microsoft.com/office/powerpoint/2010/main" val="3129460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State Run Program</a:t>
            </a:r>
          </a:p>
          <a:p>
            <a:pPr marL="171450" indent="-171450">
              <a:buFont typeface="Arial" panose="020B0604020202020204" pitchFamily="34" charset="0"/>
              <a:buChar char="•"/>
            </a:pPr>
            <a:r>
              <a:rPr lang="en-US" baseline="0" dirty="0"/>
              <a:t>The CHW Advisory Workgroup made the decision to house the program within the state because they wanted a neutral entity to be administering the program</a:t>
            </a:r>
          </a:p>
          <a:p>
            <a:pPr marL="171450" indent="-171450">
              <a:buFont typeface="Arial" panose="020B0604020202020204" pitchFamily="34" charset="0"/>
              <a:buChar char="•"/>
            </a:pPr>
            <a:r>
              <a:rPr lang="en-US" baseline="0" dirty="0"/>
              <a:t>There were private organizations interested in administering the certification program, but the workgroup felt it was in the best interest of the CHWs to maintain neutrality with the state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program has had incredible leadership support</a:t>
            </a:r>
          </a:p>
          <a:p>
            <a:pPr marL="628650" lvl="1" indent="-171450">
              <a:buFont typeface="Arial" panose="020B0604020202020204" pitchFamily="34" charset="0"/>
              <a:buChar char="•"/>
            </a:pPr>
            <a:r>
              <a:rPr lang="en-US" baseline="0" dirty="0"/>
              <a:t>Deputy Commissioner for KDPH &amp; Secretary of the Cabinet have greatly supported the CHW work</a:t>
            </a:r>
          </a:p>
          <a:p>
            <a:pPr marL="457200" lvl="1"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Legislation</a:t>
            </a:r>
          </a:p>
          <a:p>
            <a:pPr marL="171450" lvl="0" indent="-171450">
              <a:buFont typeface="Arial" panose="020B0604020202020204" pitchFamily="34" charset="0"/>
              <a:buChar char="•"/>
            </a:pPr>
            <a:r>
              <a:rPr lang="en-US" baseline="0" dirty="0"/>
              <a:t>There were partners who were interested in legislation and made efforts to go that route, but it either wasn’t well written or not what CHWs wanted </a:t>
            </a:r>
          </a:p>
          <a:p>
            <a:pPr marL="628650" lvl="1" indent="-171450">
              <a:buFont typeface="Arial" panose="020B0604020202020204" pitchFamily="34" charset="0"/>
              <a:buChar char="•"/>
            </a:pPr>
            <a:r>
              <a:rPr lang="en-US" baseline="0" dirty="0"/>
              <a:t>The Cabinet has a relationship with state legislators via its legislative liaison and regulations coordinator in the Commissioner’s Office</a:t>
            </a:r>
          </a:p>
          <a:p>
            <a:pPr marL="628650" lvl="1" indent="-171450">
              <a:buFont typeface="Arial" panose="020B0604020202020204" pitchFamily="34" charset="0"/>
              <a:buChar char="•"/>
            </a:pPr>
            <a:r>
              <a:rPr lang="en-US" baseline="0" dirty="0"/>
              <a:t>Allows for the program/agency to be on top of partners who might be proposing legislation that would affect CHWs </a:t>
            </a:r>
          </a:p>
          <a:p>
            <a:pPr marL="628650" lvl="1" indent="-171450">
              <a:buFont typeface="Arial" panose="020B0604020202020204" pitchFamily="34" charset="0"/>
              <a:buChar char="•"/>
            </a:pPr>
            <a:r>
              <a:rPr lang="en-US" baseline="0" dirty="0"/>
              <a:t>If there is ever a time when legislation is needed/beneficial, KDPH will be able to leverage those preexisting relationships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Sustainable Funding</a:t>
            </a:r>
          </a:p>
          <a:p>
            <a:pPr marL="171450" lvl="0" indent="-171450">
              <a:buFont typeface="Arial" panose="020B0604020202020204" pitchFamily="34" charset="0"/>
              <a:buChar char="•"/>
            </a:pPr>
            <a:r>
              <a:rPr lang="en-US" baseline="0" dirty="0"/>
              <a:t>Have discussed reimbursement since the beginning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Met with Medicaid commissioner for the several years, but there has been a lot of turnover - on the 4th new Commissioner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Rely a lot on partners who can do more in the realm of advocacy</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Kentucky Primary Care Association had their clinics with CHWs present to the health and welfare committee about CHWs and their impact and why they should be reimbursed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discussed 1115 waivers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Encourage employers to fund CHWs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KDPH is providing funds to the Kentucky Primary Care Association to hire and pay for CHWs at FQHCs. KDPH has added a stipulation that if they take this funding, they cannot let go of the CHWs they hire when the grant ends - they must be incorporated into their operating budgets.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Reimbursement doesn't cover those that aren't working in health care settings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Long term, looking for a healthy mix of funding mechanisms</a:t>
            </a:r>
          </a:p>
          <a:p>
            <a:endParaRPr lang="en-US" dirty="0"/>
          </a:p>
          <a:p>
            <a:r>
              <a:rPr lang="en-US" dirty="0"/>
              <a:t>Lessons Learned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state can offer neutrality and serve as a balancing force between partners.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Challenge: Sometimes having every voice at the table can be difficult to manage.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Having someone fully dedicated to the work, who is not an active CHW</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CHWs who are actively serving their community are likely not going to have time to do programmatic work; same is true with partnering organizations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Can progress a lot more quickly with dedicated staff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state can offer credibility to the program and certification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With the state comes layers of approval; things may not move as quickly as they do outside state government, but there are benefits to the deliberative and approval process of the state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Get community health workers onboard - wouldn't have a job without them, here because of them and for them, need their input</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Build trusted relationships with the CHWs to get them engaged; put a face to the name, so that it's not just the "state" coming in</a:t>
            </a:r>
            <a:br>
              <a:rPr lang="en-US" dirty="0"/>
            </a:br>
            <a:endParaRPr lang="en-US" dirty="0"/>
          </a:p>
          <a:p>
            <a:pPr marL="0" lvl="0" indent="0">
              <a:buFont typeface="Arial" panose="020B0604020202020204" pitchFamily="34" charset="0"/>
              <a:buNone/>
            </a:pPr>
            <a:r>
              <a:rPr lang="en-US" baseline="0" dirty="0"/>
              <a:t>Annual Budget: $260K-$405K, may be more</a:t>
            </a:r>
          </a:p>
          <a:p>
            <a:pPr marL="0" lvl="0" indent="0">
              <a:buFont typeface="Arial" panose="020B0604020202020204" pitchFamily="34" charset="0"/>
              <a:buNone/>
            </a:pPr>
            <a:r>
              <a:rPr lang="en-US" baseline="0" dirty="0"/>
              <a:t>Around 90 CHWs certified to date</a:t>
            </a:r>
          </a:p>
          <a:p>
            <a:pPr marL="0" lv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43</a:t>
            </a:fld>
            <a:endParaRPr lang="en-US"/>
          </a:p>
        </p:txBody>
      </p:sp>
    </p:spTree>
    <p:extLst>
      <p:ext uri="{BB962C8B-B14F-4D97-AF65-F5344CB8AC3E}">
        <p14:creationId xmlns:p14="http://schemas.microsoft.com/office/powerpoint/2010/main" val="282833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Interactive map – linked below</a:t>
            </a:r>
          </a:p>
          <a:p>
            <a:pPr marL="171450" indent="-171450">
              <a:buFont typeface="Arial" panose="020B0604020202020204" pitchFamily="34" charset="0"/>
              <a:buChar char="•"/>
            </a:pPr>
            <a:r>
              <a:rPr lang="en-US" dirty="0"/>
              <a:t>Shows where states are in the development of their certification programs</a:t>
            </a:r>
          </a:p>
          <a:p>
            <a:pPr marL="171450" indent="-171450">
              <a:buFont typeface="Arial" panose="020B0604020202020204" pitchFamily="34" charset="0"/>
              <a:buChar char="•"/>
            </a:pPr>
            <a:r>
              <a:rPr lang="en-US" dirty="0"/>
              <a:t>And if they have a program, what kind it is</a:t>
            </a:r>
          </a:p>
          <a:p>
            <a:r>
              <a:rPr lang="en-US" dirty="0"/>
              <a:t>ASTHO updates this map every so often; great resource to check state certification status and get a sense of what approaches are being taken to certification</a:t>
            </a:r>
          </a:p>
        </p:txBody>
      </p:sp>
      <p:sp>
        <p:nvSpPr>
          <p:cNvPr id="4" name="Slide Number Placeholder 3"/>
          <p:cNvSpPr>
            <a:spLocks noGrp="1"/>
          </p:cNvSpPr>
          <p:nvPr>
            <p:ph type="sldNum" sz="quarter" idx="5"/>
          </p:nvPr>
        </p:nvSpPr>
        <p:spPr/>
        <p:txBody>
          <a:bodyPr/>
          <a:lstStyle/>
          <a:p>
            <a:fld id="{48877079-D126-46EA-AB2A-1A4DF530EA2C}" type="slidenum">
              <a:rPr lang="en-US" smtClean="0"/>
              <a:t>4</a:t>
            </a:fld>
            <a:endParaRPr lang="en-US"/>
          </a:p>
        </p:txBody>
      </p:sp>
    </p:spTree>
    <p:extLst>
      <p:ext uri="{BB962C8B-B14F-4D97-AF65-F5344CB8AC3E}">
        <p14:creationId xmlns:p14="http://schemas.microsoft.com/office/powerpoint/2010/main" val="274589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asked about plans for reimbursement for CHW services, most individuals I interviewed stated that Medicaid reimbursement was only a part of the puzzle that is seeking funding for CHW salaries</a:t>
            </a:r>
          </a:p>
          <a:p>
            <a:pPr marL="171450" indent="-171450">
              <a:buFont typeface="Arial" panose="020B0604020202020204" pitchFamily="34" charset="0"/>
              <a:buChar char="•"/>
            </a:pPr>
            <a:r>
              <a:rPr lang="en-US" dirty="0"/>
              <a:t>These are the types of funding states have pursued or hope to pursue</a:t>
            </a:r>
          </a:p>
          <a:p>
            <a:pPr marL="171450" indent="-171450">
              <a:buFont typeface="Arial" panose="020B0604020202020204" pitchFamily="34" charset="0"/>
              <a:buChar char="•"/>
            </a:pPr>
            <a:r>
              <a:rPr lang="en-US" dirty="0"/>
              <a:t>Employer General Operating Budgets seems to be the most favored amongst CHW advocates but have been tricky to obtain because it requires employers to readjust their budgets to fit CHWs in</a:t>
            </a:r>
          </a:p>
          <a:p>
            <a:pPr marL="628650" lvl="1" indent="-171450">
              <a:buFont typeface="Arial" panose="020B0604020202020204" pitchFamily="34" charset="0"/>
              <a:buChar char="•"/>
            </a:pPr>
            <a:r>
              <a:rPr lang="en-US" dirty="0"/>
              <a:t>One thing Kentucky is doing is funneling grant funds through to employers such as the Kentucky Primary Care Association, and including a stipulation in the contract with the Association that it has to maintain and fund the CHW positions after the grant ends</a:t>
            </a:r>
          </a:p>
          <a:p>
            <a:endParaRPr lang="en-US" dirty="0"/>
          </a:p>
          <a:p>
            <a:r>
              <a:rPr lang="en-US" dirty="0"/>
              <a:t>Medicaid SPA: Like a 1115 waiver but ongoing.</a:t>
            </a:r>
          </a:p>
          <a:p>
            <a:pPr marL="171450" indent="-171450">
              <a:buFont typeface="Arial" panose="020B0604020202020204" pitchFamily="34" charset="0"/>
              <a:buChar char="•"/>
            </a:pPr>
            <a:r>
              <a:rPr lang="en-US" dirty="0"/>
              <a:t>MA at one point pursued this but decided that they could essentially achieve the same end through Medicaid 1115 demonstrations/waivers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Medicaid 1115 Waivers – if CHWs are included in the waiver agreement granted to the state, the state Medicaid offices can require in their contracts with MCOs/ACOs to hire and utilize CHWs</a:t>
            </a:r>
          </a:p>
          <a:p>
            <a:pPr marL="171450" indent="-171450">
              <a:buFont typeface="Arial" panose="020B0604020202020204" pitchFamily="34" charset="0"/>
              <a:buChar char="•"/>
            </a:pPr>
            <a:r>
              <a:rPr lang="en-US" dirty="0"/>
              <a:t>Also, time limited (4-5 years)</a:t>
            </a:r>
          </a:p>
          <a:p>
            <a:endParaRPr lang="en-US" dirty="0"/>
          </a:p>
          <a:p>
            <a:r>
              <a:rPr lang="en-US" dirty="0"/>
              <a:t>MCC: CMS may offer greater flexibility by allowing cost of some CHW services to be treated as part of the cost of quality improvement • Medicaid Managed Care requirements include care coordination and member engagement &amp; flexibility to pay for —roles CHWs can play</a:t>
            </a:r>
          </a:p>
          <a:p>
            <a:endParaRPr lang="en-US" dirty="0"/>
          </a:p>
          <a:p>
            <a:r>
              <a:rPr lang="en-US" dirty="0"/>
              <a:t>Grant Funding has always been a source of funding for CHWs but is not sustainable due to the time-limited nature of grants</a:t>
            </a:r>
          </a:p>
          <a:p>
            <a:endParaRPr lang="en-US" dirty="0"/>
          </a:p>
          <a:p>
            <a:r>
              <a:rPr lang="en-US" dirty="0"/>
              <a:t>Reimbursement – many states say this is a very limited avenue for funding because 1) generally they are fee for service based; those services that are eligible for reimbursement tend to be clinical in nature – a lot if not most of CHW work done outside the clinical realm 2) reimbursement rate is very low</a:t>
            </a:r>
          </a:p>
          <a:p>
            <a:pPr marL="171450" indent="-171450">
              <a:buFont typeface="Arial" panose="020B0604020202020204" pitchFamily="34" charset="0"/>
              <a:buChar char="•"/>
            </a:pPr>
            <a:r>
              <a:rPr lang="en-US" dirty="0"/>
              <a:t>But still can be pursued in combination with other funding mechanisms</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44</a:t>
            </a:fld>
            <a:endParaRPr lang="en-US"/>
          </a:p>
        </p:txBody>
      </p:sp>
    </p:spTree>
    <p:extLst>
      <p:ext uri="{BB962C8B-B14F-4D97-AF65-F5344CB8AC3E}">
        <p14:creationId xmlns:p14="http://schemas.microsoft.com/office/powerpoint/2010/main" val="2101744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state can serve as a neutral and/or objective entity</a:t>
            </a:r>
          </a:p>
          <a:p>
            <a:pPr marL="628650" lvl="1" indent="-171450">
              <a:buFont typeface="Arial" panose="020B0604020202020204" pitchFamily="34" charset="0"/>
              <a:buChar char="•"/>
            </a:pPr>
            <a:r>
              <a:rPr lang="en-US" dirty="0"/>
              <a:t>Depending on the dynamics between CHWs and stakeholders it can be important to have a neutral entity making decisions and implementing/administering the program</a:t>
            </a:r>
          </a:p>
          <a:p>
            <a:pPr marL="628650" lvl="1" indent="-171450">
              <a:buFont typeface="Arial" panose="020B0604020202020204" pitchFamily="34" charset="0"/>
              <a:buChar char="•"/>
            </a:pPr>
            <a:r>
              <a:rPr lang="en-US" dirty="0"/>
              <a:t>Need to be able to compromise between parties involved</a:t>
            </a:r>
          </a:p>
          <a:p>
            <a:pPr marL="628650" lvl="1" indent="-171450">
              <a:buFont typeface="Arial" panose="020B0604020202020204" pitchFamily="34" charset="0"/>
              <a:buChar char="•"/>
            </a:pPr>
            <a:r>
              <a:rPr lang="en-US" dirty="0"/>
              <a:t>Texas – some tension present between types of CHWs</a:t>
            </a:r>
          </a:p>
          <a:p>
            <a:pPr marL="628650" lvl="1" indent="-171450">
              <a:buFont typeface="Arial" panose="020B0604020202020204" pitchFamily="34" charset="0"/>
              <a:buChar char="•"/>
            </a:pPr>
            <a:r>
              <a:rPr lang="en-US" dirty="0"/>
              <a:t>Kentucky – some partners wanted to take over the process, but not in the best interest of the CHWs</a:t>
            </a:r>
          </a:p>
          <a:p>
            <a:pPr marL="628650" lvl="1" indent="-171450">
              <a:buFont typeface="Arial" panose="020B0604020202020204" pitchFamily="34" charset="0"/>
              <a:buChar char="•"/>
            </a:pPr>
            <a:r>
              <a:rPr lang="en-US" dirty="0"/>
              <a:t>Cannot make everyone happy, so the state can serve to find the “best” middle ground</a:t>
            </a:r>
          </a:p>
          <a:p>
            <a:pPr marL="457200" lvl="1" indent="0">
              <a:buFont typeface="Arial" panose="020B0604020202020204" pitchFamily="34" charset="0"/>
              <a:buNone/>
            </a:pPr>
            <a:endParaRPr lang="en-US" dirty="0"/>
          </a:p>
          <a:p>
            <a:pPr marL="285750" indent="-285750">
              <a:buFont typeface="Arial" panose="020B0604020202020204" pitchFamily="34" charset="0"/>
              <a:buChar char="•"/>
            </a:pPr>
            <a:r>
              <a:rPr lang="en-US" dirty="0"/>
              <a:t>Existing leadership and support; overlap of personnel (situational)</a:t>
            </a:r>
          </a:p>
          <a:p>
            <a:pPr marL="742950" lvl="1" indent="-285750">
              <a:buFont typeface="Arial" panose="020B0604020202020204" pitchFamily="34" charset="0"/>
              <a:buChar char="•"/>
            </a:pPr>
            <a:r>
              <a:rPr lang="en-US" dirty="0"/>
              <a:t>Kentucky: </a:t>
            </a:r>
          </a:p>
          <a:p>
            <a:pPr marL="1200150" lvl="2" indent="-285750">
              <a:buFont typeface="Arial" panose="020B0604020202020204" pitchFamily="34" charset="0"/>
              <a:buChar char="•"/>
            </a:pPr>
            <a:r>
              <a:rPr lang="en-US" dirty="0"/>
              <a:t>Deputy Commissioner for Clinical Services, Dr. Connie Gayle White, within KDPH outwardly has supported the CHW efforts of the CDP Branch</a:t>
            </a:r>
          </a:p>
          <a:p>
            <a:pPr marL="1200150" lvl="2" indent="-285750">
              <a:buFont typeface="Arial" panose="020B0604020202020204" pitchFamily="34" charset="0"/>
              <a:buChar char="•"/>
            </a:pPr>
            <a:r>
              <a:rPr lang="en-US" dirty="0"/>
              <a:t>Members of the Advisory Workgroup are also staff within KDPH Chronic Disease Prevention Branch and were the ones leading the workgroup; CDPB staff support the association programmatically</a:t>
            </a:r>
          </a:p>
          <a:p>
            <a:pPr marL="914400" lvl="2" indent="0">
              <a:buFont typeface="Arial" panose="020B0604020202020204" pitchFamily="34" charset="0"/>
              <a:buNone/>
            </a:pPr>
            <a:endParaRPr lang="en-US" dirty="0"/>
          </a:p>
          <a:p>
            <a:pPr marL="742950" lvl="1" indent="-285750">
              <a:buFont typeface="Arial" panose="020B0604020202020204" pitchFamily="34" charset="0"/>
              <a:buChar char="•"/>
            </a:pPr>
            <a:r>
              <a:rPr lang="en-US" dirty="0"/>
              <a:t>Massachusetts: </a:t>
            </a:r>
          </a:p>
          <a:p>
            <a:pPr marL="1200150" lvl="2" indent="-285750">
              <a:buFont typeface="Arial" panose="020B0604020202020204" pitchFamily="34" charset="0"/>
              <a:buChar char="•"/>
            </a:pPr>
            <a:r>
              <a:rPr lang="en-US" dirty="0"/>
              <a:t>Commissioner John Auerbach was very supportive of CHW efforts within the department; helped convene the Advisory Council</a:t>
            </a:r>
          </a:p>
          <a:p>
            <a:pPr marL="1200150" lvl="2" indent="-285750">
              <a:buFont typeface="Arial" panose="020B0604020202020204" pitchFamily="34" charset="0"/>
              <a:buChar char="•"/>
            </a:pPr>
            <a:r>
              <a:rPr lang="en-US" dirty="0"/>
              <a:t>MACHW leaders worked closely with MDPH staff from the very beginning; Gail Hirsch was on MACHW’s board and the Director of the Office of CHWs</a:t>
            </a:r>
          </a:p>
          <a:p>
            <a:pPr marL="742950" lvl="1" indent="-285750">
              <a:buFont typeface="Arial" panose="020B0604020202020204" pitchFamily="34" charset="0"/>
              <a:buChar char="•"/>
            </a:pPr>
            <a:r>
              <a:rPr lang="en-US" dirty="0"/>
              <a:t>Texas:</a:t>
            </a:r>
          </a:p>
          <a:p>
            <a:pPr marL="1200150" lvl="2" indent="-285750">
              <a:buFont typeface="Arial" panose="020B0604020202020204" pitchFamily="34" charset="0"/>
              <a:buChar char="•"/>
            </a:pPr>
            <a:r>
              <a:rPr lang="en-US" dirty="0"/>
              <a:t>The former Commissioner of Texas DSHS was supportive of the certification program; came out with a video statement on the CHW Program’s website discussing the importance of work CHWs do</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Capacity: </a:t>
            </a:r>
          </a:p>
          <a:p>
            <a:pPr marL="742950" lvl="1" indent="-285750">
              <a:buFont typeface="Arial" panose="020B0604020202020204" pitchFamily="34" charset="0"/>
              <a:buChar char="•"/>
            </a:pPr>
            <a:r>
              <a:rPr lang="en-US" dirty="0"/>
              <a:t>Access to existing staff </a:t>
            </a:r>
          </a:p>
          <a:p>
            <a:pPr marL="742950" lvl="1" indent="-285750">
              <a:buFont typeface="Arial" panose="020B0604020202020204" pitchFamily="34" charset="0"/>
              <a:buChar char="•"/>
            </a:pPr>
            <a:r>
              <a:rPr lang="en-US" dirty="0"/>
              <a:t>Means to hiring staff, obtaining resources, funding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states have funds coming in whether state, federal, or other grants with the potential to be used towards a CHW program</a:t>
            </a:r>
          </a:p>
          <a:p>
            <a:pPr marL="628650" lvl="1" indent="-171450">
              <a:buFont typeface="Arial" panose="020B0604020202020204" pitchFamily="34" charset="0"/>
              <a:buChar char="•"/>
            </a:pPr>
            <a:r>
              <a:rPr lang="en-US" dirty="0"/>
              <a:t>Massachusetts</a:t>
            </a:r>
          </a:p>
          <a:p>
            <a:pPr marL="1085850" lvl="2" indent="-171450">
              <a:buFont typeface="Arial" panose="020B0604020202020204" pitchFamily="34" charset="0"/>
              <a:buChar char="•"/>
            </a:pPr>
            <a:r>
              <a:rPr lang="en-US" dirty="0"/>
              <a:t>Had paid staff involved in CHW efforts (Gail Hirsch) early on</a:t>
            </a:r>
          </a:p>
          <a:p>
            <a:pPr marL="742950" lvl="1" indent="-285750">
              <a:buFont typeface="Arial" panose="020B0604020202020204" pitchFamily="34" charset="0"/>
              <a:buChar char="•"/>
            </a:pPr>
            <a:r>
              <a:rPr lang="en-US" dirty="0"/>
              <a:t>Kentucky</a:t>
            </a:r>
          </a:p>
          <a:p>
            <a:pPr marL="1200150" lvl="2" indent="-285750">
              <a:buFont typeface="Arial" panose="020B0604020202020204" pitchFamily="34" charset="0"/>
              <a:buChar char="•"/>
            </a:pPr>
            <a:r>
              <a:rPr lang="en-US" dirty="0"/>
              <a:t>Had staff in CDPB working on CHW efforts prior to formalization of the project; used the Preventative Health and Health Services block grant to hire a CHW Program Manager</a:t>
            </a:r>
          </a:p>
          <a:p>
            <a:pPr marL="914400" lvl="2" indent="0">
              <a:buFont typeface="Arial" panose="020B0604020202020204" pitchFamily="34" charset="0"/>
              <a:buNone/>
            </a:pPr>
            <a:endParaRPr lang="en-US" dirty="0"/>
          </a:p>
          <a:p>
            <a:pPr marL="285750" indent="-285750">
              <a:buFont typeface="Arial" panose="020B0604020202020204" pitchFamily="34" charset="0"/>
              <a:buChar char="•"/>
            </a:pPr>
            <a:r>
              <a:rPr lang="en-US" dirty="0"/>
              <a:t>Existing Infrastructure:</a:t>
            </a:r>
          </a:p>
          <a:p>
            <a:pPr marL="742950" lvl="1" indent="-285750">
              <a:buFont typeface="Arial" panose="020B0604020202020204" pitchFamily="34" charset="0"/>
              <a:buChar char="•"/>
            </a:pPr>
            <a:r>
              <a:rPr lang="en-US" dirty="0"/>
              <a:t>State agency sometimes has infrastructure in place even if not specifically for a CHW program – potential to integrate into existing areas/sections, set policies and procedures</a:t>
            </a:r>
          </a:p>
          <a:p>
            <a:pPr marL="628650" lvl="1" indent="-171450">
              <a:buFont typeface="Arial" panose="020B0604020202020204" pitchFamily="34" charset="0"/>
              <a:buChar char="•"/>
            </a:pPr>
            <a:r>
              <a:rPr lang="en-US" dirty="0"/>
              <a:t>Massachusetts</a:t>
            </a:r>
          </a:p>
          <a:p>
            <a:pPr marL="1085850" lvl="2" indent="-171450">
              <a:buFont typeface="Arial" panose="020B0604020202020204" pitchFamily="34" charset="0"/>
              <a:buChar char="•"/>
            </a:pPr>
            <a:r>
              <a:rPr lang="en-US" dirty="0"/>
              <a:t>Had a bureau of health professional licensures with staff that could administer the program</a:t>
            </a:r>
          </a:p>
          <a:p>
            <a:pPr marL="628650" lvl="1" indent="-171450">
              <a:buFont typeface="Arial" panose="020B0604020202020204" pitchFamily="34" charset="0"/>
              <a:buChar char="•"/>
            </a:pPr>
            <a:r>
              <a:rPr lang="en-US" dirty="0"/>
              <a:t>Texas</a:t>
            </a:r>
          </a:p>
          <a:p>
            <a:pPr marL="1085850" lvl="2" indent="-171450">
              <a:buFont typeface="Arial" panose="020B0604020202020204" pitchFamily="34" charset="0"/>
              <a:buChar char="•"/>
            </a:pPr>
            <a:r>
              <a:rPr lang="en-US" dirty="0"/>
              <a:t>Had the Online Licensing Service within the Regulatory Services Branch of DSHS to integrate the CHW certification program into</a:t>
            </a:r>
          </a:p>
          <a:p>
            <a:pPr marL="1200150" lvl="2" indent="-285750">
              <a:buFont typeface="Arial" panose="020B0604020202020204" pitchFamily="34" charset="0"/>
              <a:buChar char="•"/>
            </a:pPr>
            <a:r>
              <a:rPr lang="en-US" dirty="0"/>
              <a:t>DSHS already did other facility regulatory, professional certification and licensing; DSHS was best equipped with the least amount of start up costs</a:t>
            </a:r>
          </a:p>
          <a:p>
            <a:pPr marL="742950" lvl="1" indent="-285750">
              <a:buFont typeface="Arial" panose="020B0604020202020204" pitchFamily="34" charset="0"/>
              <a:buChar cha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Existing Partnerships and Relationships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or not the state was administering the certification itself, the state always plays a role in connecting programs with partners; this gives the program the ability when within the state to really leverage those existing relationships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Massachusetts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MACHW/CHWs began having conversations with Mass Health (State Medicaid Office) they had very much been ushered in by MDPH; they (CHWs/MACHW) don’t believe they would have been able to speak with Mass Health without that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Provided credibility to the certification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Demonstrates support of the state behind the certification; legitimizes the certification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state programs noted this as a positive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46</a:t>
            </a:fld>
            <a:endParaRPr lang="en-US"/>
          </a:p>
        </p:txBody>
      </p:sp>
    </p:spTree>
    <p:extLst>
      <p:ext uri="{BB962C8B-B14F-4D97-AF65-F5344CB8AC3E}">
        <p14:creationId xmlns:p14="http://schemas.microsoft.com/office/powerpoint/2010/main" val="485240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Flexibility/Program Responsiveness</a:t>
            </a:r>
          </a:p>
          <a:p>
            <a:pPr marL="171450" indent="-171450">
              <a:buFont typeface="Arial" panose="020B0604020202020204" pitchFamily="34" charset="0"/>
              <a:buChar char="•"/>
            </a:pPr>
            <a:r>
              <a:rPr lang="en-US" dirty="0"/>
              <a:t>Even if an apparent potentially urgent change for a program is needed, it can take a long time or be inviable to make that change</a:t>
            </a:r>
          </a:p>
          <a:p>
            <a:pPr marL="171450" indent="-171450">
              <a:buFont typeface="Arial" panose="020B0604020202020204" pitchFamily="34" charset="0"/>
              <a:buChar char="•"/>
            </a:pPr>
            <a:r>
              <a:rPr lang="en-US" dirty="0"/>
              <a:t>Not always flexible, agile, or responsive</a:t>
            </a:r>
          </a:p>
          <a:p>
            <a:pPr marL="628650" lvl="1" indent="-171450">
              <a:buFont typeface="Arial" panose="020B0604020202020204" pitchFamily="34" charset="0"/>
              <a:buChar char="•"/>
            </a:pPr>
            <a:r>
              <a:rPr lang="en-US" dirty="0"/>
              <a:t>Texas:</a:t>
            </a:r>
          </a:p>
          <a:p>
            <a:pPr marL="1085850" lvl="2" indent="-171450">
              <a:buFont typeface="Arial" panose="020B0604020202020204" pitchFamily="34" charset="0"/>
              <a:buChar char="•"/>
            </a:pPr>
            <a:r>
              <a:rPr lang="en-US" dirty="0"/>
              <a:t>Rule changes are only allowed every 4-5 years; had to really think about streamlining what was rule vs. policy</a:t>
            </a:r>
          </a:p>
          <a:p>
            <a:pPr marL="628650" lvl="1" indent="-171450">
              <a:buFont typeface="Arial" panose="020B0604020202020204" pitchFamily="34" charset="0"/>
              <a:buChar char="•"/>
            </a:pPr>
            <a:r>
              <a:rPr lang="en-US" dirty="0"/>
              <a:t>Florida</a:t>
            </a:r>
          </a:p>
          <a:p>
            <a:pPr marL="1085850" lvl="2" indent="-171450">
              <a:buFont typeface="Arial" panose="020B0604020202020204" pitchFamily="34" charset="0"/>
              <a:buChar char="•"/>
            </a:pPr>
            <a:r>
              <a:rPr lang="en-US" dirty="0"/>
              <a:t>Cited this as a reason for not going through the state; FDOH has a strict background check policy (applied across the board) that would have precluded some key individuals from receiving their CHW certification</a:t>
            </a:r>
          </a:p>
          <a:p>
            <a:r>
              <a:rPr lang="en-US" dirty="0"/>
              <a:t>Bureaucratic</a:t>
            </a:r>
          </a:p>
          <a:p>
            <a:pPr marL="171450" indent="-171450">
              <a:buFont typeface="Arial" panose="020B0604020202020204" pitchFamily="34" charset="0"/>
              <a:buChar char="•"/>
            </a:pPr>
            <a:r>
              <a:rPr lang="en-US" dirty="0"/>
              <a:t>As we are all familiar with, going through the state means going through state processes – often many levels of approval needed, sharing of resources (such as legal staff)</a:t>
            </a:r>
          </a:p>
          <a:p>
            <a:pPr marL="171450" indent="-171450">
              <a:buFont typeface="Arial" panose="020B0604020202020204" pitchFamily="34" charset="0"/>
              <a:buChar char="•"/>
            </a:pPr>
            <a:r>
              <a:rPr lang="en-US" dirty="0"/>
              <a:t>Texas</a:t>
            </a:r>
          </a:p>
          <a:p>
            <a:pPr marL="628650" lvl="1" indent="-171450">
              <a:buFont typeface="Arial" panose="020B0604020202020204" pitchFamily="34" charset="0"/>
              <a:buChar char="•"/>
            </a:pPr>
            <a:r>
              <a:rPr lang="en-US" dirty="0"/>
              <a:t>Considered implementing a fee for certification but decided against it because the program would have had to develop an entire process to digest/utilize those funds coming in, which would be a cost to the state in itself</a:t>
            </a:r>
          </a:p>
          <a:p>
            <a:pPr marL="171450" lvl="0" indent="-171450">
              <a:buFont typeface="Arial" panose="020B0604020202020204" pitchFamily="34" charset="0"/>
              <a:buChar char="•"/>
            </a:pPr>
            <a:r>
              <a:rPr lang="en-US" dirty="0"/>
              <a:t>Kentucky</a:t>
            </a:r>
          </a:p>
          <a:p>
            <a:pPr marL="628650" lvl="1" indent="-171450">
              <a:buFont typeface="Arial" panose="020B0604020202020204" pitchFamily="34" charset="0"/>
              <a:buChar char="•"/>
            </a:pPr>
            <a:r>
              <a:rPr lang="en-US" dirty="0"/>
              <a:t>Anecdote from an interview with CHW Program Manager; when first hired, she thought it was going to take about 6 months to set up the certification program; it ended up taking 2 years</a:t>
            </a:r>
          </a:p>
          <a:p>
            <a:pPr marL="171450" lvl="0" indent="-171450">
              <a:buFont typeface="Arial" panose="020B0604020202020204" pitchFamily="34" charset="0"/>
              <a:buChar char="•"/>
            </a:pPr>
            <a:r>
              <a:rPr lang="en-US" dirty="0"/>
              <a:t>Massachusetts </a:t>
            </a:r>
          </a:p>
          <a:p>
            <a:pPr marL="628650" lvl="1" indent="-171450">
              <a:buFont typeface="Arial" panose="020B0604020202020204" pitchFamily="34" charset="0"/>
              <a:buChar char="•"/>
            </a:pPr>
            <a:r>
              <a:rPr lang="en-US" dirty="0"/>
              <a:t>Notable that it took 8 years from legislation being passed to get the certification program up and running</a:t>
            </a:r>
          </a:p>
          <a:p>
            <a:pPr marL="628650" lvl="1" indent="-171450">
              <a:buFont typeface="Arial" panose="020B0604020202020204" pitchFamily="34" charset="0"/>
              <a:buChar char="•"/>
            </a:pPr>
            <a:endParaRPr lang="en-US" dirty="0"/>
          </a:p>
          <a:p>
            <a:r>
              <a:rPr lang="en-US" dirty="0"/>
              <a:t>One size does not fit all</a:t>
            </a:r>
          </a:p>
          <a:p>
            <a:pPr marL="171450" indent="-171450">
              <a:buFont typeface="Arial" panose="020B0604020202020204" pitchFamily="34" charset="0"/>
              <a:buChar char="•"/>
            </a:pPr>
            <a:r>
              <a:rPr lang="en-US" dirty="0"/>
              <a:t>On the flip side of infrastructure, though it may circumvent start up costs, can sometimes present challenges when trying to fit certification of a unique profession say into a system that is licensing standard/well-established professions</a:t>
            </a:r>
          </a:p>
          <a:p>
            <a:pPr marL="628650" lvl="1" indent="-171450">
              <a:buFont typeface="Arial" panose="020B0604020202020204" pitchFamily="34" charset="0"/>
              <a:buChar char="•"/>
            </a:pPr>
            <a:r>
              <a:rPr lang="en-US" dirty="0"/>
              <a:t>Texas</a:t>
            </a:r>
          </a:p>
          <a:p>
            <a:pPr marL="1085850" lvl="2" indent="-171450">
              <a:buFont typeface="Arial" panose="020B0604020202020204" pitchFamily="34" charset="0"/>
              <a:buChar char="•"/>
            </a:pPr>
            <a:r>
              <a:rPr lang="en-US" dirty="0"/>
              <a:t>Have had to work a lot with their regulatory services department to integrate the CHW application within the OLS; information requested in the application does not always have a one-to-one match with options available in the system</a:t>
            </a:r>
          </a:p>
          <a:p>
            <a:pPr marL="628650" lvl="1" indent="-171450">
              <a:buFont typeface="Arial" panose="020B0604020202020204" pitchFamily="34" charset="0"/>
              <a:buChar char="•"/>
            </a:pPr>
            <a:r>
              <a:rPr lang="en-US" dirty="0"/>
              <a:t>Massachusetts</a:t>
            </a:r>
          </a:p>
          <a:p>
            <a:pPr marL="1085850" lvl="2" indent="-171450">
              <a:buFont typeface="Arial" panose="020B0604020202020204" pitchFamily="34" charset="0"/>
              <a:buChar char="•"/>
            </a:pPr>
            <a:r>
              <a:rPr lang="en-US" dirty="0"/>
              <a:t>Similar to Texas, cited challenges with integrating the Board of Certification of CHWs into the Bureau of Health Professional Licensures; mostly licensing/built for licensing</a:t>
            </a:r>
          </a:p>
          <a:p>
            <a:pPr marL="1543050" lvl="3" indent="-171450">
              <a:buFont typeface="Arial" panose="020B0604020202020204" pitchFamily="34" charset="0"/>
              <a:buChar char="•"/>
            </a:pPr>
            <a:r>
              <a:rPr lang="en-US" dirty="0"/>
              <a:t>BoC CHW is the only board within the Bureau that approves training program in addition to certifying individuals</a:t>
            </a:r>
          </a:p>
          <a:p>
            <a:pPr marL="1543050" lvl="3" indent="-171450">
              <a:buFont typeface="Arial" panose="020B0604020202020204" pitchFamily="34" charset="0"/>
              <a:buChar char="•"/>
            </a:pPr>
            <a:r>
              <a:rPr lang="en-US" dirty="0"/>
              <a:t>The Bureau is also led by the “Executive Director of Multi-boards” which can be challenging because the BoC CHW is so different from the other professions</a:t>
            </a:r>
          </a:p>
          <a:p>
            <a:pPr marL="171450" indent="-171450">
              <a:buFont typeface="Arial" panose="020B0604020202020204" pitchFamily="34" charset="0"/>
              <a:buChar char="•"/>
            </a:pPr>
            <a:r>
              <a:rPr lang="en-US" dirty="0"/>
              <a:t>If fitting program into an existing structure, must consider the challenges; what can the program work through without sacrificing the integrity of the certification? </a:t>
            </a:r>
          </a:p>
          <a:p>
            <a:pPr marL="171450" indent="-171450">
              <a:buFont typeface="Arial" panose="020B0604020202020204" pitchFamily="34" charset="0"/>
              <a:buChar char="•"/>
            </a:pPr>
            <a:endParaRPr lang="en-US" dirty="0"/>
          </a:p>
          <a:p>
            <a:r>
              <a:rPr lang="en-US" dirty="0"/>
              <a:t>Staff Turnover</a:t>
            </a:r>
          </a:p>
          <a:p>
            <a:pPr marL="171450" indent="-171450">
              <a:buFont typeface="Arial" panose="020B0604020202020204" pitchFamily="34" charset="0"/>
              <a:buChar char="•"/>
            </a:pPr>
            <a:r>
              <a:rPr lang="en-US" dirty="0"/>
              <a:t>This is an inevitable part of the state; there are always going to be people coming and leaving</a:t>
            </a:r>
          </a:p>
          <a:p>
            <a:pPr marL="171450" indent="-171450">
              <a:buFont typeface="Arial" panose="020B0604020202020204" pitchFamily="34" charset="0"/>
              <a:buChar char="•"/>
            </a:pPr>
            <a:r>
              <a:rPr lang="en-US" dirty="0"/>
              <a:t>If a program spans over multiple divisions/bureaus/sections, for example, Massachusetts has its CHW Program but also the Board of Certification within the Bureau of Health Professional Licensures, it is important to consider who is “touching” the program</a:t>
            </a:r>
          </a:p>
          <a:p>
            <a:pPr marL="628650" lvl="1" indent="-171450">
              <a:buFont typeface="Arial" panose="020B0604020202020204" pitchFamily="34" charset="0"/>
              <a:buChar char="•"/>
            </a:pPr>
            <a:r>
              <a:rPr lang="en-US" dirty="0"/>
              <a:t>Do new staff understand the program intent or what CHWs are?</a:t>
            </a:r>
          </a:p>
          <a:p>
            <a:pPr marL="628650" lvl="1" indent="-171450">
              <a:buFont typeface="Arial" panose="020B0604020202020204" pitchFamily="34" charset="0"/>
              <a:buChar char="•"/>
            </a:pPr>
            <a:r>
              <a:rPr lang="en-US" dirty="0"/>
              <a:t>In Mass, HPL staff do the administrative work for the Board of Certification, but as it currently stands, those staff do not know what a CHW is/what the CHW Program is; this has created challenges within the administrative piece of the certification program</a:t>
            </a:r>
          </a:p>
          <a:p>
            <a:pPr marL="628650" lvl="1" indent="-171450">
              <a:buFont typeface="Arial" panose="020B0604020202020204" pitchFamily="34" charset="0"/>
              <a:buChar char="•"/>
            </a:pPr>
            <a:r>
              <a:rPr lang="en-US" dirty="0"/>
              <a:t>Director of the Office of CHWs also tried to cultivate a successor to take her position for 3 years, but that individual did not end up getting hired into the position</a:t>
            </a:r>
          </a:p>
          <a:p>
            <a:endParaRPr lang="en-US" dirty="0"/>
          </a:p>
          <a:p>
            <a:r>
              <a:rPr lang="en-US" dirty="0"/>
              <a:t>Agency/Leadership Priorities</a:t>
            </a:r>
          </a:p>
          <a:p>
            <a:pPr marL="171450" indent="-171450">
              <a:buFont typeface="Arial" panose="020B0604020202020204" pitchFamily="34" charset="0"/>
              <a:buChar char="•"/>
            </a:pPr>
            <a:r>
              <a:rPr lang="en-US" dirty="0"/>
              <a:t>On the flipside of existing leadership/support, which all the states with state programs had/have, if the agency/leadership is not on board, it can be very difficult to get things accomplished</a:t>
            </a:r>
          </a:p>
          <a:p>
            <a:pPr marL="171450" indent="-171450">
              <a:buFont typeface="Arial" panose="020B0604020202020204" pitchFamily="34" charset="0"/>
              <a:buChar char="•"/>
            </a:pPr>
            <a:r>
              <a:rPr lang="en-US" dirty="0"/>
              <a:t>In interviews with Christine Wiggins, this has been one of the greatest challenges here in Georgia – can lead to stunting of the program’s progress and/or misalignment of work</a:t>
            </a:r>
          </a:p>
          <a:p>
            <a:pPr marL="171450" indent="-171450">
              <a:buFont typeface="Arial" panose="020B0604020202020204" pitchFamily="34" charset="0"/>
              <a:buChar char="•"/>
            </a:pPr>
            <a:r>
              <a:rPr lang="en-US" dirty="0"/>
              <a:t>When the agency/leadership IS onboard, can view it as a window of opportunity to push work forward; program may fluctuate as it did so in Mass </a:t>
            </a:r>
          </a:p>
          <a:p>
            <a:endParaRPr lang="en-US" dirty="0"/>
          </a:p>
          <a:p>
            <a:r>
              <a:rPr lang="en-US" dirty="0"/>
              <a:t>CHW Input</a:t>
            </a:r>
          </a:p>
          <a:p>
            <a:pPr marL="171450" indent="-171450">
              <a:buFont typeface="Arial" panose="020B0604020202020204" pitchFamily="34" charset="0"/>
              <a:buChar char="•"/>
            </a:pPr>
            <a:r>
              <a:rPr lang="en-US" dirty="0"/>
              <a:t>Depending on the structure of the state program, CHW input may be dampened</a:t>
            </a:r>
          </a:p>
          <a:p>
            <a:pPr marL="171450" indent="-171450">
              <a:buFont typeface="Arial" panose="020B0604020202020204" pitchFamily="34" charset="0"/>
              <a:buChar char="•"/>
            </a:pPr>
            <a:r>
              <a:rPr lang="en-US" dirty="0"/>
              <a:t>South Carolina cited this as a reason for not wanting to go through the state to administer their certification program; “Nothing for us, without us”</a:t>
            </a:r>
          </a:p>
          <a:p>
            <a:pPr marL="171450" indent="-171450">
              <a:buFont typeface="Arial" panose="020B0604020202020204" pitchFamily="34" charset="0"/>
              <a:buChar char="•"/>
            </a:pPr>
            <a:r>
              <a:rPr lang="en-US" dirty="0"/>
              <a:t>There is an inherent power dynamic between the state, partners and CHWs</a:t>
            </a:r>
          </a:p>
          <a:p>
            <a:pPr marL="628650" lvl="1" indent="-171450">
              <a:buFont typeface="Arial" panose="020B0604020202020204" pitchFamily="34" charset="0"/>
              <a:buChar char="•"/>
            </a:pPr>
            <a:r>
              <a:rPr lang="en-US" dirty="0"/>
              <a:t>CHWs may not always see themselves as leaders, and if not properly nurtured, their voice can be lost amongst those from the state or other large organizations/companies</a:t>
            </a:r>
          </a:p>
          <a:p>
            <a:pPr marL="628650" lvl="1" indent="-171450">
              <a:buFont typeface="Arial" panose="020B0604020202020204" pitchFamily="34" charset="0"/>
              <a:buChar char="•"/>
            </a:pPr>
            <a:r>
              <a:rPr lang="en-US" dirty="0"/>
              <a:t>This is where having a strong CHW Association/Network can help to amplify and unify the voice of CHWs</a:t>
            </a:r>
          </a:p>
          <a:p>
            <a:pPr marL="628650" lvl="1" indent="-171450">
              <a:buFont typeface="Arial" panose="020B0604020202020204" pitchFamily="34" charset="0"/>
              <a:buChar char="•"/>
            </a:pPr>
            <a:r>
              <a:rPr lang="en-US" dirty="0"/>
              <a:t>The state has to be very cognizant about how it engages CHWs, particularly if there is not a strong Association</a:t>
            </a:r>
          </a:p>
          <a:p>
            <a:pPr marL="628650" lvl="1" indent="-171450">
              <a:buFont typeface="Arial" panose="020B0604020202020204" pitchFamily="34" charset="0"/>
              <a:buChar char="•"/>
            </a:pPr>
            <a:r>
              <a:rPr lang="en-US" dirty="0"/>
              <a:t>The state can also find ways to support and help grow a Network/strong Association; like MDPH did, like KDPH does with KYACHW\</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Cannot partake in advocacy</a:t>
            </a:r>
          </a:p>
          <a:p>
            <a:pPr marL="628650" lvl="1" indent="-171450">
              <a:buFont typeface="Arial" panose="020B0604020202020204" pitchFamily="34" charset="0"/>
              <a:buChar char="•"/>
            </a:pPr>
            <a:r>
              <a:rPr lang="en-US" dirty="0"/>
              <a:t>If want legislation or to change legislation, the state cannot partake directly in advocacy efforts to do so</a:t>
            </a:r>
          </a:p>
          <a:p>
            <a:pPr marL="457200" lvl="1" indent="0">
              <a:buFont typeface="Arial" panose="020B0604020202020204" pitchFamily="34" charset="0"/>
              <a:buNone/>
            </a:pP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47</a:t>
            </a:fld>
            <a:endParaRPr lang="en-US"/>
          </a:p>
        </p:txBody>
      </p:sp>
    </p:spTree>
    <p:extLst>
      <p:ext uri="{BB962C8B-B14F-4D97-AF65-F5344CB8AC3E}">
        <p14:creationId xmlns:p14="http://schemas.microsoft.com/office/powerpoint/2010/main" val="1287533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that a lot of these are the flipside of the drawbacks cited by programs about going through the state</a:t>
            </a:r>
          </a:p>
          <a:p>
            <a:endParaRPr lang="en-US" dirty="0"/>
          </a:p>
          <a:p>
            <a:r>
              <a:rPr lang="en-US" dirty="0"/>
              <a:t>Programmatic Control </a:t>
            </a:r>
          </a:p>
          <a:p>
            <a:pPr marL="171450" indent="-171450">
              <a:buFont typeface="Arial" panose="020B0604020202020204" pitchFamily="34" charset="0"/>
              <a:buChar char="•"/>
            </a:pPr>
            <a:r>
              <a:rPr lang="en-US" dirty="0"/>
              <a:t>For a program like South Carolina which is strong, grassroots, and CHW led, maintaining control over the program and allowing those strong CHW leaders to make decisions around the program was very important to them</a:t>
            </a:r>
          </a:p>
          <a:p>
            <a:pPr marL="171450" indent="-171450">
              <a:buFont typeface="Arial" panose="020B0604020202020204" pitchFamily="34" charset="0"/>
              <a:buChar char="•"/>
            </a:pPr>
            <a:r>
              <a:rPr lang="en-US" dirty="0"/>
              <a:t>Nothing for us, without 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Potential for greater CHW engagement</a:t>
            </a:r>
          </a:p>
          <a:p>
            <a:pPr marL="171450" indent="-171450">
              <a:buFont typeface="Arial" panose="020B0604020202020204" pitchFamily="34" charset="0"/>
              <a:buChar char="•"/>
            </a:pPr>
            <a:r>
              <a:rPr lang="en-US" dirty="0"/>
              <a:t>The South Carolina CHW Association is a strong, CHW led organization that ensures CHWs are always at the forefront of conversations as well as decisions being made; minimum 51% CHW representation on the Credentialing Council</a:t>
            </a:r>
          </a:p>
          <a:p>
            <a:pPr marL="171450" indent="-171450">
              <a:buFont typeface="Arial" panose="020B0604020202020204" pitchFamily="34" charset="0"/>
              <a:buChar char="•"/>
            </a:pPr>
            <a:r>
              <a:rPr lang="en-US" dirty="0"/>
              <a:t>Florida this is not as much the case, because they “contracted” the certification process out to another organization FCB</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Flexibility and Program Responsiveness</a:t>
            </a:r>
          </a:p>
          <a:p>
            <a:pPr marL="171450" indent="-171450">
              <a:buFont typeface="Arial" panose="020B0604020202020204" pitchFamily="34" charset="0"/>
              <a:buChar char="•"/>
            </a:pPr>
            <a:r>
              <a:rPr lang="en-US" dirty="0"/>
              <a:t>The non-government organizations tend to be a lot more fluid and can adapt to current needs, often more easily than a state program</a:t>
            </a:r>
          </a:p>
          <a:p>
            <a:pPr marL="171450" indent="-171450">
              <a:buFont typeface="Arial" panose="020B0604020202020204" pitchFamily="34" charset="0"/>
              <a:buChar char="•"/>
            </a:pPr>
            <a:r>
              <a:rPr lang="en-US" dirty="0"/>
              <a:t>Background check in Florida via FCB does not preclude CHWs with records from being certified (FL specific)</a:t>
            </a:r>
          </a:p>
          <a:p>
            <a:pPr marL="171450" indent="-171450">
              <a:buFont typeface="Arial" panose="020B0604020202020204" pitchFamily="34" charset="0"/>
              <a:buChar char="•"/>
            </a:pPr>
            <a:r>
              <a:rPr lang="en-US" dirty="0"/>
              <a:t>SC adapted quickly when it realized that some of its CHWs going through the certification process did not pass the practicum/exam</a:t>
            </a:r>
          </a:p>
          <a:p>
            <a:pPr marL="628650" lvl="1" indent="-171450">
              <a:buFont typeface="Arial" panose="020B0604020202020204" pitchFamily="34" charset="0"/>
              <a:buChar char="•"/>
            </a:pPr>
            <a:r>
              <a:rPr lang="en-US" dirty="0"/>
              <a:t>Developed a process to support those who need help through the process; incorporated language accommodations for the training and exam</a:t>
            </a:r>
          </a:p>
          <a:p>
            <a:pPr marL="628650" lvl="1" indent="-171450">
              <a:buFont typeface="Arial" panose="020B0604020202020204" pitchFamily="34" charset="0"/>
              <a:buChar char="•"/>
            </a:pPr>
            <a:r>
              <a:rPr lang="en-US" dirty="0"/>
              <a:t>Were able to meet their intent of wanting CHWs to succeed through the certification process</a:t>
            </a:r>
          </a:p>
          <a:p>
            <a:pPr marL="171450" lvl="0" indent="-171450">
              <a:buFont typeface="Arial" panose="020B0604020202020204" pitchFamily="34" charset="0"/>
              <a:buChar char="•"/>
            </a:pPr>
            <a:r>
              <a:rPr lang="en-US" dirty="0"/>
              <a:t>Also were able to make a temporary amendment to their virtual training restrictions when COVID-19 hit</a:t>
            </a:r>
          </a:p>
          <a:p>
            <a:pPr marL="171450" lvl="0" indent="-171450">
              <a:buFont typeface="Arial" panose="020B0604020202020204" pitchFamily="34" charset="0"/>
              <a:buChar char="•"/>
            </a:pPr>
            <a:r>
              <a:rPr lang="en-US" dirty="0"/>
              <a:t>More overall flexibility/responsiveness/agility</a:t>
            </a:r>
          </a:p>
          <a:p>
            <a:endParaRPr lang="en-US" dirty="0"/>
          </a:p>
          <a:p>
            <a:r>
              <a:rPr lang="en-US" dirty="0"/>
              <a:t>Build-to-suit systems and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costs sakes, often if going through the state, try to fit the program into existing structures/process into existing systems like TX and MA</a:t>
            </a:r>
          </a:p>
          <a:p>
            <a:pPr marL="171450" indent="-171450">
              <a:buFont typeface="Arial" panose="020B0604020202020204" pitchFamily="34" charset="0"/>
              <a:buChar char="•"/>
            </a:pPr>
            <a:r>
              <a:rPr lang="en-US" dirty="0"/>
              <a:t>While not the case for Florida, the case for SC</a:t>
            </a:r>
          </a:p>
          <a:p>
            <a:pPr marL="171450" lvl="0" indent="-171450">
              <a:buFont typeface="Arial" panose="020B0604020202020204" pitchFamily="34" charset="0"/>
              <a:buChar char="•"/>
            </a:pPr>
            <a:r>
              <a:rPr lang="en-US" dirty="0"/>
              <a:t>SCCHWA created a portal through which CHWs register after completing training, practicum and exam</a:t>
            </a:r>
          </a:p>
          <a:p>
            <a:pPr marL="171450" lvl="0" indent="-171450">
              <a:buFont typeface="Arial" panose="020B0604020202020204" pitchFamily="34" charset="0"/>
              <a:buChar char="•"/>
            </a:pPr>
            <a:r>
              <a:rPr lang="en-US" dirty="0"/>
              <a:t>SCCHWA’s entire certification process was made by CHWs specifically for the certification of CHWs</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Advocacy</a:t>
            </a:r>
          </a:p>
          <a:p>
            <a:pPr marL="171450" lvl="0" indent="-171450">
              <a:buFont typeface="Arial" panose="020B0604020202020204" pitchFamily="34" charset="0"/>
              <a:buChar char="•"/>
            </a:pPr>
            <a:r>
              <a:rPr lang="en-US" dirty="0"/>
              <a:t>When not within the state, the program can partake in advocacy on behalf of the program; a benefit because they are closely connected with the programs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48</a:t>
            </a:fld>
            <a:endParaRPr lang="en-US"/>
          </a:p>
        </p:txBody>
      </p:sp>
    </p:spTree>
    <p:extLst>
      <p:ext uri="{BB962C8B-B14F-4D97-AF65-F5344CB8AC3E}">
        <p14:creationId xmlns:p14="http://schemas.microsoft.com/office/powerpoint/2010/main" val="1022176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Sustainable Funding</a:t>
            </a:r>
          </a:p>
          <a:p>
            <a:pPr marL="171450" indent="-171450">
              <a:buFont typeface="Arial" panose="020B0604020202020204" pitchFamily="34" charset="0"/>
              <a:buChar char="•"/>
            </a:pPr>
            <a:r>
              <a:rPr lang="en-US" dirty="0"/>
              <a:t>Often, funding is grant based which is time-limited</a:t>
            </a:r>
          </a:p>
          <a:p>
            <a:pPr marL="171450" indent="-171450">
              <a:buFont typeface="Arial" panose="020B0604020202020204" pitchFamily="34" charset="0"/>
              <a:buChar char="•"/>
            </a:pPr>
            <a:r>
              <a:rPr lang="en-US" dirty="0"/>
              <a:t>Florida CHW Coalition had to rely on small grants and donations in early years</a:t>
            </a:r>
          </a:p>
          <a:p>
            <a:pPr marL="171450" indent="-171450">
              <a:buFont typeface="Arial" panose="020B0604020202020204" pitchFamily="34" charset="0"/>
              <a:buChar char="•"/>
            </a:pPr>
            <a:r>
              <a:rPr lang="en-US" dirty="0"/>
              <a:t>SC received/receives funding from a variety of foundations and institutions, and now that it has its Association and program set up, it can charge membership fees and fees for certification/training program approval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Capacity</a:t>
            </a:r>
          </a:p>
          <a:p>
            <a:pPr marL="171450" indent="-171450">
              <a:buFont typeface="Arial" panose="020B0604020202020204" pitchFamily="34" charset="0"/>
              <a:buChar char="•"/>
            </a:pPr>
            <a:r>
              <a:rPr lang="en-US" dirty="0"/>
              <a:t>Segway somewhat from funding, if no sustainable/substantial funding, it is difficult to hire staff to administer a program</a:t>
            </a:r>
          </a:p>
          <a:p>
            <a:pPr marL="171450" indent="-171450">
              <a:buFont typeface="Arial" panose="020B0604020202020204" pitchFamily="34" charset="0"/>
              <a:buChar char="•"/>
            </a:pPr>
            <a:r>
              <a:rPr lang="en-US" dirty="0"/>
              <a:t>Florida ran into this issue which is why it sought out FCB</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Infrastructure</a:t>
            </a:r>
          </a:p>
          <a:p>
            <a:pPr marL="171450" indent="-171450">
              <a:buFont typeface="Arial" panose="020B0604020202020204" pitchFamily="34" charset="0"/>
              <a:buChar char="•"/>
            </a:pPr>
            <a:r>
              <a:rPr lang="en-US" dirty="0"/>
              <a:t>On the flipside of allowing for build to suit systems, there is usually not existing infrastructure for the program, meaning start up costs could be high</a:t>
            </a:r>
          </a:p>
          <a:p>
            <a:pPr marL="171450" indent="-171450">
              <a:buFont typeface="Arial" panose="020B0604020202020204" pitchFamily="34" charset="0"/>
              <a:buChar char="•"/>
            </a:pPr>
            <a:r>
              <a:rPr lang="en-US" dirty="0"/>
              <a:t>Must start from the ground up, unless outsourcing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Program Control</a:t>
            </a:r>
          </a:p>
          <a:p>
            <a:pPr marL="171450" indent="-171450">
              <a:buFont typeface="Arial" panose="020B0604020202020204" pitchFamily="34" charset="0"/>
              <a:buChar char="•"/>
            </a:pPr>
            <a:r>
              <a:rPr lang="en-US" dirty="0"/>
              <a:t>Segway from that, if outsourcing, may lose some control over the program</a:t>
            </a:r>
          </a:p>
          <a:p>
            <a:pPr marL="171450" indent="-171450">
              <a:buFont typeface="Arial" panose="020B0604020202020204" pitchFamily="34" charset="0"/>
              <a:buChar char="•"/>
            </a:pPr>
            <a:r>
              <a:rPr lang="en-US" dirty="0"/>
              <a:t>Florida – have to use the policies and procedures of FCB; did not add caps to the certification fees in agreement, which is now cited as a barrier to certification by CHWs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Notable – 2 NGO programs both administer exams; whether through an exam, state sanction, or endorsement by leaders in the field, need some way to establish legitimacy of the certification (not a challenge mentioned by states, observed)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One thing to note, these lists of benefits and challenges are those that were mentioned by the programs themselves AND are very situational between programs</a:t>
            </a:r>
          </a:p>
          <a:p>
            <a:pPr marL="171450" indent="-171450">
              <a:buFont typeface="Arial" panose="020B0604020202020204" pitchFamily="34" charset="0"/>
              <a:buChar char="•"/>
            </a:pPr>
            <a:r>
              <a:rPr lang="en-US" dirty="0"/>
              <a:t>For example, even on this slide, while FL and SC are both NGO programs, the issue of control is only true for FL</a:t>
            </a:r>
          </a:p>
          <a:p>
            <a:pPr marL="171450" indent="-171450">
              <a:buFont typeface="Arial" panose="020B0604020202020204" pitchFamily="34" charset="0"/>
              <a:buChar char="•"/>
            </a:pPr>
            <a:r>
              <a:rPr lang="en-US" dirty="0"/>
              <a:t>There is a lot of variability of challenges within NGO and state programs. Not just differences in challenges between NGO and state programs.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49</a:t>
            </a:fld>
            <a:endParaRPr lang="en-US"/>
          </a:p>
        </p:txBody>
      </p:sp>
    </p:spTree>
    <p:extLst>
      <p:ext uri="{BB962C8B-B14F-4D97-AF65-F5344CB8AC3E}">
        <p14:creationId xmlns:p14="http://schemas.microsoft.com/office/powerpoint/2010/main" val="2700712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800" b="1" dirty="0">
                <a:latin typeface="Segoe UI" panose="020B0502040204020203" pitchFamily="34" charset="0"/>
                <a:cs typeface="Segoe UI" panose="020B0502040204020203" pitchFamily="34" charset="0"/>
              </a:rPr>
              <a:t>Engage CHWs throughout the entire process </a:t>
            </a:r>
          </a:p>
          <a:p>
            <a:pPr lvl="1">
              <a:lnSpc>
                <a:spcPct val="120000"/>
              </a:lnSpc>
            </a:pPr>
            <a:r>
              <a:rPr lang="en-US" sz="1600" dirty="0">
                <a:latin typeface="Segoe UI" panose="020B0502040204020203" pitchFamily="34" charset="0"/>
                <a:cs typeface="Segoe UI" panose="020B0502040204020203" pitchFamily="34" charset="0"/>
              </a:rPr>
              <a:t>Strategic, continuous engagement of CHWs and/or the CHW Association/Network </a:t>
            </a:r>
          </a:p>
          <a:p>
            <a:pPr lvl="1">
              <a:lnSpc>
                <a:spcPct val="120000"/>
              </a:lnSpc>
            </a:pPr>
            <a:r>
              <a:rPr lang="en-US" sz="1600" dirty="0">
                <a:latin typeface="Segoe UI" panose="020B0502040204020203" pitchFamily="34" charset="0"/>
                <a:cs typeface="Segoe UI" panose="020B0502040204020203" pitchFamily="34" charset="0"/>
              </a:rPr>
              <a:t>Build trust with CHWs</a:t>
            </a:r>
          </a:p>
          <a:p>
            <a:pPr lvl="1">
              <a:lnSpc>
                <a:spcPct val="120000"/>
              </a:lnSpc>
            </a:pPr>
            <a:r>
              <a:rPr lang="en-US" sz="1600" dirty="0">
                <a:latin typeface="Segoe UI" panose="020B0502040204020203" pitchFamily="34" charset="0"/>
                <a:cs typeface="Segoe UI" panose="020B0502040204020203" pitchFamily="34" charset="0"/>
              </a:rPr>
              <a:t>Consider inherent and/or perceived power dynamics between partners/CHWs/state</a:t>
            </a:r>
          </a:p>
          <a:p>
            <a:pPr lvl="1">
              <a:lnSpc>
                <a:spcPct val="120000"/>
              </a:lnSpc>
            </a:pPr>
            <a:r>
              <a:rPr lang="en-US" sz="1600" dirty="0">
                <a:latin typeface="Segoe UI" panose="020B0502040204020203" pitchFamily="34" charset="0"/>
                <a:cs typeface="Segoe UI" panose="020B0502040204020203" pitchFamily="34" charset="0"/>
              </a:rPr>
              <a:t>Nurture CHW leadership; empower their voice</a:t>
            </a:r>
          </a:p>
          <a:p>
            <a:pPr>
              <a:lnSpc>
                <a:spcPct val="120000"/>
              </a:lnSpc>
            </a:pPr>
            <a:r>
              <a:rPr lang="en-US" sz="1800" b="1" dirty="0">
                <a:latin typeface="Segoe UI" panose="020B0502040204020203" pitchFamily="34" charset="0"/>
                <a:cs typeface="Segoe UI" panose="020B0502040204020203" pitchFamily="34" charset="0"/>
              </a:rPr>
              <a:t>Build in flexibility – things WILL change; cannot foresee all challenges</a:t>
            </a:r>
          </a:p>
          <a:p>
            <a:pPr lvl="1">
              <a:lnSpc>
                <a:spcPct val="120000"/>
              </a:lnSpc>
            </a:pPr>
            <a:r>
              <a:rPr lang="en-US" sz="1600" dirty="0">
                <a:latin typeface="Segoe UI" panose="020B0502040204020203" pitchFamily="34" charset="0"/>
                <a:cs typeface="Segoe UI" panose="020B0502040204020203" pitchFamily="34" charset="0"/>
              </a:rPr>
              <a:t>Particularly important early on</a:t>
            </a:r>
          </a:p>
          <a:p>
            <a:pPr lvl="1">
              <a:lnSpc>
                <a:spcPct val="120000"/>
              </a:lnSpc>
            </a:pPr>
            <a:r>
              <a:rPr lang="en-US" sz="1600" dirty="0">
                <a:latin typeface="Segoe UI" panose="020B0502040204020203" pitchFamily="34" charset="0"/>
                <a:cs typeface="Segoe UI" panose="020B0502040204020203" pitchFamily="34" charset="0"/>
              </a:rPr>
              <a:t>If administrative/legislative, consider what needs to be rule vs. what can be policy</a:t>
            </a:r>
          </a:p>
          <a:p>
            <a:pPr>
              <a:lnSpc>
                <a:spcPct val="120000"/>
              </a:lnSpc>
            </a:pPr>
            <a:r>
              <a:rPr lang="en-US" sz="1800" b="1" dirty="0">
                <a:latin typeface="Segoe UI" panose="020B0502040204020203" pitchFamily="34" charset="0"/>
                <a:cs typeface="Segoe UI" panose="020B0502040204020203" pitchFamily="34" charset="0"/>
              </a:rPr>
              <a:t>Engage diverse stakeholders in the development process</a:t>
            </a:r>
          </a:p>
          <a:p>
            <a:pPr lvl="1">
              <a:lnSpc>
                <a:spcPct val="120000"/>
              </a:lnSpc>
            </a:pPr>
            <a:r>
              <a:rPr lang="en-US" sz="1600" dirty="0">
                <a:latin typeface="Segoe UI" panose="020B0502040204020203" pitchFamily="34" charset="0"/>
                <a:cs typeface="Segoe UI" panose="020B0502040204020203" pitchFamily="34" charset="0"/>
              </a:rPr>
              <a:t>Foster/identify “authentic” relationships; trust and buy-in are key</a:t>
            </a:r>
          </a:p>
          <a:p>
            <a:pPr lvl="1">
              <a:lnSpc>
                <a:spcPct val="120000"/>
              </a:lnSpc>
            </a:pPr>
            <a:r>
              <a:rPr lang="en-US" sz="1600" dirty="0">
                <a:latin typeface="Segoe UI" panose="020B0502040204020203" pitchFamily="34" charset="0"/>
                <a:cs typeface="Segoe UI" panose="020B0502040204020203" pitchFamily="34" charset="0"/>
              </a:rPr>
              <a:t>The individuals at the table are important; they should be the same individuals every time - be upfront about time commitments required</a:t>
            </a:r>
          </a:p>
          <a:p>
            <a:pPr lvl="1">
              <a:lnSpc>
                <a:spcPct val="120000"/>
              </a:lnSpc>
            </a:pPr>
            <a:r>
              <a:rPr lang="en-US" sz="1600" dirty="0">
                <a:latin typeface="Segoe UI" panose="020B0502040204020203" pitchFamily="34" charset="0"/>
                <a:cs typeface="Segoe UI" panose="020B0502040204020203" pitchFamily="34" charset="0"/>
              </a:rPr>
              <a:t>Strong, public facing allies that are invested and can promote or testify to the work of CHWs</a:t>
            </a:r>
          </a:p>
          <a:p>
            <a:pPr lvl="2">
              <a:lnSpc>
                <a:spcPct val="120000"/>
              </a:lnSpc>
            </a:pPr>
            <a:r>
              <a:rPr lang="en-US" sz="1400" dirty="0">
                <a:latin typeface="Segoe UI" panose="020B0502040204020203" pitchFamily="34" charset="0"/>
                <a:cs typeface="Segoe UI" panose="020B0502040204020203" pitchFamily="34" charset="0"/>
              </a:rPr>
              <a:t>Supporters of the workforce from non-traditional backgrounds, who can provide support in non-traditional ways</a:t>
            </a:r>
          </a:p>
          <a:p>
            <a:pPr>
              <a:lnSpc>
                <a:spcPct val="120000"/>
              </a:lnSpc>
            </a:pPr>
            <a:r>
              <a:rPr lang="en-US" sz="1800" b="1" dirty="0">
                <a:latin typeface="Segoe UI" panose="020B0502040204020203" pitchFamily="34" charset="0"/>
                <a:cs typeface="Segoe UI" panose="020B0502040204020203" pitchFamily="34" charset="0"/>
              </a:rPr>
              <a:t>Timing is key</a:t>
            </a:r>
          </a:p>
          <a:p>
            <a:pPr lvl="1">
              <a:lnSpc>
                <a:spcPct val="120000"/>
              </a:lnSpc>
            </a:pPr>
            <a:r>
              <a:rPr lang="en-US" sz="1600" dirty="0">
                <a:latin typeface="Segoe UI" panose="020B0502040204020203" pitchFamily="34" charset="0"/>
                <a:cs typeface="Segoe UI" panose="020B0502040204020203" pitchFamily="34" charset="0"/>
              </a:rPr>
              <a:t>Important to capitalize on windows of opportunity – legislative support, internal leadership support, CHW leadership, etc.</a:t>
            </a:r>
          </a:p>
          <a:p>
            <a:pPr lvl="1">
              <a:lnSpc>
                <a:spcPct val="120000"/>
              </a:lnSpc>
            </a:pPr>
            <a:r>
              <a:rPr lang="en-US" sz="1600" dirty="0">
                <a:latin typeface="Segoe UI" panose="020B0502040204020203" pitchFamily="34" charset="0"/>
                <a:cs typeface="Segoe UI" panose="020B0502040204020203" pitchFamily="34" charset="0"/>
              </a:rPr>
              <a:t>Equally important, is making decisions that won’t put the program in a box it doesn’t want to be in; urgent without rushing</a:t>
            </a:r>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50</a:t>
            </a:fld>
            <a:endParaRPr lang="en-US"/>
          </a:p>
        </p:txBody>
      </p:sp>
    </p:spTree>
    <p:extLst>
      <p:ext uri="{BB962C8B-B14F-4D97-AF65-F5344CB8AC3E}">
        <p14:creationId xmlns:p14="http://schemas.microsoft.com/office/powerpoint/2010/main" val="3583332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(Dani Stollar) takeaways from the project.</a:t>
            </a:r>
          </a:p>
        </p:txBody>
      </p:sp>
      <p:sp>
        <p:nvSpPr>
          <p:cNvPr id="4" name="Slide Number Placeholder 3"/>
          <p:cNvSpPr>
            <a:spLocks noGrp="1"/>
          </p:cNvSpPr>
          <p:nvPr>
            <p:ph type="sldNum" sz="quarter" idx="5"/>
          </p:nvPr>
        </p:nvSpPr>
        <p:spPr/>
        <p:txBody>
          <a:bodyPr/>
          <a:lstStyle/>
          <a:p>
            <a:fld id="{48877079-D126-46EA-AB2A-1A4DF530EA2C}" type="slidenum">
              <a:rPr lang="en-US" smtClean="0"/>
              <a:t>51</a:t>
            </a:fld>
            <a:endParaRPr lang="en-US"/>
          </a:p>
        </p:txBody>
      </p:sp>
    </p:spTree>
    <p:extLst>
      <p:ext uri="{BB962C8B-B14F-4D97-AF65-F5344CB8AC3E}">
        <p14:creationId xmlns:p14="http://schemas.microsoft.com/office/powerpoint/2010/main" val="71730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we will be looking at 5 state certification programs: Texas, Massachusetts, Florida, South Carolina and Kentucky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Kentucky, FL and SC are the only states in HHS Region 4 (Georgia’s region) with active certification programs</a:t>
            </a:r>
          </a:p>
          <a:p>
            <a:pPr marL="628650" lvl="1" indent="-171450">
              <a:buFont typeface="Arial" panose="020B0604020202020204" pitchFamily="34" charset="0"/>
              <a:buChar char="•"/>
            </a:pPr>
            <a:r>
              <a:rPr lang="en-US" dirty="0"/>
              <a:t>Only states in our region thus far that have certification programs</a:t>
            </a:r>
          </a:p>
          <a:p>
            <a:pPr marL="628650" lvl="1" indent="-171450">
              <a:buFont typeface="Arial" panose="020B0604020202020204" pitchFamily="34" charset="0"/>
              <a:buChar char="•"/>
            </a:pPr>
            <a:r>
              <a:rPr lang="en-US" dirty="0"/>
              <a:t>Why we chose these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Texas and Mass are state programs, selected because they are considered “models” for certification in the CHW world</a:t>
            </a:r>
          </a:p>
        </p:txBody>
      </p:sp>
      <p:sp>
        <p:nvSpPr>
          <p:cNvPr id="4" name="Slide Number Placeholder 3"/>
          <p:cNvSpPr>
            <a:spLocks noGrp="1"/>
          </p:cNvSpPr>
          <p:nvPr>
            <p:ph type="sldNum" sz="quarter" idx="5"/>
          </p:nvPr>
        </p:nvSpPr>
        <p:spPr/>
        <p:txBody>
          <a:bodyPr/>
          <a:lstStyle/>
          <a:p>
            <a:fld id="{48877079-D126-46EA-AB2A-1A4DF530EA2C}" type="slidenum">
              <a:rPr lang="en-US" smtClean="0"/>
              <a:t>5</a:t>
            </a:fld>
            <a:endParaRPr lang="en-US"/>
          </a:p>
        </p:txBody>
      </p:sp>
    </p:spTree>
    <p:extLst>
      <p:ext uri="{BB962C8B-B14F-4D97-AF65-F5344CB8AC3E}">
        <p14:creationId xmlns:p14="http://schemas.microsoft.com/office/powerpoint/2010/main" val="111403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heading into analysis, understand where we are as a state</a:t>
            </a:r>
          </a:p>
          <a:p>
            <a:pPr marL="171450" indent="-171450">
              <a:buFont typeface="Arial" panose="020B0604020202020204" pitchFamily="34" charset="0"/>
              <a:buChar char="•"/>
            </a:pPr>
            <a:r>
              <a:rPr lang="en-US" dirty="0"/>
              <a:t>Work began in 2016 </a:t>
            </a:r>
          </a:p>
          <a:p>
            <a:pPr marL="171450" indent="-171450">
              <a:buFont typeface="Arial" panose="020B0604020202020204" pitchFamily="34" charset="0"/>
              <a:buChar char="•"/>
            </a:pPr>
            <a:r>
              <a:rPr lang="en-US" dirty="0"/>
              <a:t>Notable events related to certification</a:t>
            </a:r>
          </a:p>
          <a:p>
            <a:pPr marL="628650" lvl="1" indent="-171450">
              <a:buFont typeface="Arial" panose="020B0604020202020204" pitchFamily="34" charset="0"/>
              <a:buChar char="•"/>
            </a:pPr>
            <a:r>
              <a:rPr lang="en-US" dirty="0"/>
              <a:t>2017 Advisory Board and Consensus report include the first formal suggestions around a CHW certification program</a:t>
            </a:r>
          </a:p>
          <a:p>
            <a:pPr marL="628650" lvl="1" indent="-171450">
              <a:buFont typeface="Arial" panose="020B0604020202020204" pitchFamily="34" charset="0"/>
              <a:buChar char="•"/>
            </a:pPr>
            <a:r>
              <a:rPr lang="en-US" dirty="0"/>
              <a:t>2018 Advocacy Coalition forms under Georgia Watch</a:t>
            </a:r>
          </a:p>
          <a:p>
            <a:pPr marL="628650" lvl="1" indent="-171450">
              <a:buFont typeface="Arial" panose="020B0604020202020204" pitchFamily="34" charset="0"/>
              <a:buChar char="•"/>
            </a:pPr>
            <a:r>
              <a:rPr lang="en-US" dirty="0"/>
              <a:t>2019 DPH hires dedicated staff</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6</a:t>
            </a:fld>
            <a:endParaRPr lang="en-US"/>
          </a:p>
        </p:txBody>
      </p:sp>
    </p:spTree>
    <p:extLst>
      <p:ext uri="{BB962C8B-B14F-4D97-AF65-F5344CB8AC3E}">
        <p14:creationId xmlns:p14="http://schemas.microsoft.com/office/powerpoint/2010/main" val="421412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300"/>
                </a:solidFill>
                <a:latin typeface="Segoe UI" panose="020B0502040204020203" pitchFamily="34" charset="0"/>
                <a:cs typeface="Segoe UI" panose="020B0502040204020203" pitchFamily="34" charset="0"/>
              </a:rPr>
              <a:t>Coalition currently serves as the space for all groups in the state interested in supporting the CHW profession; </a:t>
            </a:r>
            <a:endParaRPr lang="en-US" sz="1800" b="0" i="0" dirty="0">
              <a:solidFill>
                <a:srgbClr val="000300"/>
              </a:solidFill>
              <a:effectLst/>
              <a:latin typeface="Source Serif Pro VF"/>
            </a:endParaRPr>
          </a:p>
          <a:p>
            <a:pPr marL="285750" indent="-285750">
              <a:buFont typeface="Arial" panose="020B0604020202020204" pitchFamily="34" charset="0"/>
              <a:buChar char="•"/>
            </a:pPr>
            <a:r>
              <a:rPr lang="en-US" sz="1800" dirty="0">
                <a:solidFill>
                  <a:srgbClr val="FA0000"/>
                </a:solidFill>
                <a:effectLst/>
                <a:latin typeface="Arial" panose="020B0604020202020204" pitchFamily="34" charset="0"/>
              </a:rPr>
              <a:t>The movement up to this point has been led by allies and supporters of CHWs, trying to create an opportunity for CHWs to step out in the forefront and lead themselves. </a:t>
            </a:r>
          </a:p>
          <a:p>
            <a:pPr marL="285750" indent="-285750">
              <a:buFont typeface="Arial" panose="020B0604020202020204" pitchFamily="34" charset="0"/>
              <a:buChar char="•"/>
            </a:pPr>
            <a:r>
              <a:rPr lang="en-US" sz="1800" dirty="0">
                <a:solidFill>
                  <a:srgbClr val="FA0000"/>
                </a:solidFill>
                <a:effectLst/>
                <a:latin typeface="Arial" panose="020B0604020202020204" pitchFamily="34" charset="0"/>
              </a:rPr>
              <a:t>Goal is for network will become self-sufficient</a:t>
            </a:r>
          </a:p>
          <a:p>
            <a:pPr marL="285750" indent="-285750">
              <a:buFont typeface="Arial" panose="020B0604020202020204" pitchFamily="34" charset="0"/>
              <a:buChar char="•"/>
            </a:pPr>
            <a:r>
              <a:rPr lang="en-US" sz="1800" dirty="0">
                <a:solidFill>
                  <a:srgbClr val="FA0000"/>
                </a:solidFill>
                <a:effectLst/>
                <a:latin typeface="Arial" panose="020B0604020202020204" pitchFamily="34" charset="0"/>
              </a:rPr>
              <a:t>Another achievement of the Initiative – 2109 grant</a:t>
            </a:r>
          </a:p>
          <a:p>
            <a:pPr marL="742950" lvl="1" indent="-285750">
              <a:buFont typeface="Arial" panose="020B0604020202020204" pitchFamily="34" charset="0"/>
              <a:buChar char="•"/>
            </a:pPr>
            <a:r>
              <a:rPr lang="en-US" sz="1800" dirty="0">
                <a:solidFill>
                  <a:srgbClr val="FA0000"/>
                </a:solidFill>
                <a:effectLst/>
                <a:latin typeface="Arial" panose="020B0604020202020204" pitchFamily="34" charset="0"/>
              </a:rPr>
              <a:t>Goals around training, employer integration of CHWs, and planning for long-term sustainability of the workforce</a:t>
            </a:r>
          </a:p>
        </p:txBody>
      </p:sp>
      <p:sp>
        <p:nvSpPr>
          <p:cNvPr id="4" name="Slide Number Placeholder 3"/>
          <p:cNvSpPr>
            <a:spLocks noGrp="1"/>
          </p:cNvSpPr>
          <p:nvPr>
            <p:ph type="sldNum" sz="quarter" idx="5"/>
          </p:nvPr>
        </p:nvSpPr>
        <p:spPr/>
        <p:txBody>
          <a:bodyPr/>
          <a:lstStyle/>
          <a:p>
            <a:fld id="{48877079-D126-46EA-AB2A-1A4DF530EA2C}" type="slidenum">
              <a:rPr lang="en-US" smtClean="0"/>
              <a:t>7</a:t>
            </a:fld>
            <a:endParaRPr lang="en-US"/>
          </a:p>
        </p:txBody>
      </p:sp>
    </p:spTree>
    <p:extLst>
      <p:ext uri="{BB962C8B-B14F-4D97-AF65-F5344CB8AC3E}">
        <p14:creationId xmlns:p14="http://schemas.microsoft.com/office/powerpoint/2010/main" val="38147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states have seen a growth of CHWs in their states, which if applied here, means GA has a substantial number of CHWs in its workforce today</a:t>
            </a:r>
          </a:p>
          <a:p>
            <a:pPr marL="171450" indent="-171450">
              <a:buFont typeface="Arial" panose="020B0604020202020204" pitchFamily="34" charset="0"/>
              <a:buChar char="•"/>
            </a:pPr>
            <a:r>
              <a:rPr lang="en-US" dirty="0"/>
              <a:t>Taken from the 2018 CHW Survey, supervisors and CHWs – show there is an interest in certification</a:t>
            </a:r>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8</a:t>
            </a:fld>
            <a:endParaRPr lang="en-US"/>
          </a:p>
        </p:txBody>
      </p:sp>
    </p:spTree>
    <p:extLst>
      <p:ext uri="{BB962C8B-B14F-4D97-AF65-F5344CB8AC3E}">
        <p14:creationId xmlns:p14="http://schemas.microsoft.com/office/powerpoint/2010/main" val="39615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9</a:t>
            </a:fld>
            <a:endParaRPr lang="en-US"/>
          </a:p>
        </p:txBody>
      </p:sp>
    </p:spTree>
    <p:extLst>
      <p:ext uri="{BB962C8B-B14F-4D97-AF65-F5344CB8AC3E}">
        <p14:creationId xmlns:p14="http://schemas.microsoft.com/office/powerpoint/2010/main" val="59520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CE93-49B7-46B2-99AE-BD5EC05CA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09374-21AC-4994-A37E-CFE1C5603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4518E-F0A0-46A3-85C6-C9E854B75268}"/>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5" name="Footer Placeholder 4">
            <a:extLst>
              <a:ext uri="{FF2B5EF4-FFF2-40B4-BE49-F238E27FC236}">
                <a16:creationId xmlns:a16="http://schemas.microsoft.com/office/drawing/2014/main" id="{8333B68B-4B65-40D6-B88E-7B23E3259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102F4-9047-413C-B914-688EE566369C}"/>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124262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99D5-2BF9-473F-9492-6FDB40DB0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2B2701-6274-4261-AD78-8E04FE9B8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0647F-ABAF-4448-AB41-9681DAB323C1}"/>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5" name="Footer Placeholder 4">
            <a:extLst>
              <a:ext uri="{FF2B5EF4-FFF2-40B4-BE49-F238E27FC236}">
                <a16:creationId xmlns:a16="http://schemas.microsoft.com/office/drawing/2014/main" id="{C6E4EF1B-25C1-4277-AD41-739EB492A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34AE0-A794-4DE3-962B-51E31D58FFB5}"/>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51570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84D81-46F7-4FF8-A0B3-810661BFD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30D4FA-EA73-48B5-8A5D-CAE8DF517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E1498-62B0-4BB2-BDA3-3AEA40AB6EDD}"/>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5" name="Footer Placeholder 4">
            <a:extLst>
              <a:ext uri="{FF2B5EF4-FFF2-40B4-BE49-F238E27FC236}">
                <a16:creationId xmlns:a16="http://schemas.microsoft.com/office/drawing/2014/main" id="{3D507A4F-D29F-4F49-9EEF-81432F165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BB7AC-6E90-416E-940C-30E72734A43B}"/>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228351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CB08-F471-4332-AC48-072DFBDAA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BFD50-DF0C-4CF6-AE17-25D338911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D33E1-0223-461C-843B-35A9977DB4EC}"/>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5" name="Footer Placeholder 4">
            <a:extLst>
              <a:ext uri="{FF2B5EF4-FFF2-40B4-BE49-F238E27FC236}">
                <a16:creationId xmlns:a16="http://schemas.microsoft.com/office/drawing/2014/main" id="{7423446A-69C2-4605-91BC-9DFA277B8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AA494-7360-46CB-A117-44FC8AD80080}"/>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50042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3C36-6EA3-487E-B358-69FB0F1CA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576E4-63C5-4DE4-AB61-6D03FA72B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AB9D6-5CD9-4357-9AE9-BB828DBF34B6}"/>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5" name="Footer Placeholder 4">
            <a:extLst>
              <a:ext uri="{FF2B5EF4-FFF2-40B4-BE49-F238E27FC236}">
                <a16:creationId xmlns:a16="http://schemas.microsoft.com/office/drawing/2014/main" id="{21AF4237-6348-4C2B-9F09-DE75BE433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31174-1F01-45D7-BE10-8345B7303A3D}"/>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122181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696E-2342-4D10-926A-B6309D99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ED60A-60E0-429A-9A7A-7C65DA851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0876B5-86D1-45EC-ABE6-186BCE4BA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7CADB-0C42-48B3-852E-9C195D53E40B}"/>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6" name="Footer Placeholder 5">
            <a:extLst>
              <a:ext uri="{FF2B5EF4-FFF2-40B4-BE49-F238E27FC236}">
                <a16:creationId xmlns:a16="http://schemas.microsoft.com/office/drawing/2014/main" id="{0998D1EC-6234-47C4-ACAA-DC94DFD67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4C1C8-0EA1-42AE-8244-A10184A9D7BD}"/>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35202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02AE-F067-4D38-A2B3-C6510ABC62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73A3B-1D72-4A25-B1F6-22783CAA0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23819B-23F3-4AE6-8426-E97A730B3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2891E-7D52-4457-BFD3-6EAD2B62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84E39-AEF2-41A3-A484-8F94B92B2D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3DECD-933D-4D26-BC6C-E6441452714C}"/>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8" name="Footer Placeholder 7">
            <a:extLst>
              <a:ext uri="{FF2B5EF4-FFF2-40B4-BE49-F238E27FC236}">
                <a16:creationId xmlns:a16="http://schemas.microsoft.com/office/drawing/2014/main" id="{10069182-2DE4-40E8-9477-51BFD44734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F54B7-D914-4452-A7FC-124290E71137}"/>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171645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5A7B-7411-4B5C-B547-BA5ACD32B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C85BF2-73A8-468B-9EFE-78F566AC904C}"/>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4" name="Footer Placeholder 3">
            <a:extLst>
              <a:ext uri="{FF2B5EF4-FFF2-40B4-BE49-F238E27FC236}">
                <a16:creationId xmlns:a16="http://schemas.microsoft.com/office/drawing/2014/main" id="{C57F5CE4-6556-4FD4-8C3C-3C00540CF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7E51BE-8294-47C3-86DD-384D7F9A4587}"/>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355633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86951-4BB4-4540-B12D-B46556162A25}"/>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3" name="Footer Placeholder 2">
            <a:extLst>
              <a:ext uri="{FF2B5EF4-FFF2-40B4-BE49-F238E27FC236}">
                <a16:creationId xmlns:a16="http://schemas.microsoft.com/office/drawing/2014/main" id="{8CE24682-08CD-4EAB-8BE1-ADA5A8A939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D5F58-9821-48FF-8D98-71EC4E1BEEEF}"/>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354121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D39D-F327-42CA-942B-B24E878E5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16F6E-5F6B-4B75-99AB-8C718A350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FEC53A-0970-4445-A98F-18C8B5647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3BC21-92D1-4F1A-A4A2-5866A244BFC9}"/>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6" name="Footer Placeholder 5">
            <a:extLst>
              <a:ext uri="{FF2B5EF4-FFF2-40B4-BE49-F238E27FC236}">
                <a16:creationId xmlns:a16="http://schemas.microsoft.com/office/drawing/2014/main" id="{30EED52E-109C-4935-9E94-7B960989C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85E49-062B-4B6E-9B11-9C2A9C2C1EE5}"/>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423640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ECE7-0258-4AE9-9053-F78E2DBFF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641E9-672C-483D-8C59-38E016B16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8B8A14-6030-4BCD-A511-FDA317FF5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B8353-0277-46DB-A599-BE1892BD0C6B}"/>
              </a:ext>
            </a:extLst>
          </p:cNvPr>
          <p:cNvSpPr>
            <a:spLocks noGrp="1"/>
          </p:cNvSpPr>
          <p:nvPr>
            <p:ph type="dt" sz="half" idx="10"/>
          </p:nvPr>
        </p:nvSpPr>
        <p:spPr/>
        <p:txBody>
          <a:bodyPr/>
          <a:lstStyle/>
          <a:p>
            <a:fld id="{ADCA395D-9BFA-450E-802A-50C555978F11}" type="datetimeFigureOut">
              <a:rPr lang="en-US" smtClean="0"/>
              <a:t>10/20/2021</a:t>
            </a:fld>
            <a:endParaRPr lang="en-US"/>
          </a:p>
        </p:txBody>
      </p:sp>
      <p:sp>
        <p:nvSpPr>
          <p:cNvPr id="6" name="Footer Placeholder 5">
            <a:extLst>
              <a:ext uri="{FF2B5EF4-FFF2-40B4-BE49-F238E27FC236}">
                <a16:creationId xmlns:a16="http://schemas.microsoft.com/office/drawing/2014/main" id="{851D7A89-4D39-473E-842B-4B1E39979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831EC-672E-4C0C-A7D6-01729CF0630B}"/>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251253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0E9D83-E824-4288-A2FA-C8FF4DA05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2A0CE-4756-4DA9-8281-B0782DCD3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95C44-305B-46FF-BC63-500567FBF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A395D-9BFA-450E-802A-50C555978F11}" type="datetimeFigureOut">
              <a:rPr lang="en-US" smtClean="0"/>
              <a:t>10/20/2021</a:t>
            </a:fld>
            <a:endParaRPr lang="en-US"/>
          </a:p>
        </p:txBody>
      </p:sp>
      <p:sp>
        <p:nvSpPr>
          <p:cNvPr id="5" name="Footer Placeholder 4">
            <a:extLst>
              <a:ext uri="{FF2B5EF4-FFF2-40B4-BE49-F238E27FC236}">
                <a16:creationId xmlns:a16="http://schemas.microsoft.com/office/drawing/2014/main" id="{C8FD82C9-E965-4731-B3B7-B5E600E6C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597471-194C-4448-94EA-F8FD13269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9FD5-76EE-4CD0-8A5F-E55E5B87A459}" type="slidenum">
              <a:rPr lang="en-US" smtClean="0"/>
              <a:t>‹#›</a:t>
            </a:fld>
            <a:endParaRPr lang="en-US"/>
          </a:p>
        </p:txBody>
      </p:sp>
    </p:spTree>
    <p:extLst>
      <p:ext uri="{BB962C8B-B14F-4D97-AF65-F5344CB8AC3E}">
        <p14:creationId xmlns:p14="http://schemas.microsoft.com/office/powerpoint/2010/main" val="18482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3projec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achw.org/chw-document-resource-center/" TargetMode="External"/><Relationship Id="rId4" Type="http://schemas.openxmlformats.org/officeDocument/2006/relationships/hyperlink" Target="https://www.nashp.org/state-community-health-worker-models/#:~:text=State%20Community%20Health%20Worker%20Models%20%20%20AL,training%20p%20...%20%2032%20more%20rows%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dhdsp/pubs/toolkits/chw-ta-background.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stho.org/Programs/Clinical-to-Community-Connections/Documents/Map-of-State-Approaches-to-CHW-Certificati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3" Type="http://schemas.openxmlformats.org/officeDocument/2006/relationships/hyperlink" Target="https://www.astho.org/Programs/Clinical-to-Community-Connections/Documents/Overview-of-Financing-Strategies-to-Support-CHW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41.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4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4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pyg8@cdc.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hyperlink" Target="https://bhw.hrsa.gov/sites/default/files/bureau-health-workforce/data-research/community-health-workforce.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EFED-446A-40B3-93A2-F40ECAA8B6D0}"/>
              </a:ext>
            </a:extLst>
          </p:cNvPr>
          <p:cNvSpPr>
            <a:spLocks noGrp="1"/>
          </p:cNvSpPr>
          <p:nvPr>
            <p:ph type="ctrTitle"/>
          </p:nvPr>
        </p:nvSpPr>
        <p:spPr>
          <a:xfrm>
            <a:off x="945066" y="1300782"/>
            <a:ext cx="10301868" cy="2387600"/>
          </a:xfrm>
        </p:spPr>
        <p:txBody>
          <a:bodyPr>
            <a:normAutofit fontScale="90000"/>
          </a:bodyPr>
          <a:lstStyle/>
          <a:p>
            <a:r>
              <a:rPr lang="en-US" dirty="0">
                <a:latin typeface="Segoe UI" panose="020B0502040204020203" pitchFamily="34" charset="0"/>
                <a:cs typeface="Segoe UI" panose="020B0502040204020203" pitchFamily="34" charset="0"/>
              </a:rPr>
              <a:t>An Analysis of State CHW Certification and Training Program Models</a:t>
            </a:r>
          </a:p>
        </p:txBody>
      </p:sp>
      <p:sp>
        <p:nvSpPr>
          <p:cNvPr id="3" name="Subtitle 2">
            <a:extLst>
              <a:ext uri="{FF2B5EF4-FFF2-40B4-BE49-F238E27FC236}">
                <a16:creationId xmlns:a16="http://schemas.microsoft.com/office/drawing/2014/main" id="{86F69917-EB0B-439B-A91A-DDE5A7ACBF61}"/>
              </a:ext>
            </a:extLst>
          </p:cNvPr>
          <p:cNvSpPr>
            <a:spLocks noGrp="1"/>
          </p:cNvSpPr>
          <p:nvPr>
            <p:ph type="subTitle" idx="1"/>
          </p:nvPr>
        </p:nvSpPr>
        <p:spPr>
          <a:xfrm>
            <a:off x="1524000" y="3901456"/>
            <a:ext cx="9144000" cy="1655762"/>
          </a:xfrm>
        </p:spPr>
        <p:txBody>
          <a:bodyPr>
            <a:normAutofit/>
          </a:bodyPr>
          <a:lstStyle/>
          <a:p>
            <a:r>
              <a:rPr lang="en-US" sz="2800" dirty="0">
                <a:latin typeface="Segoe UI" panose="020B0502040204020203" pitchFamily="34" charset="0"/>
                <a:cs typeface="Segoe UI" panose="020B0502040204020203" pitchFamily="34" charset="0"/>
              </a:rPr>
              <a:t>October 20, 2021</a:t>
            </a:r>
          </a:p>
          <a:p>
            <a:r>
              <a:rPr lang="en-US" sz="1600" dirty="0">
                <a:latin typeface="Segoe UI" panose="020B0502040204020203" pitchFamily="34" charset="0"/>
                <a:cs typeface="Segoe UI" panose="020B0502040204020203" pitchFamily="34" charset="0"/>
              </a:rPr>
              <a:t>Danielle Stollar</a:t>
            </a:r>
          </a:p>
          <a:p>
            <a:r>
              <a:rPr lang="en-US" sz="1600" dirty="0">
                <a:latin typeface="Segoe UI" panose="020B0502040204020203" pitchFamily="34" charset="0"/>
                <a:cs typeface="Segoe UI" panose="020B0502040204020203" pitchFamily="34" charset="0"/>
              </a:rPr>
              <a:t>CDC Public Health Associate </a:t>
            </a:r>
          </a:p>
          <a:p>
            <a:r>
              <a:rPr lang="en-US" sz="1600" dirty="0">
                <a:latin typeface="Segoe UI" panose="020B0502040204020203" pitchFamily="34" charset="0"/>
                <a:cs typeface="Segoe UI" panose="020B0502040204020203" pitchFamily="34" charset="0"/>
              </a:rPr>
              <a:t>2019-2021</a:t>
            </a:r>
          </a:p>
        </p:txBody>
      </p:sp>
    </p:spTree>
    <p:extLst>
      <p:ext uri="{BB962C8B-B14F-4D97-AF65-F5344CB8AC3E}">
        <p14:creationId xmlns:p14="http://schemas.microsoft.com/office/powerpoint/2010/main" val="214495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6B1D66-F90A-4DBE-8AD2-88664D5A75E2}"/>
              </a:ext>
            </a:extLst>
          </p:cNvPr>
          <p:cNvSpPr txBox="1"/>
          <p:nvPr/>
        </p:nvSpPr>
        <p:spPr>
          <a:xfrm>
            <a:off x="299448" y="305491"/>
            <a:ext cx="9569381"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High-Level Specifications of Surveyed CHW Certification Programs</a:t>
            </a:r>
          </a:p>
        </p:txBody>
      </p:sp>
      <p:sp>
        <p:nvSpPr>
          <p:cNvPr id="4" name="TextBox 3">
            <a:extLst>
              <a:ext uri="{FF2B5EF4-FFF2-40B4-BE49-F238E27FC236}">
                <a16:creationId xmlns:a16="http://schemas.microsoft.com/office/drawing/2014/main" id="{16287F0F-0ECC-42BB-986E-6FD09435851A}"/>
              </a:ext>
            </a:extLst>
          </p:cNvPr>
          <p:cNvSpPr txBox="1"/>
          <p:nvPr/>
        </p:nvSpPr>
        <p:spPr>
          <a:xfrm>
            <a:off x="299448" y="5293333"/>
            <a:ext cx="7911790" cy="1200329"/>
          </a:xfrm>
          <a:prstGeom prst="rect">
            <a:avLst/>
          </a:prstGeom>
          <a:noFill/>
        </p:spPr>
        <p:txBody>
          <a:bodyPr wrap="square" rtlCol="0">
            <a:spAutoFit/>
          </a:bodyPr>
          <a:lstStyle/>
          <a:p>
            <a:r>
              <a:rPr lang="en-US" sz="1200" u="sng" dirty="0">
                <a:latin typeface="Segoe UI" panose="020B0502040204020203" pitchFamily="34" charset="0"/>
                <a:cs typeface="Segoe UI" panose="020B0502040204020203" pitchFamily="34" charset="0"/>
              </a:rPr>
              <a:t>Notable Information</a:t>
            </a: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State-Run Programs: </a:t>
            </a:r>
            <a:r>
              <a:rPr lang="en-US" sz="1200" dirty="0">
                <a:latin typeface="Segoe UI" panose="020B0502040204020203" pitchFamily="34" charset="0"/>
                <a:cs typeface="Segoe UI" panose="020B0502040204020203" pitchFamily="34" charset="0"/>
              </a:rPr>
              <a:t>Massachusetts, Texas, Kentucky</a:t>
            </a: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Non-Government Run Programs: </a:t>
            </a:r>
            <a:r>
              <a:rPr lang="en-US" sz="1200" dirty="0">
                <a:latin typeface="Segoe UI" panose="020B0502040204020203" pitchFamily="34" charset="0"/>
                <a:cs typeface="Segoe UI" panose="020B0502040204020203" pitchFamily="34" charset="0"/>
              </a:rPr>
              <a:t>South Carolina, Florida</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Texas is the </a:t>
            </a:r>
            <a:r>
              <a:rPr lang="en-US" sz="1200" u="sng" dirty="0">
                <a:latin typeface="Segoe UI" panose="020B0502040204020203" pitchFamily="34" charset="0"/>
                <a:cs typeface="Segoe UI" panose="020B0502040204020203" pitchFamily="34" charset="0"/>
              </a:rPr>
              <a:t>oldest program</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Kentucky is the </a:t>
            </a:r>
            <a:r>
              <a:rPr lang="en-US" sz="1200" u="sng" dirty="0">
                <a:latin typeface="Segoe UI" panose="020B0502040204020203" pitchFamily="34" charset="0"/>
                <a:cs typeface="Segoe UI" panose="020B0502040204020203" pitchFamily="34" charset="0"/>
              </a:rPr>
              <a:t>newest program</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Massachusetts has the </a:t>
            </a:r>
            <a:r>
              <a:rPr lang="en-US" sz="1200" u="sng" dirty="0">
                <a:latin typeface="Segoe UI" panose="020B0502040204020203" pitchFamily="34" charset="0"/>
                <a:cs typeface="Segoe UI" panose="020B0502040204020203" pitchFamily="34" charset="0"/>
              </a:rPr>
              <a:t>highest rate of certifications </a:t>
            </a:r>
            <a:r>
              <a:rPr lang="en-US" sz="1200" dirty="0">
                <a:latin typeface="Segoe UI" panose="020B0502040204020203" pitchFamily="34" charset="0"/>
                <a:cs typeface="Segoe UI" panose="020B0502040204020203" pitchFamily="34" charset="0"/>
              </a:rPr>
              <a:t>per year (ESTIMATE)</a:t>
            </a:r>
          </a:p>
        </p:txBody>
      </p:sp>
      <p:graphicFrame>
        <p:nvGraphicFramePr>
          <p:cNvPr id="8" name="Object 7">
            <a:extLst>
              <a:ext uri="{FF2B5EF4-FFF2-40B4-BE49-F238E27FC236}">
                <a16:creationId xmlns:a16="http://schemas.microsoft.com/office/drawing/2014/main" id="{6C394912-BA54-47EF-87C7-7586DF03C714}"/>
              </a:ext>
            </a:extLst>
          </p:cNvPr>
          <p:cNvGraphicFramePr>
            <a:graphicFrameLocks noChangeAspect="1"/>
          </p:cNvGraphicFramePr>
          <p:nvPr>
            <p:extLst>
              <p:ext uri="{D42A27DB-BD31-4B8C-83A1-F6EECF244321}">
                <p14:modId xmlns:p14="http://schemas.microsoft.com/office/powerpoint/2010/main" val="390486893"/>
              </p:ext>
            </p:extLst>
          </p:nvPr>
        </p:nvGraphicFramePr>
        <p:xfrm>
          <a:off x="359317" y="964502"/>
          <a:ext cx="11627430" cy="3858400"/>
        </p:xfrm>
        <a:graphic>
          <a:graphicData uri="http://schemas.openxmlformats.org/presentationml/2006/ole">
            <mc:AlternateContent xmlns:mc="http://schemas.openxmlformats.org/markup-compatibility/2006">
              <mc:Choice xmlns:v="urn:schemas-microsoft-com:vml" Requires="v">
                <p:oleObj spid="_x0000_s2052" name="Worksheet" r:id="rId4" imgW="15463268" imgH="5127436" progId="Excel.Sheet.12">
                  <p:embed/>
                </p:oleObj>
              </mc:Choice>
              <mc:Fallback>
                <p:oleObj name="Worksheet" r:id="rId4" imgW="15463268" imgH="5127436" progId="Excel.Sheet.12">
                  <p:embed/>
                  <p:pic>
                    <p:nvPicPr>
                      <p:cNvPr id="8" name="Object 7">
                        <a:extLst>
                          <a:ext uri="{FF2B5EF4-FFF2-40B4-BE49-F238E27FC236}">
                            <a16:creationId xmlns:a16="http://schemas.microsoft.com/office/drawing/2014/main" id="{6C394912-BA54-47EF-87C7-7586DF03C714}"/>
                          </a:ext>
                        </a:extLst>
                      </p:cNvPr>
                      <p:cNvPicPr/>
                      <p:nvPr/>
                    </p:nvPicPr>
                    <p:blipFill>
                      <a:blip r:embed="rId5"/>
                      <a:stretch>
                        <a:fillRect/>
                      </a:stretch>
                    </p:blipFill>
                    <p:spPr>
                      <a:xfrm>
                        <a:off x="359317" y="964502"/>
                        <a:ext cx="11627430" cy="3858400"/>
                      </a:xfrm>
                      <a:prstGeom prst="rect">
                        <a:avLst/>
                      </a:prstGeom>
                    </p:spPr>
                  </p:pic>
                </p:oleObj>
              </mc:Fallback>
            </mc:AlternateContent>
          </a:graphicData>
        </a:graphic>
      </p:graphicFrame>
    </p:spTree>
    <p:extLst>
      <p:ext uri="{BB962C8B-B14F-4D97-AF65-F5344CB8AC3E}">
        <p14:creationId xmlns:p14="http://schemas.microsoft.com/office/powerpoint/2010/main" val="248168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F7BE-572C-4D6A-97C5-6DCB8789181B}"/>
              </a:ext>
            </a:extLst>
          </p:cNvPr>
          <p:cNvSpPr>
            <a:spLocks noGrp="1"/>
          </p:cNvSpPr>
          <p:nvPr>
            <p:ph type="title"/>
          </p:nvPr>
        </p:nvSpPr>
        <p:spPr>
          <a:xfrm>
            <a:off x="215708" y="356463"/>
            <a:ext cx="11244146" cy="697514"/>
          </a:xfrm>
        </p:spPr>
        <p:txBody>
          <a:bodyPr>
            <a:normAutofit/>
          </a:bodyPr>
          <a:lstStyle/>
          <a:p>
            <a:r>
              <a:rPr lang="en-US" sz="3200" dirty="0">
                <a:latin typeface="Segoe UI" panose="020B0502040204020203" pitchFamily="34" charset="0"/>
                <a:cs typeface="Segoe UI" panose="020B0502040204020203" pitchFamily="34" charset="0"/>
              </a:rPr>
              <a:t>How did the need for a statewide certification arise?</a:t>
            </a:r>
          </a:p>
        </p:txBody>
      </p:sp>
      <p:sp>
        <p:nvSpPr>
          <p:cNvPr id="4" name="Rectangle 3">
            <a:extLst>
              <a:ext uri="{FF2B5EF4-FFF2-40B4-BE49-F238E27FC236}">
                <a16:creationId xmlns:a16="http://schemas.microsoft.com/office/drawing/2014/main" id="{E8F2AE4C-7D3B-4CCB-AD49-0F3ACE34F812}"/>
              </a:ext>
            </a:extLst>
          </p:cNvPr>
          <p:cNvSpPr/>
          <p:nvPr/>
        </p:nvSpPr>
        <p:spPr>
          <a:xfrm>
            <a:off x="432573" y="1736637"/>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10" name="TextBox 9">
            <a:extLst>
              <a:ext uri="{FF2B5EF4-FFF2-40B4-BE49-F238E27FC236}">
                <a16:creationId xmlns:a16="http://schemas.microsoft.com/office/drawing/2014/main" id="{14474410-5952-4E34-A08D-99B22940FF4B}"/>
              </a:ext>
            </a:extLst>
          </p:cNvPr>
          <p:cNvSpPr txBox="1"/>
          <p:nvPr/>
        </p:nvSpPr>
        <p:spPr>
          <a:xfrm>
            <a:off x="1243825" y="1596907"/>
            <a:ext cx="10515601"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Massachusetts Health Care Reform Law (2006) required that MDPH convene an advisory committee to create recommendations on CHW workforce development and sustainability, including certification. To ensure CHWs voice and opinion on certification was heard by this committee, CHW leader, Lisa-Renee </a:t>
            </a:r>
            <a:r>
              <a:rPr lang="en-US" sz="1400" dirty="0" err="1">
                <a:latin typeface="Segoe UI" panose="020B0502040204020203" pitchFamily="34" charset="0"/>
                <a:cs typeface="Segoe UI" panose="020B0502040204020203" pitchFamily="34" charset="0"/>
              </a:rPr>
              <a:t>Holderby</a:t>
            </a:r>
            <a:r>
              <a:rPr lang="en-US" sz="1400" dirty="0">
                <a:latin typeface="Segoe UI" panose="020B0502040204020203" pitchFamily="34" charset="0"/>
                <a:cs typeface="Segoe UI" panose="020B0502040204020203" pitchFamily="34" charset="0"/>
              </a:rPr>
              <a:t> Fox, went across the state surveying CHWs on their desire for certification; the feedback was that certification was desirable.</a:t>
            </a:r>
          </a:p>
        </p:txBody>
      </p:sp>
      <p:sp>
        <p:nvSpPr>
          <p:cNvPr id="14" name="Rectangle 13">
            <a:extLst>
              <a:ext uri="{FF2B5EF4-FFF2-40B4-BE49-F238E27FC236}">
                <a16:creationId xmlns:a16="http://schemas.microsoft.com/office/drawing/2014/main" id="{7ACBED18-DD87-4EFF-A6DD-6201FCF309C9}"/>
              </a:ext>
            </a:extLst>
          </p:cNvPr>
          <p:cNvSpPr/>
          <p:nvPr/>
        </p:nvSpPr>
        <p:spPr>
          <a:xfrm>
            <a:off x="432573" y="3429000"/>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12" name="TextBox 11">
            <a:extLst>
              <a:ext uri="{FF2B5EF4-FFF2-40B4-BE49-F238E27FC236}">
                <a16:creationId xmlns:a16="http://schemas.microsoft.com/office/drawing/2014/main" id="{423F0F79-9EEB-457A-942C-D6E4227D8DB8}"/>
              </a:ext>
            </a:extLst>
          </p:cNvPr>
          <p:cNvSpPr txBox="1"/>
          <p:nvPr/>
        </p:nvSpPr>
        <p:spPr>
          <a:xfrm>
            <a:off x="1243826" y="3338452"/>
            <a:ext cx="10515601" cy="1384995"/>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In 1999, two CHW bills were introduced: one bill mandated creation of a certification program and the other called for a study to recommend whether and how to implement certification. The two bills were hastily combined into HB1864, which passed despite conflicting language between the two sections. One of the bill’s sponsor’s stated that he believed certification was necessary to persuade Medicaid to pay for CHW services. Employers at the time some way to ensure a level of consistency and to understand the abilities of CHWs; they wanted assurance that CHWs they hired would have a specific set of skills/knowledge. Certification was also supported by CHW Associations and advocates who saw it as a means to increase recognition for the profession. </a:t>
            </a:r>
          </a:p>
        </p:txBody>
      </p:sp>
    </p:spTree>
    <p:extLst>
      <p:ext uri="{BB962C8B-B14F-4D97-AF65-F5344CB8AC3E}">
        <p14:creationId xmlns:p14="http://schemas.microsoft.com/office/powerpoint/2010/main" val="395792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F7BE-572C-4D6A-97C5-6DCB8789181B}"/>
              </a:ext>
            </a:extLst>
          </p:cNvPr>
          <p:cNvSpPr>
            <a:spLocks noGrp="1"/>
          </p:cNvSpPr>
          <p:nvPr>
            <p:ph type="title"/>
          </p:nvPr>
        </p:nvSpPr>
        <p:spPr>
          <a:xfrm>
            <a:off x="215706" y="193711"/>
            <a:ext cx="11244146" cy="697514"/>
          </a:xfrm>
        </p:spPr>
        <p:txBody>
          <a:bodyPr>
            <a:normAutofit/>
          </a:bodyPr>
          <a:lstStyle/>
          <a:p>
            <a:r>
              <a:rPr lang="en-US" sz="3200" dirty="0">
                <a:latin typeface="Segoe UI" panose="020B0502040204020203" pitchFamily="34" charset="0"/>
                <a:cs typeface="Segoe UI" panose="020B0502040204020203" pitchFamily="34" charset="0"/>
              </a:rPr>
              <a:t>How did the need for a statewide certification arise?</a:t>
            </a:r>
          </a:p>
        </p:txBody>
      </p:sp>
      <p:sp>
        <p:nvSpPr>
          <p:cNvPr id="6" name="Rectangle 5">
            <a:extLst>
              <a:ext uri="{FF2B5EF4-FFF2-40B4-BE49-F238E27FC236}">
                <a16:creationId xmlns:a16="http://schemas.microsoft.com/office/drawing/2014/main" id="{DBF9BFF7-ED0B-4D67-93E0-7058AC8D0448}"/>
              </a:ext>
            </a:extLst>
          </p:cNvPr>
          <p:cNvSpPr/>
          <p:nvPr/>
        </p:nvSpPr>
        <p:spPr>
          <a:xfrm>
            <a:off x="215706" y="1521181"/>
            <a:ext cx="670700" cy="6561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7" name="Rectangle 6">
            <a:extLst>
              <a:ext uri="{FF2B5EF4-FFF2-40B4-BE49-F238E27FC236}">
                <a16:creationId xmlns:a16="http://schemas.microsoft.com/office/drawing/2014/main" id="{2F9EA2D4-C3C4-4FCA-9590-DAAE404F13E8}"/>
              </a:ext>
            </a:extLst>
          </p:cNvPr>
          <p:cNvSpPr/>
          <p:nvPr/>
        </p:nvSpPr>
        <p:spPr>
          <a:xfrm>
            <a:off x="215706" y="3157831"/>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9" name="TextBox 8">
            <a:extLst>
              <a:ext uri="{FF2B5EF4-FFF2-40B4-BE49-F238E27FC236}">
                <a16:creationId xmlns:a16="http://schemas.microsoft.com/office/drawing/2014/main" id="{99A70B51-2D23-4B64-8FE8-BD4C85CED9A0}"/>
              </a:ext>
            </a:extLst>
          </p:cNvPr>
          <p:cNvSpPr txBox="1"/>
          <p:nvPr/>
        </p:nvSpPr>
        <p:spPr>
          <a:xfrm>
            <a:off x="1013850" y="3104169"/>
            <a:ext cx="11047082"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Around 2011, the Florida CHW Coalition Curriculum and Practice Subgroup was conducting a national review of curriculums and core competencies being used in other states; this is when the idea of certification was first introduced to the coalition. In 2012, the Coalition conducted a survey of its members on their interest in certification; members were in favor of certification. Legislators in the state also supported certification as a means to demonstrate that CHWs met a minimum level of competency.</a:t>
            </a:r>
          </a:p>
        </p:txBody>
      </p:sp>
      <p:sp>
        <p:nvSpPr>
          <p:cNvPr id="11" name="TextBox 10">
            <a:extLst>
              <a:ext uri="{FF2B5EF4-FFF2-40B4-BE49-F238E27FC236}">
                <a16:creationId xmlns:a16="http://schemas.microsoft.com/office/drawing/2014/main" id="{6C11E16F-D735-452A-8120-10126511BCD9}"/>
              </a:ext>
            </a:extLst>
          </p:cNvPr>
          <p:cNvSpPr txBox="1"/>
          <p:nvPr/>
        </p:nvSpPr>
        <p:spPr>
          <a:xfrm>
            <a:off x="1013851" y="1418397"/>
            <a:ext cx="11047083"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Circa 2011, Organizing for Health (now Healthy Columbia), conducted research on models for how to pay neighbors helping neighbors; OFH discovered the Minnesota CHW Model and learned that there were CHWs serving all over SC, although under different titles, who were interested in certification. OFH went to the South Carolina Technical School System and negotiated a deal for them to offer the Minnesota CHW curriculum and administer a test; this served as the original certification process. </a:t>
            </a:r>
          </a:p>
        </p:txBody>
      </p:sp>
      <p:sp>
        <p:nvSpPr>
          <p:cNvPr id="15" name="Rectangle 14">
            <a:extLst>
              <a:ext uri="{FF2B5EF4-FFF2-40B4-BE49-F238E27FC236}">
                <a16:creationId xmlns:a16="http://schemas.microsoft.com/office/drawing/2014/main" id="{284ECE58-ECE8-4151-8EC0-300FE44F99AD}"/>
              </a:ext>
            </a:extLst>
          </p:cNvPr>
          <p:cNvSpPr/>
          <p:nvPr/>
        </p:nvSpPr>
        <p:spPr>
          <a:xfrm>
            <a:off x="215706" y="4853957"/>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16" name="TextBox 15">
            <a:extLst>
              <a:ext uri="{FF2B5EF4-FFF2-40B4-BE49-F238E27FC236}">
                <a16:creationId xmlns:a16="http://schemas.microsoft.com/office/drawing/2014/main" id="{85CD20F4-593C-402E-B39F-F4C7167E5459}"/>
              </a:ext>
            </a:extLst>
          </p:cNvPr>
          <p:cNvSpPr txBox="1"/>
          <p:nvPr/>
        </p:nvSpPr>
        <p:spPr>
          <a:xfrm>
            <a:off x="1013850" y="4789941"/>
            <a:ext cx="11047082"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In Kentucky, CHWs and allies formalized their workforce development efforts in 2014 with the creation of the CHW Advisory Workgroup. This workgroup (CHWs, KDPH, county health departments, IHEs, Hospitals, MCOs, FQHCs, CBOs, Pharmacies, other employers, etc.) originally identified the need for certification via monthly conversations; CHWs participating in this group specifically requested certification.</a:t>
            </a:r>
          </a:p>
        </p:txBody>
      </p:sp>
    </p:spTree>
    <p:extLst>
      <p:ext uri="{BB962C8B-B14F-4D97-AF65-F5344CB8AC3E}">
        <p14:creationId xmlns:p14="http://schemas.microsoft.com/office/powerpoint/2010/main" val="236825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381E8F7-0D1B-4508-8092-D33AC0AF19F5}"/>
              </a:ext>
            </a:extLst>
          </p:cNvPr>
          <p:cNvSpPr/>
          <p:nvPr/>
        </p:nvSpPr>
        <p:spPr>
          <a:xfrm>
            <a:off x="4844134" y="2250093"/>
            <a:ext cx="2818861" cy="2784627"/>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CHWs</a:t>
            </a:r>
          </a:p>
        </p:txBody>
      </p:sp>
      <p:sp>
        <p:nvSpPr>
          <p:cNvPr id="4" name="Title 1">
            <a:extLst>
              <a:ext uri="{FF2B5EF4-FFF2-40B4-BE49-F238E27FC236}">
                <a16:creationId xmlns:a16="http://schemas.microsoft.com/office/drawing/2014/main" id="{CC94D900-14EA-444E-9CA3-907EC25F1D2A}"/>
              </a:ext>
            </a:extLst>
          </p:cNvPr>
          <p:cNvSpPr>
            <a:spLocks noGrp="1"/>
          </p:cNvSpPr>
          <p:nvPr>
            <p:ph type="title"/>
          </p:nvPr>
        </p:nvSpPr>
        <p:spPr>
          <a:xfrm>
            <a:off x="383185" y="215195"/>
            <a:ext cx="5651463" cy="833631"/>
          </a:xfrm>
        </p:spPr>
        <p:txBody>
          <a:bodyPr>
            <a:normAutofit fontScale="90000"/>
          </a:bodyPr>
          <a:lstStyle/>
          <a:p>
            <a:r>
              <a:rPr lang="en-US" sz="3200" dirty="0">
                <a:latin typeface="Segoe UI" panose="020B0502040204020203" pitchFamily="34" charset="0"/>
                <a:cs typeface="Segoe UI" panose="020B0502040204020203" pitchFamily="34" charset="0"/>
              </a:rPr>
              <a:t>Who wanted Certification? Why?</a:t>
            </a:r>
          </a:p>
        </p:txBody>
      </p:sp>
      <p:sp>
        <p:nvSpPr>
          <p:cNvPr id="5" name="Flowchart: Connector 4">
            <a:extLst>
              <a:ext uri="{FF2B5EF4-FFF2-40B4-BE49-F238E27FC236}">
                <a16:creationId xmlns:a16="http://schemas.microsoft.com/office/drawing/2014/main" id="{E47927EF-0E1F-4349-B66D-3CAA3B66B32C}"/>
              </a:ext>
            </a:extLst>
          </p:cNvPr>
          <p:cNvSpPr/>
          <p:nvPr/>
        </p:nvSpPr>
        <p:spPr>
          <a:xfrm>
            <a:off x="6816828" y="2094297"/>
            <a:ext cx="1692333" cy="1595654"/>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cs typeface="Segoe UI" panose="020B0502040204020203" pitchFamily="34" charset="0"/>
              </a:rPr>
              <a:t>Employers</a:t>
            </a:r>
          </a:p>
        </p:txBody>
      </p:sp>
      <p:sp>
        <p:nvSpPr>
          <p:cNvPr id="7" name="Flowchart: Connector 6">
            <a:extLst>
              <a:ext uri="{FF2B5EF4-FFF2-40B4-BE49-F238E27FC236}">
                <a16:creationId xmlns:a16="http://schemas.microsoft.com/office/drawing/2014/main" id="{4327BE67-C3B9-41FD-8FF9-6ED263CA3F92}"/>
              </a:ext>
            </a:extLst>
          </p:cNvPr>
          <p:cNvSpPr/>
          <p:nvPr/>
        </p:nvSpPr>
        <p:spPr>
          <a:xfrm>
            <a:off x="6355323" y="3955771"/>
            <a:ext cx="1644805" cy="1612232"/>
          </a:xfrm>
          <a:prstGeom prst="flowChartConnector">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cs typeface="Segoe UI" panose="020B0502040204020203" pitchFamily="34" charset="0"/>
              </a:rPr>
              <a:t>Insurers +</a:t>
            </a:r>
          </a:p>
          <a:p>
            <a:pPr algn="ctr"/>
            <a:r>
              <a:rPr lang="en-US" sz="1600" b="1" dirty="0">
                <a:latin typeface="Segoe UI" panose="020B0502040204020203" pitchFamily="34" charset="0"/>
                <a:cs typeface="Segoe UI" panose="020B0502040204020203" pitchFamily="34" charset="0"/>
              </a:rPr>
              <a:t>Payers</a:t>
            </a:r>
          </a:p>
        </p:txBody>
      </p:sp>
      <p:sp>
        <p:nvSpPr>
          <p:cNvPr id="19" name="TextBox 18">
            <a:extLst>
              <a:ext uri="{FF2B5EF4-FFF2-40B4-BE49-F238E27FC236}">
                <a16:creationId xmlns:a16="http://schemas.microsoft.com/office/drawing/2014/main" id="{A6E3B5D1-E0E4-4BF9-97CD-FC7A585BFFE7}"/>
              </a:ext>
            </a:extLst>
          </p:cNvPr>
          <p:cNvSpPr txBox="1"/>
          <p:nvPr/>
        </p:nvSpPr>
        <p:spPr>
          <a:xfrm>
            <a:off x="3505321" y="1692578"/>
            <a:ext cx="2529327" cy="584775"/>
          </a:xfrm>
          <a:prstGeom prst="rect">
            <a:avLst/>
          </a:prstGeom>
          <a:noFill/>
        </p:spPr>
        <p:txBody>
          <a:bodyPr wrap="square" rtlCol="0">
            <a:spAutoFit/>
          </a:bodyPr>
          <a:lstStyle/>
          <a:p>
            <a:r>
              <a:rPr lang="en-US" sz="3200" b="1" dirty="0">
                <a:latin typeface="Segoe UI" panose="020B0502040204020203" pitchFamily="34" charset="0"/>
                <a:cs typeface="Segoe UI" panose="020B0502040204020203" pitchFamily="34" charset="0"/>
              </a:rPr>
              <a:t>Recognition</a:t>
            </a:r>
          </a:p>
        </p:txBody>
      </p:sp>
      <p:sp>
        <p:nvSpPr>
          <p:cNvPr id="20" name="TextBox 19">
            <a:extLst>
              <a:ext uri="{FF2B5EF4-FFF2-40B4-BE49-F238E27FC236}">
                <a16:creationId xmlns:a16="http://schemas.microsoft.com/office/drawing/2014/main" id="{8BAAFBCB-3413-433F-8AD5-9177C81DAFD9}"/>
              </a:ext>
            </a:extLst>
          </p:cNvPr>
          <p:cNvSpPr txBox="1"/>
          <p:nvPr/>
        </p:nvSpPr>
        <p:spPr>
          <a:xfrm>
            <a:off x="3328561" y="2431941"/>
            <a:ext cx="1692333" cy="461665"/>
          </a:xfrm>
          <a:prstGeom prst="rect">
            <a:avLst/>
          </a:prstGeom>
          <a:noFill/>
        </p:spPr>
        <p:txBody>
          <a:bodyPr wrap="square" rtlCol="0">
            <a:spAutoFit/>
          </a:bodyPr>
          <a:lstStyle/>
          <a:p>
            <a:pPr algn="r"/>
            <a:r>
              <a:rPr lang="en-US" sz="2400" b="1" dirty="0">
                <a:latin typeface="Segoe UI" panose="020B0502040204020203" pitchFamily="34" charset="0"/>
                <a:cs typeface="Segoe UI" panose="020B0502040204020203" pitchFamily="34" charset="0"/>
              </a:rPr>
              <a:t>Credibility</a:t>
            </a:r>
          </a:p>
        </p:txBody>
      </p:sp>
      <p:sp>
        <p:nvSpPr>
          <p:cNvPr id="21" name="TextBox 20">
            <a:extLst>
              <a:ext uri="{FF2B5EF4-FFF2-40B4-BE49-F238E27FC236}">
                <a16:creationId xmlns:a16="http://schemas.microsoft.com/office/drawing/2014/main" id="{F62A0E09-96BE-4F65-8F2E-53C400763CD3}"/>
              </a:ext>
            </a:extLst>
          </p:cNvPr>
          <p:cNvSpPr txBox="1"/>
          <p:nvPr/>
        </p:nvSpPr>
        <p:spPr>
          <a:xfrm>
            <a:off x="2633628" y="3035389"/>
            <a:ext cx="260398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Increased Pay</a:t>
            </a:r>
          </a:p>
        </p:txBody>
      </p:sp>
      <p:sp>
        <p:nvSpPr>
          <p:cNvPr id="23" name="TextBox 22">
            <a:extLst>
              <a:ext uri="{FF2B5EF4-FFF2-40B4-BE49-F238E27FC236}">
                <a16:creationId xmlns:a16="http://schemas.microsoft.com/office/drawing/2014/main" id="{769AAE54-600E-4EB0-8D3D-0BC4B4D842DE}"/>
              </a:ext>
            </a:extLst>
          </p:cNvPr>
          <p:cNvSpPr txBox="1"/>
          <p:nvPr/>
        </p:nvSpPr>
        <p:spPr>
          <a:xfrm>
            <a:off x="1046350" y="4039792"/>
            <a:ext cx="3830444" cy="646331"/>
          </a:xfrm>
          <a:prstGeom prst="rect">
            <a:avLst/>
          </a:prstGeom>
          <a:noFill/>
        </p:spPr>
        <p:txBody>
          <a:bodyPr wrap="square" rtlCol="0">
            <a:spAutoFit/>
          </a:bodyPr>
          <a:lstStyle/>
          <a:p>
            <a:pPr algn="r"/>
            <a:r>
              <a:rPr lang="en-US" b="1" dirty="0">
                <a:latin typeface="Segoe UI" panose="020B0502040204020203" pitchFamily="34" charset="0"/>
                <a:cs typeface="Segoe UI" panose="020B0502040204020203" pitchFamily="34" charset="0"/>
              </a:rPr>
              <a:t>Creation/Alignment of Job Opportunities</a:t>
            </a:r>
          </a:p>
        </p:txBody>
      </p:sp>
      <p:sp>
        <p:nvSpPr>
          <p:cNvPr id="24" name="TextBox 23">
            <a:extLst>
              <a:ext uri="{FF2B5EF4-FFF2-40B4-BE49-F238E27FC236}">
                <a16:creationId xmlns:a16="http://schemas.microsoft.com/office/drawing/2014/main" id="{4B1F64FE-8E3C-43A5-A8CA-1991CA2549C4}"/>
              </a:ext>
            </a:extLst>
          </p:cNvPr>
          <p:cNvSpPr txBox="1"/>
          <p:nvPr/>
        </p:nvSpPr>
        <p:spPr>
          <a:xfrm>
            <a:off x="2788574" y="4698321"/>
            <a:ext cx="2613645"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Workforce Unification</a:t>
            </a:r>
          </a:p>
        </p:txBody>
      </p:sp>
      <p:sp>
        <p:nvSpPr>
          <p:cNvPr id="25" name="TextBox 24">
            <a:extLst>
              <a:ext uri="{FF2B5EF4-FFF2-40B4-BE49-F238E27FC236}">
                <a16:creationId xmlns:a16="http://schemas.microsoft.com/office/drawing/2014/main" id="{C0EF3B03-A8D0-47D4-AA74-C3C94A085682}"/>
              </a:ext>
            </a:extLst>
          </p:cNvPr>
          <p:cNvSpPr txBox="1"/>
          <p:nvPr/>
        </p:nvSpPr>
        <p:spPr>
          <a:xfrm>
            <a:off x="278256" y="3604595"/>
            <a:ext cx="4565878"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Professional Development Opportunities</a:t>
            </a:r>
          </a:p>
        </p:txBody>
      </p:sp>
      <p:sp>
        <p:nvSpPr>
          <p:cNvPr id="26" name="TextBox 25">
            <a:extLst>
              <a:ext uri="{FF2B5EF4-FFF2-40B4-BE49-F238E27FC236}">
                <a16:creationId xmlns:a16="http://schemas.microsoft.com/office/drawing/2014/main" id="{66FB9CE6-B9F9-40FB-8CAB-C7215D53781D}"/>
              </a:ext>
            </a:extLst>
          </p:cNvPr>
          <p:cNvSpPr txBox="1"/>
          <p:nvPr/>
        </p:nvSpPr>
        <p:spPr>
          <a:xfrm>
            <a:off x="3577632" y="5100585"/>
            <a:ext cx="3471620"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Workforce Sustainability</a:t>
            </a:r>
          </a:p>
        </p:txBody>
      </p:sp>
      <p:sp>
        <p:nvSpPr>
          <p:cNvPr id="27" name="TextBox 26">
            <a:extLst>
              <a:ext uri="{FF2B5EF4-FFF2-40B4-BE49-F238E27FC236}">
                <a16:creationId xmlns:a16="http://schemas.microsoft.com/office/drawing/2014/main" id="{6596760E-4AB2-4AE5-833F-E9E675477E0D}"/>
              </a:ext>
            </a:extLst>
          </p:cNvPr>
          <p:cNvSpPr txBox="1"/>
          <p:nvPr/>
        </p:nvSpPr>
        <p:spPr>
          <a:xfrm>
            <a:off x="6490653" y="1382101"/>
            <a:ext cx="252932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Understanding of a CHW’s Scope of Work</a:t>
            </a:r>
          </a:p>
        </p:txBody>
      </p:sp>
      <p:sp>
        <p:nvSpPr>
          <p:cNvPr id="29" name="TextBox 28">
            <a:extLst>
              <a:ext uri="{FF2B5EF4-FFF2-40B4-BE49-F238E27FC236}">
                <a16:creationId xmlns:a16="http://schemas.microsoft.com/office/drawing/2014/main" id="{21135A6E-74B5-4DD8-90A0-1B9E498EEDE2}"/>
              </a:ext>
            </a:extLst>
          </p:cNvPr>
          <p:cNvSpPr txBox="1"/>
          <p:nvPr/>
        </p:nvSpPr>
        <p:spPr>
          <a:xfrm>
            <a:off x="8641918" y="3531960"/>
            <a:ext cx="2234739"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Consistency &amp; demonstrated competency</a:t>
            </a:r>
          </a:p>
        </p:txBody>
      </p:sp>
      <p:sp>
        <p:nvSpPr>
          <p:cNvPr id="15" name="TextBox 14">
            <a:extLst>
              <a:ext uri="{FF2B5EF4-FFF2-40B4-BE49-F238E27FC236}">
                <a16:creationId xmlns:a16="http://schemas.microsoft.com/office/drawing/2014/main" id="{A9A343E1-DB93-4DB5-B319-039604FBC9CF}"/>
              </a:ext>
            </a:extLst>
          </p:cNvPr>
          <p:cNvSpPr txBox="1"/>
          <p:nvPr/>
        </p:nvSpPr>
        <p:spPr>
          <a:xfrm>
            <a:off x="8651409" y="2368904"/>
            <a:ext cx="3050268" cy="523220"/>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Promote ethical &amp; </a:t>
            </a:r>
          </a:p>
          <a:p>
            <a:r>
              <a:rPr lang="en-US" sz="1400" b="1" dirty="0">
                <a:latin typeface="Segoe UI" panose="020B0502040204020203" pitchFamily="34" charset="0"/>
                <a:cs typeface="Segoe UI" panose="020B0502040204020203" pitchFamily="34" charset="0"/>
              </a:rPr>
              <a:t>Professional Practice</a:t>
            </a:r>
          </a:p>
        </p:txBody>
      </p:sp>
      <p:sp>
        <p:nvSpPr>
          <p:cNvPr id="17" name="Oval 16">
            <a:extLst>
              <a:ext uri="{FF2B5EF4-FFF2-40B4-BE49-F238E27FC236}">
                <a16:creationId xmlns:a16="http://schemas.microsoft.com/office/drawing/2014/main" id="{5382C819-2DD8-5F47-B434-5C55F97F4404}"/>
              </a:ext>
            </a:extLst>
          </p:cNvPr>
          <p:cNvSpPr/>
          <p:nvPr/>
        </p:nvSpPr>
        <p:spPr>
          <a:xfrm>
            <a:off x="7273120" y="3334171"/>
            <a:ext cx="1176697" cy="11548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Segoe UI" panose="020B0502040204020203" pitchFamily="34" charset="0"/>
                <a:cs typeface="Segoe UI" panose="020B0502040204020203" pitchFamily="34" charset="0"/>
              </a:rPr>
              <a:t>Legislators</a:t>
            </a:r>
            <a:endParaRPr lang="en-US" sz="9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732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p:cNvCxnSpPr>
          <p:nvPr/>
        </p:nvCxnSpPr>
        <p:spPr>
          <a:xfrm flipV="1">
            <a:off x="827877" y="3574766"/>
            <a:ext cx="11217262" cy="6646"/>
          </a:xfrm>
          <a:prstGeom prst="straightConnector1">
            <a:avLst/>
          </a:prstGeom>
          <a:ln w="2857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2127651" y="3473429"/>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EB4565-31E2-4B1E-AA4D-49A0CF83FA0E}"/>
              </a:ext>
            </a:extLst>
          </p:cNvPr>
          <p:cNvSpPr/>
          <p:nvPr/>
        </p:nvSpPr>
        <p:spPr>
          <a:xfrm>
            <a:off x="5634028" y="348227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B6085C3-8413-4AE4-A470-90FD8103DCA7}"/>
              </a:ext>
            </a:extLst>
          </p:cNvPr>
          <p:cNvSpPr/>
          <p:nvPr/>
        </p:nvSpPr>
        <p:spPr>
          <a:xfrm>
            <a:off x="3727000" y="3490880"/>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endCxn id="55" idx="2"/>
          </p:cNvCxnSpPr>
          <p:nvPr/>
        </p:nvCxnSpPr>
        <p:spPr>
          <a:xfrm flipV="1">
            <a:off x="2482922" y="3113378"/>
            <a:ext cx="0" cy="4069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4CD333-19B5-41B8-9D7B-26AD4223DC2D}"/>
              </a:ext>
            </a:extLst>
          </p:cNvPr>
          <p:cNvCxnSpPr>
            <a:cxnSpLocks/>
            <a:stCxn id="28" idx="0"/>
            <a:endCxn id="91" idx="2"/>
          </p:cNvCxnSpPr>
          <p:nvPr/>
        </p:nvCxnSpPr>
        <p:spPr>
          <a:xfrm flipH="1" flipV="1">
            <a:off x="3821667" y="3140602"/>
            <a:ext cx="4485" cy="3502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827DC5-A092-43F9-AA36-90A9B4DA33EA}"/>
              </a:ext>
            </a:extLst>
          </p:cNvPr>
          <p:cNvCxnSpPr>
            <a:cxnSpLocks/>
            <a:stCxn id="134" idx="0"/>
            <a:endCxn id="126" idx="2"/>
          </p:cNvCxnSpPr>
          <p:nvPr/>
        </p:nvCxnSpPr>
        <p:spPr>
          <a:xfrm flipV="1">
            <a:off x="6671134" y="2463103"/>
            <a:ext cx="0" cy="9980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136" idx="0"/>
            <a:endCxn id="51" idx="4"/>
          </p:cNvCxnSpPr>
          <p:nvPr/>
        </p:nvCxnSpPr>
        <p:spPr>
          <a:xfrm flipV="1">
            <a:off x="7990086" y="3669786"/>
            <a:ext cx="0" cy="62139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7890934" y="3460466"/>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117" idx="2"/>
          </p:cNvCxnSpPr>
          <p:nvPr/>
        </p:nvCxnSpPr>
        <p:spPr>
          <a:xfrm flipH="1" flipV="1">
            <a:off x="5728894" y="3249771"/>
            <a:ext cx="4286" cy="2325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9" name="Right Brace 108">
            <a:extLst>
              <a:ext uri="{FF2B5EF4-FFF2-40B4-BE49-F238E27FC236}">
                <a16:creationId xmlns:a16="http://schemas.microsoft.com/office/drawing/2014/main" id="{AFE98535-09BD-418D-8B6E-1C394A6867A0}"/>
              </a:ext>
            </a:extLst>
          </p:cNvPr>
          <p:cNvSpPr/>
          <p:nvPr/>
        </p:nvSpPr>
        <p:spPr>
          <a:xfrm rot="5400000">
            <a:off x="1165540" y="3397275"/>
            <a:ext cx="582595" cy="991573"/>
          </a:xfrm>
          <a:prstGeom prst="rightBrace">
            <a:avLst>
              <a:gd name="adj1" fmla="val 8333"/>
              <a:gd name="adj2" fmla="val 5206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80D6C316-0818-49E6-883F-D2A91247CD3C}"/>
              </a:ext>
            </a:extLst>
          </p:cNvPr>
          <p:cNvCxnSpPr>
            <a:cxnSpLocks/>
            <a:stCxn id="31" idx="0"/>
            <a:endCxn id="29" idx="4"/>
          </p:cNvCxnSpPr>
          <p:nvPr/>
        </p:nvCxnSpPr>
        <p:spPr>
          <a:xfrm flipV="1">
            <a:off x="3234617" y="3679426"/>
            <a:ext cx="0" cy="16051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122" idx="0"/>
            <a:endCxn id="23" idx="4"/>
          </p:cNvCxnSpPr>
          <p:nvPr/>
        </p:nvCxnSpPr>
        <p:spPr>
          <a:xfrm flipV="1">
            <a:off x="5730847" y="3691594"/>
            <a:ext cx="2333" cy="16202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CAC4E7D-1F18-4A28-BBDC-35F52F3E8E25}"/>
              </a:ext>
            </a:extLst>
          </p:cNvPr>
          <p:cNvSpPr/>
          <p:nvPr/>
        </p:nvSpPr>
        <p:spPr>
          <a:xfrm>
            <a:off x="6571982" y="346112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42129" y="68100"/>
            <a:ext cx="5307719"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59" name="Rectangle 58">
            <a:extLst>
              <a:ext uri="{FF2B5EF4-FFF2-40B4-BE49-F238E27FC236}">
                <a16:creationId xmlns:a16="http://schemas.microsoft.com/office/drawing/2014/main" id="{593A1577-E892-4D2D-A2C1-DBF44D851CAC}"/>
              </a:ext>
            </a:extLst>
          </p:cNvPr>
          <p:cNvSpPr/>
          <p:nvPr/>
        </p:nvSpPr>
        <p:spPr>
          <a:xfrm>
            <a:off x="136502" y="3244088"/>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21" name="TextBox 20">
            <a:extLst>
              <a:ext uri="{FF2B5EF4-FFF2-40B4-BE49-F238E27FC236}">
                <a16:creationId xmlns:a16="http://schemas.microsoft.com/office/drawing/2014/main" id="{6730C15D-9DF8-4F67-9B27-36EAF26D5F41}"/>
              </a:ext>
            </a:extLst>
          </p:cNvPr>
          <p:cNvSpPr txBox="1"/>
          <p:nvPr/>
        </p:nvSpPr>
        <p:spPr>
          <a:xfrm>
            <a:off x="50032" y="4170679"/>
            <a:ext cx="2168782" cy="2492990"/>
          </a:xfrm>
          <a:prstGeom prst="rect">
            <a:avLst/>
          </a:prstGeom>
          <a:noFill/>
        </p:spPr>
        <p:txBody>
          <a:bodyPr wrap="square">
            <a:spAutoFit/>
          </a:bodyPr>
          <a:lstStyle/>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A series of meetings brought together CHWs and key stakeholders</a:t>
            </a:r>
          </a:p>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Formation  of </a:t>
            </a:r>
            <a:r>
              <a:rPr lang="en-US" sz="1200" dirty="0" err="1">
                <a:latin typeface="Segoe UI" panose="020B0502040204020203" pitchFamily="34" charset="0"/>
                <a:cs typeface="Segoe UI" panose="020B0502040204020203" pitchFamily="34" charset="0"/>
              </a:rPr>
              <a:t>Promotora</a:t>
            </a:r>
            <a:r>
              <a:rPr lang="en-US" sz="1200" dirty="0">
                <a:latin typeface="Segoe UI" panose="020B0502040204020203" pitchFamily="34" charset="0"/>
                <a:cs typeface="Segoe UI" panose="020B0502040204020203" pitchFamily="34" charset="0"/>
              </a:rPr>
              <a:t> organizations </a:t>
            </a:r>
          </a:p>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State legislators create a formal means to recognize and legitimize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work</a:t>
            </a:r>
          </a:p>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Texas Medicaid was rolling out managed care</a:t>
            </a:r>
            <a:endParaRPr lang="en-US" sz="1200" dirty="0"/>
          </a:p>
        </p:txBody>
      </p:sp>
      <p:sp>
        <p:nvSpPr>
          <p:cNvPr id="22" name="TextBox 21">
            <a:extLst>
              <a:ext uri="{FF2B5EF4-FFF2-40B4-BE49-F238E27FC236}">
                <a16:creationId xmlns:a16="http://schemas.microsoft.com/office/drawing/2014/main" id="{8F4B130E-7A65-48AC-BD75-CF9353D14600}"/>
              </a:ext>
            </a:extLst>
          </p:cNvPr>
          <p:cNvSpPr txBox="1"/>
          <p:nvPr/>
        </p:nvSpPr>
        <p:spPr>
          <a:xfrm>
            <a:off x="845123" y="3278886"/>
            <a:ext cx="120968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Mid-1990s</a:t>
            </a:r>
          </a:p>
        </p:txBody>
      </p:sp>
      <p:sp>
        <p:nvSpPr>
          <p:cNvPr id="24" name="TextBox 23">
            <a:extLst>
              <a:ext uri="{FF2B5EF4-FFF2-40B4-BE49-F238E27FC236}">
                <a16:creationId xmlns:a16="http://schemas.microsoft.com/office/drawing/2014/main" id="{8D9E69DD-F333-4DA2-A160-80F3EC5BCFFE}"/>
              </a:ext>
            </a:extLst>
          </p:cNvPr>
          <p:cNvSpPr txBox="1"/>
          <p:nvPr/>
        </p:nvSpPr>
        <p:spPr>
          <a:xfrm>
            <a:off x="1847404" y="3691594"/>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1999</a:t>
            </a:r>
          </a:p>
        </p:txBody>
      </p:sp>
      <p:sp>
        <p:nvSpPr>
          <p:cNvPr id="25" name="TextBox 24">
            <a:extLst>
              <a:ext uri="{FF2B5EF4-FFF2-40B4-BE49-F238E27FC236}">
                <a16:creationId xmlns:a16="http://schemas.microsoft.com/office/drawing/2014/main" id="{D03CF678-3422-4169-A7B6-349C9D217994}"/>
              </a:ext>
            </a:extLst>
          </p:cNvPr>
          <p:cNvSpPr txBox="1"/>
          <p:nvPr/>
        </p:nvSpPr>
        <p:spPr>
          <a:xfrm>
            <a:off x="155857" y="635291"/>
            <a:ext cx="1811463" cy="2123658"/>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1864 enacted;</a:t>
            </a:r>
          </a:p>
          <a:p>
            <a:pPr algn="ctr"/>
            <a:r>
              <a:rPr lang="en-US" sz="1200" b="0" i="0" dirty="0">
                <a:solidFill>
                  <a:srgbClr val="000000"/>
                </a:solidFill>
                <a:effectLst/>
                <a:latin typeface="Segoe UI" panose="020B0502040204020203" pitchFamily="34" charset="0"/>
                <a:cs typeface="Segoe UI" panose="020B0502040204020203" pitchFamily="34" charset="0"/>
              </a:rPr>
              <a:t>Relating to the study and development of outreach and education programs for </a:t>
            </a:r>
            <a:r>
              <a:rPr lang="en-US" sz="1200" b="0" i="0" dirty="0" err="1">
                <a:solidFill>
                  <a:srgbClr val="000000"/>
                </a:solidFill>
                <a:effectLst/>
                <a:latin typeface="Segoe UI" panose="020B0502040204020203" pitchFamily="34" charset="0"/>
                <a:cs typeface="Segoe UI" panose="020B0502040204020203" pitchFamily="34" charset="0"/>
              </a:rPr>
              <a:t>promotoras</a:t>
            </a:r>
            <a:r>
              <a:rPr lang="en-US" sz="1200" b="0" i="0" dirty="0">
                <a:solidFill>
                  <a:srgbClr val="000000"/>
                </a:solidFill>
                <a:effectLst/>
                <a:latin typeface="Segoe UI" panose="020B0502040204020203" pitchFamily="34" charset="0"/>
                <a:cs typeface="Segoe UI" panose="020B0502040204020203" pitchFamily="34" charset="0"/>
              </a:rPr>
              <a:t> or community health workers under which community residents provide public health education services</a:t>
            </a:r>
            <a:endParaRPr lang="en-US" sz="1200" dirty="0">
              <a:latin typeface="Segoe UI" panose="020B0502040204020203" pitchFamily="34" charset="0"/>
              <a:cs typeface="Segoe UI" panose="020B0502040204020203" pitchFamily="34" charset="0"/>
            </a:endParaRPr>
          </a:p>
        </p:txBody>
      </p:sp>
      <p:sp>
        <p:nvSpPr>
          <p:cNvPr id="29" name="Oval 28">
            <a:extLst>
              <a:ext uri="{FF2B5EF4-FFF2-40B4-BE49-F238E27FC236}">
                <a16:creationId xmlns:a16="http://schemas.microsoft.com/office/drawing/2014/main" id="{7863FCAA-B745-4DBA-AC4C-6DFA6C5D2C79}"/>
              </a:ext>
            </a:extLst>
          </p:cNvPr>
          <p:cNvSpPr/>
          <p:nvPr/>
        </p:nvSpPr>
        <p:spPr>
          <a:xfrm>
            <a:off x="3135465" y="3470106"/>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27EDA6D-7CF3-4D75-8C94-A849C8AD5AA4}"/>
              </a:ext>
            </a:extLst>
          </p:cNvPr>
          <p:cNvSpPr txBox="1"/>
          <p:nvPr/>
        </p:nvSpPr>
        <p:spPr>
          <a:xfrm>
            <a:off x="2558379" y="5284573"/>
            <a:ext cx="1352475"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1051 enacted;</a:t>
            </a:r>
          </a:p>
          <a:p>
            <a:pPr algn="ctr"/>
            <a:r>
              <a:rPr lang="en-US" sz="1200" dirty="0">
                <a:latin typeface="Segoe UI" panose="020B0502040204020203" pitchFamily="34" charset="0"/>
                <a:cs typeface="Segoe UI" panose="020B0502040204020203" pitchFamily="34" charset="0"/>
              </a:rPr>
              <a:t>Relating to the training and regulation of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and community health workers.</a:t>
            </a:r>
          </a:p>
        </p:txBody>
      </p:sp>
      <p:sp>
        <p:nvSpPr>
          <p:cNvPr id="37" name="TextBox 36">
            <a:extLst>
              <a:ext uri="{FF2B5EF4-FFF2-40B4-BE49-F238E27FC236}">
                <a16:creationId xmlns:a16="http://schemas.microsoft.com/office/drawing/2014/main" id="{CB9A162A-F5B5-4627-AD26-D6A1B3CD125A}"/>
              </a:ext>
            </a:extLst>
          </p:cNvPr>
          <p:cNvSpPr txBox="1"/>
          <p:nvPr/>
        </p:nvSpPr>
        <p:spPr>
          <a:xfrm>
            <a:off x="2865476" y="3665190"/>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2001</a:t>
            </a:r>
          </a:p>
        </p:txBody>
      </p:sp>
      <p:cxnSp>
        <p:nvCxnSpPr>
          <p:cNvPr id="16" name="Connector: Elbow 15">
            <a:extLst>
              <a:ext uri="{FF2B5EF4-FFF2-40B4-BE49-F238E27FC236}">
                <a16:creationId xmlns:a16="http://schemas.microsoft.com/office/drawing/2014/main" id="{78F9395F-E0FE-44F9-A1E2-C34783C5B3B3}"/>
              </a:ext>
            </a:extLst>
          </p:cNvPr>
          <p:cNvCxnSpPr>
            <a:cxnSpLocks/>
            <a:stCxn id="15" idx="0"/>
            <a:endCxn id="25" idx="2"/>
          </p:cNvCxnSpPr>
          <p:nvPr/>
        </p:nvCxnSpPr>
        <p:spPr>
          <a:xfrm rot="16200000" flipV="1">
            <a:off x="1286956" y="2533582"/>
            <a:ext cx="714480" cy="1165214"/>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736026D-16C3-4DED-8D70-A35D37425AB4}"/>
              </a:ext>
            </a:extLst>
          </p:cNvPr>
          <p:cNvSpPr txBox="1"/>
          <p:nvPr/>
        </p:nvSpPr>
        <p:spPr>
          <a:xfrm>
            <a:off x="1670421" y="2282381"/>
            <a:ext cx="1625001"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TDH </a:t>
            </a:r>
            <a:r>
              <a:rPr lang="en-US" sz="1200" dirty="0" err="1">
                <a:latin typeface="Segoe UI" panose="020B0502040204020203" pitchFamily="34" charset="0"/>
                <a:cs typeface="Segoe UI" panose="020B0502040204020203" pitchFamily="34" charset="0"/>
              </a:rPr>
              <a:t>Promotora</a:t>
            </a:r>
            <a:r>
              <a:rPr lang="en-US" sz="1200" dirty="0">
                <a:latin typeface="Segoe UI" panose="020B0502040204020203" pitchFamily="34" charset="0"/>
                <a:cs typeface="Segoe UI" panose="020B0502040204020203" pitchFamily="34" charset="0"/>
              </a:rPr>
              <a:t> Program Development Committee convenes</a:t>
            </a:r>
          </a:p>
        </p:txBody>
      </p:sp>
      <p:cxnSp>
        <p:nvCxnSpPr>
          <p:cNvPr id="67" name="Straight Connector 66">
            <a:extLst>
              <a:ext uri="{FF2B5EF4-FFF2-40B4-BE49-F238E27FC236}">
                <a16:creationId xmlns:a16="http://schemas.microsoft.com/office/drawing/2014/main" id="{B68103BD-9A75-48BF-BA3A-9B69574E3514}"/>
              </a:ext>
            </a:extLst>
          </p:cNvPr>
          <p:cNvCxnSpPr>
            <a:cxnSpLocks/>
            <a:stCxn id="69" idx="0"/>
          </p:cNvCxnSpPr>
          <p:nvPr/>
        </p:nvCxnSpPr>
        <p:spPr>
          <a:xfrm flipH="1" flipV="1">
            <a:off x="2598870" y="3594462"/>
            <a:ext cx="2218" cy="4596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FE7D492-7D43-463A-8F0E-F320459771FA}"/>
              </a:ext>
            </a:extLst>
          </p:cNvPr>
          <p:cNvSpPr txBox="1"/>
          <p:nvPr/>
        </p:nvSpPr>
        <p:spPr>
          <a:xfrm>
            <a:off x="2091848" y="4054122"/>
            <a:ext cx="1018480"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Rules for certification adopted by TDH. (Program established)</a:t>
            </a:r>
          </a:p>
        </p:txBody>
      </p:sp>
      <p:cxnSp>
        <p:nvCxnSpPr>
          <p:cNvPr id="70" name="Straight Connector 69">
            <a:extLst>
              <a:ext uri="{FF2B5EF4-FFF2-40B4-BE49-F238E27FC236}">
                <a16:creationId xmlns:a16="http://schemas.microsoft.com/office/drawing/2014/main" id="{4A283F86-8CC9-4987-B353-D6DFB0D7E2AF}"/>
              </a:ext>
            </a:extLst>
          </p:cNvPr>
          <p:cNvCxnSpPr>
            <a:cxnSpLocks/>
            <a:stCxn id="29" idx="0"/>
            <a:endCxn id="75" idx="2"/>
          </p:cNvCxnSpPr>
          <p:nvPr/>
        </p:nvCxnSpPr>
        <p:spPr>
          <a:xfrm flipH="1" flipV="1">
            <a:off x="3234353" y="2180801"/>
            <a:ext cx="264" cy="12893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3D2FD8FF-3A49-425B-9E07-6C008C1A7AFD}"/>
              </a:ext>
            </a:extLst>
          </p:cNvPr>
          <p:cNvSpPr txBox="1"/>
          <p:nvPr/>
        </p:nvSpPr>
        <p:spPr>
          <a:xfrm>
            <a:off x="2487598" y="426475"/>
            <a:ext cx="1493509"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751 enacted;</a:t>
            </a:r>
          </a:p>
          <a:p>
            <a:pPr algn="ctr"/>
            <a:r>
              <a:rPr lang="en-US" sz="1200" dirty="0">
                <a:latin typeface="Segoe UI" panose="020B0502040204020203" pitchFamily="34" charset="0"/>
                <a:cs typeface="Segoe UI" panose="020B0502040204020203" pitchFamily="34" charset="0"/>
              </a:rPr>
              <a:t>Relating to providing services of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for outreach and education programs for recipients of medical assistance.</a:t>
            </a:r>
          </a:p>
        </p:txBody>
      </p:sp>
      <p:sp>
        <p:nvSpPr>
          <p:cNvPr id="91" name="TextBox 90">
            <a:extLst>
              <a:ext uri="{FF2B5EF4-FFF2-40B4-BE49-F238E27FC236}">
                <a16:creationId xmlns:a16="http://schemas.microsoft.com/office/drawing/2014/main" id="{15539249-C15D-4D79-BE69-C9B8B7EF2B0B}"/>
              </a:ext>
            </a:extLst>
          </p:cNvPr>
          <p:cNvSpPr txBox="1"/>
          <p:nvPr/>
        </p:nvSpPr>
        <p:spPr>
          <a:xfrm>
            <a:off x="3145429" y="2494271"/>
            <a:ext cx="1352475"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certifications conferred</a:t>
            </a:r>
          </a:p>
        </p:txBody>
      </p:sp>
      <p:sp>
        <p:nvSpPr>
          <p:cNvPr id="94" name="TextBox 93">
            <a:extLst>
              <a:ext uri="{FF2B5EF4-FFF2-40B4-BE49-F238E27FC236}">
                <a16:creationId xmlns:a16="http://schemas.microsoft.com/office/drawing/2014/main" id="{586FE5F1-C56D-4801-BB77-C02D3C0D095D}"/>
              </a:ext>
            </a:extLst>
          </p:cNvPr>
          <p:cNvSpPr txBox="1"/>
          <p:nvPr/>
        </p:nvSpPr>
        <p:spPr>
          <a:xfrm>
            <a:off x="3440668" y="369813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2002</a:t>
            </a:r>
          </a:p>
        </p:txBody>
      </p:sp>
      <p:sp>
        <p:nvSpPr>
          <p:cNvPr id="110" name="Oval 109">
            <a:extLst>
              <a:ext uri="{FF2B5EF4-FFF2-40B4-BE49-F238E27FC236}">
                <a16:creationId xmlns:a16="http://schemas.microsoft.com/office/drawing/2014/main" id="{6766C472-2B6C-43C7-A495-DCD7AD765D45}"/>
              </a:ext>
            </a:extLst>
          </p:cNvPr>
          <p:cNvSpPr/>
          <p:nvPr/>
        </p:nvSpPr>
        <p:spPr>
          <a:xfrm>
            <a:off x="4480031" y="346112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C805959F-A8D2-41C7-AC4B-E3C2D9AAA5B0}"/>
              </a:ext>
            </a:extLst>
          </p:cNvPr>
          <p:cNvCxnSpPr>
            <a:cxnSpLocks/>
            <a:stCxn id="114" idx="0"/>
            <a:endCxn id="110" idx="4"/>
          </p:cNvCxnSpPr>
          <p:nvPr/>
        </p:nvCxnSpPr>
        <p:spPr>
          <a:xfrm flipV="1">
            <a:off x="4579183" y="3670444"/>
            <a:ext cx="0" cy="11414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9944124-8113-4F01-8C36-C3FBED8920B8}"/>
              </a:ext>
            </a:extLst>
          </p:cNvPr>
          <p:cNvSpPr txBox="1"/>
          <p:nvPr/>
        </p:nvSpPr>
        <p:spPr>
          <a:xfrm>
            <a:off x="3902945" y="4811863"/>
            <a:ext cx="135247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4 legacy agencies including TDH consolidated under Texas DSHS</a:t>
            </a:r>
          </a:p>
        </p:txBody>
      </p:sp>
      <p:sp>
        <p:nvSpPr>
          <p:cNvPr id="115" name="TextBox 114">
            <a:extLst>
              <a:ext uri="{FF2B5EF4-FFF2-40B4-BE49-F238E27FC236}">
                <a16:creationId xmlns:a16="http://schemas.microsoft.com/office/drawing/2014/main" id="{167A47F9-A44D-41BD-B662-518F5AC4603B}"/>
              </a:ext>
            </a:extLst>
          </p:cNvPr>
          <p:cNvSpPr txBox="1"/>
          <p:nvPr/>
        </p:nvSpPr>
        <p:spPr>
          <a:xfrm>
            <a:off x="4202090" y="316656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2004</a:t>
            </a:r>
          </a:p>
        </p:txBody>
      </p:sp>
      <p:sp>
        <p:nvSpPr>
          <p:cNvPr id="116" name="TextBox 115">
            <a:extLst>
              <a:ext uri="{FF2B5EF4-FFF2-40B4-BE49-F238E27FC236}">
                <a16:creationId xmlns:a16="http://schemas.microsoft.com/office/drawing/2014/main" id="{E93B9D74-FF07-4749-A0BA-A9D36540817E}"/>
              </a:ext>
            </a:extLst>
          </p:cNvPr>
          <p:cNvSpPr txBox="1"/>
          <p:nvPr/>
        </p:nvSpPr>
        <p:spPr>
          <a:xfrm>
            <a:off x="5349848" y="371755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2007</a:t>
            </a:r>
          </a:p>
        </p:txBody>
      </p:sp>
      <p:sp>
        <p:nvSpPr>
          <p:cNvPr id="117" name="TextBox 116">
            <a:extLst>
              <a:ext uri="{FF2B5EF4-FFF2-40B4-BE49-F238E27FC236}">
                <a16:creationId xmlns:a16="http://schemas.microsoft.com/office/drawing/2014/main" id="{D64150A1-635A-4A29-AF2B-0BA88F89F105}"/>
              </a:ext>
            </a:extLst>
          </p:cNvPr>
          <p:cNvSpPr txBox="1"/>
          <p:nvPr/>
        </p:nvSpPr>
        <p:spPr>
          <a:xfrm>
            <a:off x="5052656" y="2234108"/>
            <a:ext cx="135247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Community Health Worker National Workforce Study published</a:t>
            </a:r>
          </a:p>
        </p:txBody>
      </p:sp>
      <p:sp>
        <p:nvSpPr>
          <p:cNvPr id="122" name="TextBox 121">
            <a:extLst>
              <a:ext uri="{FF2B5EF4-FFF2-40B4-BE49-F238E27FC236}">
                <a16:creationId xmlns:a16="http://schemas.microsoft.com/office/drawing/2014/main" id="{147E8FF8-2B12-4050-AFD1-1B2C307BFFD0}"/>
              </a:ext>
            </a:extLst>
          </p:cNvPr>
          <p:cNvSpPr txBox="1"/>
          <p:nvPr/>
        </p:nvSpPr>
        <p:spPr>
          <a:xfrm>
            <a:off x="5054609" y="5311836"/>
            <a:ext cx="1352475"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Program moved from Regional &amp; Local Health Services Division to the Texas Primary Care Office.</a:t>
            </a:r>
          </a:p>
        </p:txBody>
      </p:sp>
      <p:sp>
        <p:nvSpPr>
          <p:cNvPr id="126" name="TextBox 125">
            <a:extLst>
              <a:ext uri="{FF2B5EF4-FFF2-40B4-BE49-F238E27FC236}">
                <a16:creationId xmlns:a16="http://schemas.microsoft.com/office/drawing/2014/main" id="{054DD5BF-33D8-4814-9EEA-365ADBCC25C4}"/>
              </a:ext>
            </a:extLst>
          </p:cNvPr>
          <p:cNvSpPr txBox="1"/>
          <p:nvPr/>
        </p:nvSpPr>
        <p:spPr>
          <a:xfrm>
            <a:off x="5994896" y="1262774"/>
            <a:ext cx="135247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Program moved from Texas Primary Care Office to Office of Title V and Family Health</a:t>
            </a:r>
          </a:p>
        </p:txBody>
      </p:sp>
      <p:sp>
        <p:nvSpPr>
          <p:cNvPr id="133" name="TextBox 132">
            <a:extLst>
              <a:ext uri="{FF2B5EF4-FFF2-40B4-BE49-F238E27FC236}">
                <a16:creationId xmlns:a16="http://schemas.microsoft.com/office/drawing/2014/main" id="{8B928A55-0FB5-4FAC-ADC1-446DEBC910CF}"/>
              </a:ext>
            </a:extLst>
          </p:cNvPr>
          <p:cNvSpPr txBox="1"/>
          <p:nvPr/>
        </p:nvSpPr>
        <p:spPr>
          <a:xfrm>
            <a:off x="6290133" y="370209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2009</a:t>
            </a:r>
          </a:p>
        </p:txBody>
      </p:sp>
      <p:sp>
        <p:nvSpPr>
          <p:cNvPr id="136" name="TextBox 135">
            <a:extLst>
              <a:ext uri="{FF2B5EF4-FFF2-40B4-BE49-F238E27FC236}">
                <a16:creationId xmlns:a16="http://schemas.microsoft.com/office/drawing/2014/main" id="{0C4DBD43-817D-4BB2-85BF-E27FF2162EBF}"/>
              </a:ext>
            </a:extLst>
          </p:cNvPr>
          <p:cNvSpPr txBox="1"/>
          <p:nvPr/>
        </p:nvSpPr>
        <p:spPr>
          <a:xfrm>
            <a:off x="6824637" y="4291177"/>
            <a:ext cx="2330897"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2610 enacted;</a:t>
            </a:r>
          </a:p>
          <a:p>
            <a:pPr algn="ctr"/>
            <a:r>
              <a:rPr lang="en-US" sz="1200" dirty="0">
                <a:latin typeface="Segoe UI" panose="020B0502040204020203" pitchFamily="34" charset="0"/>
                <a:cs typeface="Segoe UI" panose="020B0502040204020203" pitchFamily="34" charset="0"/>
              </a:rPr>
              <a:t>Relating to facilitating access to certain public assistance benefits programs and health care providers and services through a community-based navigator program and through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and community health workers.</a:t>
            </a:r>
          </a:p>
        </p:txBody>
      </p:sp>
      <p:sp>
        <p:nvSpPr>
          <p:cNvPr id="143" name="TextBox 142">
            <a:extLst>
              <a:ext uri="{FF2B5EF4-FFF2-40B4-BE49-F238E27FC236}">
                <a16:creationId xmlns:a16="http://schemas.microsoft.com/office/drawing/2014/main" id="{B118BD53-5CB3-437A-9FB3-EEC2E1725160}"/>
              </a:ext>
            </a:extLst>
          </p:cNvPr>
          <p:cNvSpPr txBox="1"/>
          <p:nvPr/>
        </p:nvSpPr>
        <p:spPr>
          <a:xfrm>
            <a:off x="7609085" y="315863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2011</a:t>
            </a:r>
          </a:p>
        </p:txBody>
      </p:sp>
      <p:sp>
        <p:nvSpPr>
          <p:cNvPr id="144" name="Oval 143">
            <a:extLst>
              <a:ext uri="{FF2B5EF4-FFF2-40B4-BE49-F238E27FC236}">
                <a16:creationId xmlns:a16="http://schemas.microsoft.com/office/drawing/2014/main" id="{E765E766-C2D8-426E-94A5-F6FF667D54EE}"/>
              </a:ext>
            </a:extLst>
          </p:cNvPr>
          <p:cNvSpPr/>
          <p:nvPr/>
        </p:nvSpPr>
        <p:spPr>
          <a:xfrm>
            <a:off x="8689262" y="3447065"/>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F0A59854-4E9B-4DEA-87F4-A43AD045C0CB}"/>
              </a:ext>
            </a:extLst>
          </p:cNvPr>
          <p:cNvCxnSpPr>
            <a:cxnSpLocks/>
            <a:stCxn id="144" idx="0"/>
            <a:endCxn id="149" idx="2"/>
          </p:cNvCxnSpPr>
          <p:nvPr/>
        </p:nvCxnSpPr>
        <p:spPr>
          <a:xfrm flipV="1">
            <a:off x="8788414" y="2729261"/>
            <a:ext cx="0" cy="7178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FE1854F-B41E-4012-B9C0-83847A424D6B}"/>
              </a:ext>
            </a:extLst>
          </p:cNvPr>
          <p:cNvSpPr txBox="1"/>
          <p:nvPr/>
        </p:nvSpPr>
        <p:spPr>
          <a:xfrm>
            <a:off x="8388424" y="364448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149" name="TextBox 148">
            <a:extLst>
              <a:ext uri="{FF2B5EF4-FFF2-40B4-BE49-F238E27FC236}">
                <a16:creationId xmlns:a16="http://schemas.microsoft.com/office/drawing/2014/main" id="{A27802C2-EA72-4B4E-93E5-ADBC6029DF7D}"/>
              </a:ext>
            </a:extLst>
          </p:cNvPr>
          <p:cNvSpPr txBox="1"/>
          <p:nvPr/>
        </p:nvSpPr>
        <p:spPr>
          <a:xfrm>
            <a:off x="8112176" y="1528932"/>
            <a:ext cx="135247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Texas Community Health Worker Study Report submitted to the state legislature</a:t>
            </a:r>
          </a:p>
        </p:txBody>
      </p:sp>
      <p:sp>
        <p:nvSpPr>
          <p:cNvPr id="153" name="Oval 152">
            <a:extLst>
              <a:ext uri="{FF2B5EF4-FFF2-40B4-BE49-F238E27FC236}">
                <a16:creationId xmlns:a16="http://schemas.microsoft.com/office/drawing/2014/main" id="{8ADED2A6-F70D-4AF8-9B06-B058371181F8}"/>
              </a:ext>
            </a:extLst>
          </p:cNvPr>
          <p:cNvSpPr/>
          <p:nvPr/>
        </p:nvSpPr>
        <p:spPr>
          <a:xfrm>
            <a:off x="9949537" y="345820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a:extLst>
              <a:ext uri="{FF2B5EF4-FFF2-40B4-BE49-F238E27FC236}">
                <a16:creationId xmlns:a16="http://schemas.microsoft.com/office/drawing/2014/main" id="{08EA7566-F605-4288-AA24-57FDD8448C23}"/>
              </a:ext>
            </a:extLst>
          </p:cNvPr>
          <p:cNvCxnSpPr>
            <a:cxnSpLocks/>
            <a:stCxn id="153" idx="0"/>
            <a:endCxn id="156" idx="2"/>
          </p:cNvCxnSpPr>
          <p:nvPr/>
        </p:nvCxnSpPr>
        <p:spPr>
          <a:xfrm flipV="1">
            <a:off x="10048689" y="2686325"/>
            <a:ext cx="0" cy="7718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130C3318-696E-4BD7-8C13-3173023238F2}"/>
              </a:ext>
            </a:extLst>
          </p:cNvPr>
          <p:cNvSpPr txBox="1"/>
          <p:nvPr/>
        </p:nvSpPr>
        <p:spPr>
          <a:xfrm>
            <a:off x="9372451" y="1670662"/>
            <a:ext cx="135247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DSHS Community Health Worker Evaluation Survey</a:t>
            </a:r>
          </a:p>
        </p:txBody>
      </p:sp>
      <p:sp>
        <p:nvSpPr>
          <p:cNvPr id="159" name="TextBox 158">
            <a:extLst>
              <a:ext uri="{FF2B5EF4-FFF2-40B4-BE49-F238E27FC236}">
                <a16:creationId xmlns:a16="http://schemas.microsoft.com/office/drawing/2014/main" id="{EBFCB24F-46B1-40C0-B381-DE806DD26A05}"/>
              </a:ext>
            </a:extLst>
          </p:cNvPr>
          <p:cNvSpPr txBox="1"/>
          <p:nvPr/>
        </p:nvSpPr>
        <p:spPr>
          <a:xfrm>
            <a:off x="9683349" y="3642612"/>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2016</a:t>
            </a:r>
          </a:p>
        </p:txBody>
      </p:sp>
      <p:sp>
        <p:nvSpPr>
          <p:cNvPr id="163" name="Oval 162">
            <a:extLst>
              <a:ext uri="{FF2B5EF4-FFF2-40B4-BE49-F238E27FC236}">
                <a16:creationId xmlns:a16="http://schemas.microsoft.com/office/drawing/2014/main" id="{5E9CC5CD-8CC1-45CF-A53E-DB5B4D3D8524}"/>
              </a:ext>
            </a:extLst>
          </p:cNvPr>
          <p:cNvSpPr/>
          <p:nvPr/>
        </p:nvSpPr>
        <p:spPr>
          <a:xfrm>
            <a:off x="11247942" y="3458363"/>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A68DCAAF-9254-46E1-8E61-1483AD67C9F1}"/>
              </a:ext>
            </a:extLst>
          </p:cNvPr>
          <p:cNvCxnSpPr>
            <a:cxnSpLocks/>
            <a:stCxn id="163" idx="0"/>
            <a:endCxn id="165" idx="2"/>
          </p:cNvCxnSpPr>
          <p:nvPr/>
        </p:nvCxnSpPr>
        <p:spPr>
          <a:xfrm flipV="1">
            <a:off x="11347094" y="2808021"/>
            <a:ext cx="0" cy="6503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A40BFC00-3B11-41E8-BF8B-4BE8628D3CD8}"/>
              </a:ext>
            </a:extLst>
          </p:cNvPr>
          <p:cNvSpPr txBox="1"/>
          <p:nvPr/>
        </p:nvSpPr>
        <p:spPr>
          <a:xfrm>
            <a:off x="10670856" y="1700025"/>
            <a:ext cx="1352475" cy="1107996"/>
          </a:xfrm>
          <a:prstGeom prst="rect">
            <a:avLst/>
          </a:prstGeom>
          <a:noFill/>
        </p:spPr>
        <p:txBody>
          <a:bodyPr wrap="square" rtlCol="0">
            <a:spAutoFit/>
          </a:bodyPr>
          <a:lstStyle/>
          <a:p>
            <a:pPr algn="ctr"/>
            <a:r>
              <a:rPr lang="en-US" sz="1100" i="1" dirty="0">
                <a:latin typeface="Segoe UI" panose="020B0502040204020203" pitchFamily="34" charset="0"/>
                <a:cs typeface="Segoe UI" panose="020B0502040204020203" pitchFamily="34" charset="0"/>
              </a:rPr>
              <a:t>DSHS adopts rule changes to Texas Administrative Code 146.1-146.8. (routine revision process)</a:t>
            </a:r>
          </a:p>
        </p:txBody>
      </p:sp>
      <p:sp>
        <p:nvSpPr>
          <p:cNvPr id="166" name="TextBox 165">
            <a:extLst>
              <a:ext uri="{FF2B5EF4-FFF2-40B4-BE49-F238E27FC236}">
                <a16:creationId xmlns:a16="http://schemas.microsoft.com/office/drawing/2014/main" id="{71318EDE-4CCB-4030-A52B-7D5EE3C13AE4}"/>
              </a:ext>
            </a:extLst>
          </p:cNvPr>
          <p:cNvSpPr txBox="1"/>
          <p:nvPr/>
        </p:nvSpPr>
        <p:spPr>
          <a:xfrm>
            <a:off x="10966093" y="3642612"/>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cxnSp>
        <p:nvCxnSpPr>
          <p:cNvPr id="172" name="Straight Connector 171">
            <a:extLst>
              <a:ext uri="{FF2B5EF4-FFF2-40B4-BE49-F238E27FC236}">
                <a16:creationId xmlns:a16="http://schemas.microsoft.com/office/drawing/2014/main" id="{A941FA7E-BA3F-4492-AF4F-8EF699977FF2}"/>
              </a:ext>
            </a:extLst>
          </p:cNvPr>
          <p:cNvCxnSpPr>
            <a:cxnSpLocks/>
            <a:stCxn id="51" idx="0"/>
            <a:endCxn id="173" idx="2"/>
          </p:cNvCxnSpPr>
          <p:nvPr/>
        </p:nvCxnSpPr>
        <p:spPr>
          <a:xfrm flipH="1" flipV="1">
            <a:off x="7990084" y="1511051"/>
            <a:ext cx="2" cy="19494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11BED034-BD78-460C-AFD6-6F904E94C52E}"/>
              </a:ext>
            </a:extLst>
          </p:cNvPr>
          <p:cNvSpPr txBox="1"/>
          <p:nvPr/>
        </p:nvSpPr>
        <p:spPr>
          <a:xfrm>
            <a:off x="6800017" y="126056"/>
            <a:ext cx="2380134"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2610 establishes the “</a:t>
            </a:r>
            <a:r>
              <a:rPr lang="en-US" sz="1200" dirty="0" err="1">
                <a:latin typeface="Segoe UI" panose="020B0502040204020203" pitchFamily="34" charset="0"/>
                <a:cs typeface="Segoe UI" panose="020B0502040204020203" pitchFamily="34" charset="0"/>
              </a:rPr>
              <a:t>Promotora</a:t>
            </a:r>
            <a:r>
              <a:rPr lang="en-US" sz="1200" dirty="0">
                <a:latin typeface="Segoe UI" panose="020B0502040204020203" pitchFamily="34" charset="0"/>
                <a:cs typeface="Segoe UI" panose="020B0502040204020203" pitchFamily="34" charset="0"/>
              </a:rPr>
              <a:t>/Community Health Worker Advisory Committee”. Committee charged with producing a report on employment of CHWs to the state legislature.</a:t>
            </a:r>
          </a:p>
        </p:txBody>
      </p:sp>
    </p:spTree>
    <p:extLst>
      <p:ext uri="{BB962C8B-B14F-4D97-AF65-F5344CB8AC3E}">
        <p14:creationId xmlns:p14="http://schemas.microsoft.com/office/powerpoint/2010/main" val="343098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611C44-A717-472A-8011-71BDB20B926D}"/>
              </a:ext>
            </a:extLst>
          </p:cNvPr>
          <p:cNvSpPr/>
          <p:nvPr/>
        </p:nvSpPr>
        <p:spPr>
          <a:xfrm>
            <a:off x="142753" y="3242083"/>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6" name="TextBox 5">
            <a:extLst>
              <a:ext uri="{FF2B5EF4-FFF2-40B4-BE49-F238E27FC236}">
                <a16:creationId xmlns:a16="http://schemas.microsoft.com/office/drawing/2014/main" id="{C19AF570-7C41-4B55-9CD6-052C2B6696EF}"/>
              </a:ext>
            </a:extLst>
          </p:cNvPr>
          <p:cNvSpPr txBox="1"/>
          <p:nvPr/>
        </p:nvSpPr>
        <p:spPr>
          <a:xfrm>
            <a:off x="4896294" y="625953"/>
            <a:ext cx="1669111"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Massachusetts Health Reform Law adopted with CHW provision in Section 110. Requires MDPH to convene an Advisory Council.</a:t>
            </a:r>
          </a:p>
        </p:txBody>
      </p:sp>
      <p:cxnSp>
        <p:nvCxnSpPr>
          <p:cNvPr id="8" name="Straight Arrow Connector 7">
            <a:extLst>
              <a:ext uri="{FF2B5EF4-FFF2-40B4-BE49-F238E27FC236}">
                <a16:creationId xmlns:a16="http://schemas.microsoft.com/office/drawing/2014/main" id="{D690D05E-E066-4243-BD11-F604B2369B8E}"/>
              </a:ext>
            </a:extLst>
          </p:cNvPr>
          <p:cNvCxnSpPr>
            <a:cxnSpLocks/>
            <a:stCxn id="4" idx="3"/>
          </p:cNvCxnSpPr>
          <p:nvPr/>
        </p:nvCxnSpPr>
        <p:spPr>
          <a:xfrm>
            <a:off x="834128" y="3579407"/>
            <a:ext cx="11215119" cy="15054"/>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2E1782-948F-405C-AF64-A74CF5085DF5}"/>
              </a:ext>
            </a:extLst>
          </p:cNvPr>
          <p:cNvSpPr txBox="1"/>
          <p:nvPr/>
        </p:nvSpPr>
        <p:spPr>
          <a:xfrm>
            <a:off x="7928313" y="128823"/>
            <a:ext cx="1608373"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4692, An Act to Establish A Board of Certification of CHWs</a:t>
            </a:r>
          </a:p>
        </p:txBody>
      </p:sp>
      <p:sp>
        <p:nvSpPr>
          <p:cNvPr id="13" name="Oval 12">
            <a:extLst>
              <a:ext uri="{FF2B5EF4-FFF2-40B4-BE49-F238E27FC236}">
                <a16:creationId xmlns:a16="http://schemas.microsoft.com/office/drawing/2014/main" id="{41F63129-3E4A-420B-ACA9-EC75DC0682A1}"/>
              </a:ext>
            </a:extLst>
          </p:cNvPr>
          <p:cNvSpPr/>
          <p:nvPr/>
        </p:nvSpPr>
        <p:spPr>
          <a:xfrm>
            <a:off x="8624857"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ECAA89-832C-435D-9B23-91E2C2423DB4}"/>
              </a:ext>
            </a:extLst>
          </p:cNvPr>
          <p:cNvSpPr/>
          <p:nvPr/>
        </p:nvSpPr>
        <p:spPr>
          <a:xfrm>
            <a:off x="2088182" y="3476429"/>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4EBBF36-1E27-4AA8-BAD6-B2CD19613AC8}"/>
              </a:ext>
            </a:extLst>
          </p:cNvPr>
          <p:cNvSpPr txBox="1"/>
          <p:nvPr/>
        </p:nvSpPr>
        <p:spPr>
          <a:xfrm>
            <a:off x="5379044" y="3788727"/>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2006</a:t>
            </a:r>
          </a:p>
        </p:txBody>
      </p:sp>
      <p:sp>
        <p:nvSpPr>
          <p:cNvPr id="17" name="TextBox 16">
            <a:extLst>
              <a:ext uri="{FF2B5EF4-FFF2-40B4-BE49-F238E27FC236}">
                <a16:creationId xmlns:a16="http://schemas.microsoft.com/office/drawing/2014/main" id="{7712DED0-429C-48E4-B6F7-8073E0243E81}"/>
              </a:ext>
            </a:extLst>
          </p:cNvPr>
          <p:cNvSpPr txBox="1"/>
          <p:nvPr/>
        </p:nvSpPr>
        <p:spPr>
          <a:xfrm>
            <a:off x="8343010" y="3765746"/>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2010</a:t>
            </a:r>
          </a:p>
        </p:txBody>
      </p:sp>
      <p:sp>
        <p:nvSpPr>
          <p:cNvPr id="23" name="Oval 22">
            <a:extLst>
              <a:ext uri="{FF2B5EF4-FFF2-40B4-BE49-F238E27FC236}">
                <a16:creationId xmlns:a16="http://schemas.microsoft.com/office/drawing/2014/main" id="{24EB4565-31E2-4B1E-AA4D-49A0CF83FA0E}"/>
              </a:ext>
            </a:extLst>
          </p:cNvPr>
          <p:cNvSpPr/>
          <p:nvPr/>
        </p:nvSpPr>
        <p:spPr>
          <a:xfrm>
            <a:off x="5634028" y="3482274"/>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E6D56B1-A388-46B4-90C8-EC4BEFC841F6}"/>
              </a:ext>
            </a:extLst>
          </p:cNvPr>
          <p:cNvSpPr txBox="1"/>
          <p:nvPr/>
        </p:nvSpPr>
        <p:spPr>
          <a:xfrm>
            <a:off x="1806334" y="3762842"/>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2000</a:t>
            </a:r>
          </a:p>
        </p:txBody>
      </p:sp>
      <p:sp>
        <p:nvSpPr>
          <p:cNvPr id="25" name="TextBox 24">
            <a:extLst>
              <a:ext uri="{FF2B5EF4-FFF2-40B4-BE49-F238E27FC236}">
                <a16:creationId xmlns:a16="http://schemas.microsoft.com/office/drawing/2014/main" id="{56827D2A-6374-4F92-8324-8D58F23B507C}"/>
              </a:ext>
            </a:extLst>
          </p:cNvPr>
          <p:cNvSpPr txBox="1"/>
          <p:nvPr/>
        </p:nvSpPr>
        <p:spPr>
          <a:xfrm>
            <a:off x="1174425" y="2718248"/>
            <a:ext cx="2025817"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MACHW forms; formalizes partnership with MDPH</a:t>
            </a:r>
          </a:p>
        </p:txBody>
      </p:sp>
      <p:sp>
        <p:nvSpPr>
          <p:cNvPr id="28" name="Oval 27">
            <a:extLst>
              <a:ext uri="{FF2B5EF4-FFF2-40B4-BE49-F238E27FC236}">
                <a16:creationId xmlns:a16="http://schemas.microsoft.com/office/drawing/2014/main" id="{1B6085C3-8413-4AE4-A470-90FD8103DCA7}"/>
              </a:ext>
            </a:extLst>
          </p:cNvPr>
          <p:cNvSpPr/>
          <p:nvPr/>
        </p:nvSpPr>
        <p:spPr>
          <a:xfrm>
            <a:off x="3758015"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E65A150-FE4B-4226-BF6A-CC08EA25B68F}"/>
              </a:ext>
            </a:extLst>
          </p:cNvPr>
          <p:cNvSpPr txBox="1"/>
          <p:nvPr/>
        </p:nvSpPr>
        <p:spPr>
          <a:xfrm>
            <a:off x="3482354" y="3777523"/>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2003</a:t>
            </a:r>
          </a:p>
        </p:txBody>
      </p:sp>
      <p:sp>
        <p:nvSpPr>
          <p:cNvPr id="30" name="TextBox 29">
            <a:extLst>
              <a:ext uri="{FF2B5EF4-FFF2-40B4-BE49-F238E27FC236}">
                <a16:creationId xmlns:a16="http://schemas.microsoft.com/office/drawing/2014/main" id="{DED052E6-414A-4676-817D-F050A4D06B37}"/>
              </a:ext>
            </a:extLst>
          </p:cNvPr>
          <p:cNvSpPr txBox="1"/>
          <p:nvPr/>
        </p:nvSpPr>
        <p:spPr>
          <a:xfrm>
            <a:off x="3018365" y="1621875"/>
            <a:ext cx="1677604"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MACHW gets funding from BCBS of Massachusetts</a:t>
            </a:r>
          </a:p>
        </p:txBody>
      </p:sp>
      <p:sp>
        <p:nvSpPr>
          <p:cNvPr id="31" name="TextBox 30">
            <a:extLst>
              <a:ext uri="{FF2B5EF4-FFF2-40B4-BE49-F238E27FC236}">
                <a16:creationId xmlns:a16="http://schemas.microsoft.com/office/drawing/2014/main" id="{692DDD96-EE12-4D06-BB05-65B6F6E1F15C}"/>
              </a:ext>
            </a:extLst>
          </p:cNvPr>
          <p:cNvSpPr txBox="1"/>
          <p:nvPr/>
        </p:nvSpPr>
        <p:spPr>
          <a:xfrm>
            <a:off x="3701440" y="5048543"/>
            <a:ext cx="1677604"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(MACHW) &amp; MDPH draft legislation to educate the state legislature on CHWs</a:t>
            </a:r>
          </a:p>
        </p:txBody>
      </p:sp>
      <p:cxnSp>
        <p:nvCxnSpPr>
          <p:cNvPr id="33" name="Straight Connector 32">
            <a:extLst>
              <a:ext uri="{FF2B5EF4-FFF2-40B4-BE49-F238E27FC236}">
                <a16:creationId xmlns:a16="http://schemas.microsoft.com/office/drawing/2014/main" id="{3F541CE7-C06D-4060-88AA-4147E0158541}"/>
              </a:ext>
            </a:extLst>
          </p:cNvPr>
          <p:cNvCxnSpPr>
            <a:stCxn id="15" idx="0"/>
            <a:endCxn id="25" idx="2"/>
          </p:cNvCxnSpPr>
          <p:nvPr/>
        </p:nvCxnSpPr>
        <p:spPr>
          <a:xfrm flipV="1">
            <a:off x="2187334" y="3179913"/>
            <a:ext cx="0" cy="2965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28" idx="0"/>
            <a:endCxn id="30" idx="2"/>
          </p:cNvCxnSpPr>
          <p:nvPr/>
        </p:nvCxnSpPr>
        <p:spPr>
          <a:xfrm flipV="1">
            <a:off x="3857167" y="2268206"/>
            <a:ext cx="0" cy="12216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4CD333-19B5-41B8-9D7B-26AD4223DC2D}"/>
              </a:ext>
            </a:extLst>
          </p:cNvPr>
          <p:cNvCxnSpPr>
            <a:cxnSpLocks/>
            <a:stCxn id="31" idx="0"/>
          </p:cNvCxnSpPr>
          <p:nvPr/>
        </p:nvCxnSpPr>
        <p:spPr>
          <a:xfrm flipV="1">
            <a:off x="4540242" y="3579407"/>
            <a:ext cx="0" cy="14691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70531F-93D1-439D-A592-52AD539BC347}"/>
              </a:ext>
            </a:extLst>
          </p:cNvPr>
          <p:cNvSpPr txBox="1"/>
          <p:nvPr/>
        </p:nvSpPr>
        <p:spPr>
          <a:xfrm>
            <a:off x="5832332" y="5252723"/>
            <a:ext cx="1677604"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Lisa-Renee </a:t>
            </a:r>
            <a:r>
              <a:rPr lang="en-US" sz="1200" dirty="0" err="1">
                <a:latin typeface="Segoe UI" panose="020B0502040204020203" pitchFamily="34" charset="0"/>
                <a:cs typeface="Segoe UI" panose="020B0502040204020203" pitchFamily="34" charset="0"/>
              </a:rPr>
              <a:t>Holderby</a:t>
            </a:r>
            <a:r>
              <a:rPr lang="en-US" sz="1200" dirty="0">
                <a:latin typeface="Segoe UI" panose="020B0502040204020203" pitchFamily="34" charset="0"/>
                <a:cs typeface="Segoe UI" panose="020B0502040204020203" pitchFamily="34" charset="0"/>
              </a:rPr>
              <a:t> Fox surveys CHWs across the state about certification</a:t>
            </a:r>
          </a:p>
        </p:txBody>
      </p:sp>
      <p:cxnSp>
        <p:nvCxnSpPr>
          <p:cNvPr id="46" name="Straight Connector 45">
            <a:extLst>
              <a:ext uri="{FF2B5EF4-FFF2-40B4-BE49-F238E27FC236}">
                <a16:creationId xmlns:a16="http://schemas.microsoft.com/office/drawing/2014/main" id="{39827DC5-A092-43F9-AA36-90A9B4DA33EA}"/>
              </a:ext>
            </a:extLst>
          </p:cNvPr>
          <p:cNvCxnSpPr>
            <a:cxnSpLocks/>
            <a:stCxn id="45" idx="0"/>
          </p:cNvCxnSpPr>
          <p:nvPr/>
        </p:nvCxnSpPr>
        <p:spPr>
          <a:xfrm flipV="1">
            <a:off x="6671134" y="3594461"/>
            <a:ext cx="0" cy="16582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65" idx="2"/>
          </p:cNvCxnSpPr>
          <p:nvPr/>
        </p:nvCxnSpPr>
        <p:spPr>
          <a:xfrm flipV="1">
            <a:off x="7963167" y="2852603"/>
            <a:ext cx="0" cy="6372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7864015"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6" idx="2"/>
          </p:cNvCxnSpPr>
          <p:nvPr/>
        </p:nvCxnSpPr>
        <p:spPr>
          <a:xfrm flipH="1" flipV="1">
            <a:off x="5730850" y="2010948"/>
            <a:ext cx="2330" cy="14713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26DEBC0-6F2B-40A7-B5DC-8CC5BE042463}"/>
              </a:ext>
            </a:extLst>
          </p:cNvPr>
          <p:cNvSpPr txBox="1"/>
          <p:nvPr/>
        </p:nvSpPr>
        <p:spPr>
          <a:xfrm>
            <a:off x="7582167" y="3765314"/>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2009</a:t>
            </a:r>
          </a:p>
        </p:txBody>
      </p:sp>
      <p:cxnSp>
        <p:nvCxnSpPr>
          <p:cNvPr id="57" name="Straight Connector 56">
            <a:extLst>
              <a:ext uri="{FF2B5EF4-FFF2-40B4-BE49-F238E27FC236}">
                <a16:creationId xmlns:a16="http://schemas.microsoft.com/office/drawing/2014/main" id="{C41A1721-2607-481B-B081-A7620F791594}"/>
              </a:ext>
            </a:extLst>
          </p:cNvPr>
          <p:cNvCxnSpPr>
            <a:cxnSpLocks/>
            <a:stCxn id="13" idx="0"/>
            <a:endCxn id="9" idx="2"/>
          </p:cNvCxnSpPr>
          <p:nvPr/>
        </p:nvCxnSpPr>
        <p:spPr>
          <a:xfrm flipV="1">
            <a:off x="8724009" y="959820"/>
            <a:ext cx="8491" cy="253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1E60202-3485-4A04-97F3-9217B285FD3F}"/>
              </a:ext>
            </a:extLst>
          </p:cNvPr>
          <p:cNvSpPr txBox="1"/>
          <p:nvPr/>
        </p:nvSpPr>
        <p:spPr>
          <a:xfrm>
            <a:off x="7244812" y="1236776"/>
            <a:ext cx="1436709" cy="1615827"/>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Advisory Council presents, “Report of the Massachusetts Department of Public Health Community Health Worker Advisory Council “ to the state legislature</a:t>
            </a:r>
          </a:p>
        </p:txBody>
      </p:sp>
      <p:sp>
        <p:nvSpPr>
          <p:cNvPr id="74" name="Oval 73">
            <a:extLst>
              <a:ext uri="{FF2B5EF4-FFF2-40B4-BE49-F238E27FC236}">
                <a16:creationId xmlns:a16="http://schemas.microsoft.com/office/drawing/2014/main" id="{5D2832F8-5DE0-4E01-9438-9F93E53482B9}"/>
              </a:ext>
            </a:extLst>
          </p:cNvPr>
          <p:cNvSpPr/>
          <p:nvPr/>
        </p:nvSpPr>
        <p:spPr>
          <a:xfrm>
            <a:off x="11537384"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D62B5138-F92A-495C-AA5A-075058BD9E35}"/>
              </a:ext>
            </a:extLst>
          </p:cNvPr>
          <p:cNvCxnSpPr>
            <a:cxnSpLocks/>
            <a:stCxn id="74" idx="0"/>
            <a:endCxn id="78" idx="2"/>
          </p:cNvCxnSpPr>
          <p:nvPr/>
        </p:nvCxnSpPr>
        <p:spPr>
          <a:xfrm flipV="1">
            <a:off x="11636536" y="1005986"/>
            <a:ext cx="0" cy="24838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3CB4965-B3A0-4DF3-8197-D526FF784759}"/>
              </a:ext>
            </a:extLst>
          </p:cNvPr>
          <p:cNvSpPr txBox="1"/>
          <p:nvPr/>
        </p:nvSpPr>
        <p:spPr>
          <a:xfrm>
            <a:off x="11047325" y="359655"/>
            <a:ext cx="1178422"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CHW certifications conferred</a:t>
            </a:r>
          </a:p>
        </p:txBody>
      </p:sp>
      <p:sp>
        <p:nvSpPr>
          <p:cNvPr id="86" name="TextBox 85">
            <a:extLst>
              <a:ext uri="{FF2B5EF4-FFF2-40B4-BE49-F238E27FC236}">
                <a16:creationId xmlns:a16="http://schemas.microsoft.com/office/drawing/2014/main" id="{0D606B40-7C7B-4B77-A308-075EDCB93537}"/>
              </a:ext>
            </a:extLst>
          </p:cNvPr>
          <p:cNvSpPr txBox="1"/>
          <p:nvPr/>
        </p:nvSpPr>
        <p:spPr>
          <a:xfrm>
            <a:off x="11255536" y="3788726"/>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2018</a:t>
            </a:r>
          </a:p>
        </p:txBody>
      </p:sp>
      <p:sp>
        <p:nvSpPr>
          <p:cNvPr id="87" name="TextBox 86">
            <a:extLst>
              <a:ext uri="{FF2B5EF4-FFF2-40B4-BE49-F238E27FC236}">
                <a16:creationId xmlns:a16="http://schemas.microsoft.com/office/drawing/2014/main" id="{0E384098-401C-4616-AC63-3D896F4C7C0E}"/>
              </a:ext>
            </a:extLst>
          </p:cNvPr>
          <p:cNvSpPr txBox="1"/>
          <p:nvPr/>
        </p:nvSpPr>
        <p:spPr>
          <a:xfrm>
            <a:off x="8823161" y="4270989"/>
            <a:ext cx="1574262" cy="1938992"/>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Board of Certification convenes; drafts regulations, scope of practice, standards of conducts, standards of certification, training program, and certification renewal.</a:t>
            </a:r>
          </a:p>
        </p:txBody>
      </p:sp>
      <p:cxnSp>
        <p:nvCxnSpPr>
          <p:cNvPr id="88" name="Straight Connector 87">
            <a:extLst>
              <a:ext uri="{FF2B5EF4-FFF2-40B4-BE49-F238E27FC236}">
                <a16:creationId xmlns:a16="http://schemas.microsoft.com/office/drawing/2014/main" id="{2BBEF23B-F21F-4633-BD81-CB042006B589}"/>
              </a:ext>
            </a:extLst>
          </p:cNvPr>
          <p:cNvCxnSpPr>
            <a:cxnSpLocks/>
            <a:stCxn id="87" idx="0"/>
            <a:endCxn id="155" idx="4"/>
          </p:cNvCxnSpPr>
          <p:nvPr/>
        </p:nvCxnSpPr>
        <p:spPr>
          <a:xfrm flipH="1" flipV="1">
            <a:off x="9607719" y="3683734"/>
            <a:ext cx="2573" cy="5872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CE8689F-DADE-4A80-BE97-4DCD388E9145}"/>
              </a:ext>
            </a:extLst>
          </p:cNvPr>
          <p:cNvCxnSpPr>
            <a:cxnSpLocks/>
            <a:stCxn id="157" idx="0"/>
            <a:endCxn id="92" idx="2"/>
          </p:cNvCxnSpPr>
          <p:nvPr/>
        </p:nvCxnSpPr>
        <p:spPr>
          <a:xfrm flipH="1" flipV="1">
            <a:off x="10293284" y="1980384"/>
            <a:ext cx="1001" cy="150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F653425-2720-4412-A495-DF4F622C3382}"/>
              </a:ext>
            </a:extLst>
          </p:cNvPr>
          <p:cNvSpPr txBox="1"/>
          <p:nvPr/>
        </p:nvSpPr>
        <p:spPr>
          <a:xfrm>
            <a:off x="9454482" y="1334053"/>
            <a:ext cx="1677604"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Board of Certification approves 10 core competencies</a:t>
            </a:r>
          </a:p>
        </p:txBody>
      </p:sp>
      <p:sp>
        <p:nvSpPr>
          <p:cNvPr id="94" name="Right Bracket 93">
            <a:extLst>
              <a:ext uri="{FF2B5EF4-FFF2-40B4-BE49-F238E27FC236}">
                <a16:creationId xmlns:a16="http://schemas.microsoft.com/office/drawing/2014/main" id="{5BAB5B86-0D67-41A0-A730-A7E12E3DB3D7}"/>
              </a:ext>
            </a:extLst>
          </p:cNvPr>
          <p:cNvSpPr/>
          <p:nvPr/>
        </p:nvSpPr>
        <p:spPr>
          <a:xfrm rot="5400000">
            <a:off x="8496055" y="4044018"/>
            <a:ext cx="95229" cy="4582403"/>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cxnSp>
        <p:nvCxnSpPr>
          <p:cNvPr id="99" name="Straight Connector 98">
            <a:extLst>
              <a:ext uri="{FF2B5EF4-FFF2-40B4-BE49-F238E27FC236}">
                <a16:creationId xmlns:a16="http://schemas.microsoft.com/office/drawing/2014/main" id="{1EC447B4-C79F-4DBB-9A36-65F14083F202}"/>
              </a:ext>
            </a:extLst>
          </p:cNvPr>
          <p:cNvCxnSpPr>
            <a:cxnSpLocks/>
            <a:stCxn id="166" idx="0"/>
          </p:cNvCxnSpPr>
          <p:nvPr/>
        </p:nvCxnSpPr>
        <p:spPr>
          <a:xfrm flipV="1">
            <a:off x="8320452" y="3609811"/>
            <a:ext cx="1360" cy="8193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662174CE-5FBB-4968-ADA9-1BF30B9EA10B}"/>
              </a:ext>
            </a:extLst>
          </p:cNvPr>
          <p:cNvSpPr txBox="1"/>
          <p:nvPr/>
        </p:nvSpPr>
        <p:spPr>
          <a:xfrm>
            <a:off x="6727884" y="6427073"/>
            <a:ext cx="3907273" cy="276999"/>
          </a:xfrm>
          <a:prstGeom prst="rect">
            <a:avLst/>
          </a:prstGeom>
          <a:noFill/>
        </p:spPr>
        <p:txBody>
          <a:bodyPr wrap="square" rtlCol="0">
            <a:spAutoFit/>
          </a:bodyPr>
          <a:lstStyle/>
          <a:p>
            <a:pPr algn="ctr"/>
            <a:r>
              <a:rPr lang="en-US" sz="1200" dirty="0">
                <a:solidFill>
                  <a:srgbClr val="C00000"/>
                </a:solidFill>
                <a:latin typeface="Segoe UI" panose="020B0502040204020203" pitchFamily="34" charset="0"/>
                <a:cs typeface="Segoe UI" panose="020B0502040204020203" pitchFamily="34" charset="0"/>
              </a:rPr>
              <a:t>Governor Deval Patrick Administration (2007-2015)</a:t>
            </a:r>
          </a:p>
        </p:txBody>
      </p:sp>
      <p:sp>
        <p:nvSpPr>
          <p:cNvPr id="108" name="TextBox 107">
            <a:extLst>
              <a:ext uri="{FF2B5EF4-FFF2-40B4-BE49-F238E27FC236}">
                <a16:creationId xmlns:a16="http://schemas.microsoft.com/office/drawing/2014/main" id="{B1FACA2F-9D33-40E5-A2B9-F715FD4E10DB}"/>
              </a:ext>
            </a:extLst>
          </p:cNvPr>
          <p:cNvSpPr txBox="1"/>
          <p:nvPr/>
        </p:nvSpPr>
        <p:spPr>
          <a:xfrm>
            <a:off x="418539" y="4643535"/>
            <a:ext cx="2025817"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begin to organize throughout the state</a:t>
            </a:r>
          </a:p>
        </p:txBody>
      </p:sp>
      <p:sp>
        <p:nvSpPr>
          <p:cNvPr id="109" name="Right Brace 108">
            <a:extLst>
              <a:ext uri="{FF2B5EF4-FFF2-40B4-BE49-F238E27FC236}">
                <a16:creationId xmlns:a16="http://schemas.microsoft.com/office/drawing/2014/main" id="{AFE98535-09BD-418D-8B6E-1C394A6867A0}"/>
              </a:ext>
            </a:extLst>
          </p:cNvPr>
          <p:cNvSpPr/>
          <p:nvPr/>
        </p:nvSpPr>
        <p:spPr>
          <a:xfrm rot="5400000">
            <a:off x="912860" y="3649956"/>
            <a:ext cx="1020107" cy="92372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80D6C316-0818-49E6-883F-D2A91247CD3C}"/>
              </a:ext>
            </a:extLst>
          </p:cNvPr>
          <p:cNvCxnSpPr>
            <a:cxnSpLocks/>
          </p:cNvCxnSpPr>
          <p:nvPr/>
        </p:nvCxnSpPr>
        <p:spPr>
          <a:xfrm flipV="1">
            <a:off x="3292248" y="3601763"/>
            <a:ext cx="0" cy="494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D13262F-8E75-4390-A24B-1C84872E7801}"/>
              </a:ext>
            </a:extLst>
          </p:cNvPr>
          <p:cNvSpPr txBox="1"/>
          <p:nvPr/>
        </p:nvSpPr>
        <p:spPr>
          <a:xfrm>
            <a:off x="2688423" y="4102019"/>
            <a:ext cx="1265822"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MACHW formalizes relationship with MPHA</a:t>
            </a:r>
          </a:p>
        </p:txBody>
      </p:sp>
      <p:cxnSp>
        <p:nvCxnSpPr>
          <p:cNvPr id="119" name="Straight Connector 118">
            <a:extLst>
              <a:ext uri="{FF2B5EF4-FFF2-40B4-BE49-F238E27FC236}">
                <a16:creationId xmlns:a16="http://schemas.microsoft.com/office/drawing/2014/main" id="{6CB2CDE5-3440-47BE-AC39-51DEF4764DA2}"/>
              </a:ext>
            </a:extLst>
          </p:cNvPr>
          <p:cNvCxnSpPr>
            <a:cxnSpLocks/>
            <a:stCxn id="125" idx="0"/>
            <a:endCxn id="132" idx="4"/>
          </p:cNvCxnSpPr>
          <p:nvPr/>
        </p:nvCxnSpPr>
        <p:spPr>
          <a:xfrm flipH="1" flipV="1">
            <a:off x="7350219" y="3705768"/>
            <a:ext cx="6142" cy="3127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134" idx="0"/>
            <a:endCxn id="122" idx="2"/>
          </p:cNvCxnSpPr>
          <p:nvPr/>
        </p:nvCxnSpPr>
        <p:spPr>
          <a:xfrm flipH="1" flipV="1">
            <a:off x="6252469" y="3073902"/>
            <a:ext cx="3864" cy="4158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2A0D81E4-65BD-4CB0-9FD4-B06721C02B39}"/>
              </a:ext>
            </a:extLst>
          </p:cNvPr>
          <p:cNvSpPr txBox="1"/>
          <p:nvPr/>
        </p:nvSpPr>
        <p:spPr>
          <a:xfrm>
            <a:off x="5730849" y="2242905"/>
            <a:ext cx="1043239"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MDPH Advisory Council convenes</a:t>
            </a:r>
          </a:p>
        </p:txBody>
      </p:sp>
      <p:sp>
        <p:nvSpPr>
          <p:cNvPr id="125" name="TextBox 124">
            <a:extLst>
              <a:ext uri="{FF2B5EF4-FFF2-40B4-BE49-F238E27FC236}">
                <a16:creationId xmlns:a16="http://schemas.microsoft.com/office/drawing/2014/main" id="{46FC60B5-5F29-4C54-BDAB-426BCB640276}"/>
              </a:ext>
            </a:extLst>
          </p:cNvPr>
          <p:cNvSpPr txBox="1"/>
          <p:nvPr/>
        </p:nvSpPr>
        <p:spPr>
          <a:xfrm>
            <a:off x="6803614" y="4018491"/>
            <a:ext cx="1105494"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iteration of the CHW </a:t>
            </a:r>
          </a:p>
          <a:p>
            <a:pPr algn="ctr"/>
            <a:r>
              <a:rPr lang="en-US" sz="1200" dirty="0">
                <a:latin typeface="Segoe UI" panose="020B0502040204020203" pitchFamily="34" charset="0"/>
                <a:cs typeface="Segoe UI" panose="020B0502040204020203" pitchFamily="34" charset="0"/>
              </a:rPr>
              <a:t>Board of Certification bill filed </a:t>
            </a:r>
          </a:p>
          <a:p>
            <a:pPr algn="ctr"/>
            <a:r>
              <a:rPr lang="en-US" sz="1200" dirty="0">
                <a:latin typeface="Segoe UI" panose="020B0502040204020203" pitchFamily="34" charset="0"/>
                <a:cs typeface="Segoe UI" panose="020B0502040204020203" pitchFamily="34" charset="0"/>
              </a:rPr>
              <a:t>(HB 247)</a:t>
            </a:r>
          </a:p>
        </p:txBody>
      </p:sp>
      <p:sp>
        <p:nvSpPr>
          <p:cNvPr id="132" name="Oval 131">
            <a:extLst>
              <a:ext uri="{FF2B5EF4-FFF2-40B4-BE49-F238E27FC236}">
                <a16:creationId xmlns:a16="http://schemas.microsoft.com/office/drawing/2014/main" id="{226FBE74-A121-4B19-9088-7505D0CFFC6D}"/>
              </a:ext>
            </a:extLst>
          </p:cNvPr>
          <p:cNvSpPr/>
          <p:nvPr/>
        </p:nvSpPr>
        <p:spPr>
          <a:xfrm>
            <a:off x="7251067" y="3496448"/>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CAC4E7D-1F18-4A28-BBDC-35F52F3E8E25}"/>
              </a:ext>
            </a:extLst>
          </p:cNvPr>
          <p:cNvSpPr/>
          <p:nvPr/>
        </p:nvSpPr>
        <p:spPr>
          <a:xfrm>
            <a:off x="6157181" y="3489801"/>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E127AFB1-06E3-4183-9991-24A51288BF5C}"/>
              </a:ext>
            </a:extLst>
          </p:cNvPr>
          <p:cNvSpPr txBox="1"/>
          <p:nvPr/>
        </p:nvSpPr>
        <p:spPr>
          <a:xfrm>
            <a:off x="5878023" y="3792188"/>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2007</a:t>
            </a:r>
          </a:p>
        </p:txBody>
      </p:sp>
      <p:sp>
        <p:nvSpPr>
          <p:cNvPr id="145" name="TextBox 144">
            <a:extLst>
              <a:ext uri="{FF2B5EF4-FFF2-40B4-BE49-F238E27FC236}">
                <a16:creationId xmlns:a16="http://schemas.microsoft.com/office/drawing/2014/main" id="{71BAFA10-D723-4FBB-93BD-C335973862ED}"/>
              </a:ext>
            </a:extLst>
          </p:cNvPr>
          <p:cNvSpPr txBox="1"/>
          <p:nvPr/>
        </p:nvSpPr>
        <p:spPr>
          <a:xfrm>
            <a:off x="6973481" y="3171231"/>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2008</a:t>
            </a:r>
          </a:p>
        </p:txBody>
      </p:sp>
      <p:sp>
        <p:nvSpPr>
          <p:cNvPr id="155" name="Oval 154">
            <a:extLst>
              <a:ext uri="{FF2B5EF4-FFF2-40B4-BE49-F238E27FC236}">
                <a16:creationId xmlns:a16="http://schemas.microsoft.com/office/drawing/2014/main" id="{09F2762B-8038-4E2C-8EF7-49D105DC3039}"/>
              </a:ext>
            </a:extLst>
          </p:cNvPr>
          <p:cNvSpPr/>
          <p:nvPr/>
        </p:nvSpPr>
        <p:spPr>
          <a:xfrm>
            <a:off x="9508567" y="3474414"/>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CBE15EBB-C26F-40D4-9DA0-0F21157F2AD5}"/>
              </a:ext>
            </a:extLst>
          </p:cNvPr>
          <p:cNvSpPr txBox="1"/>
          <p:nvPr/>
        </p:nvSpPr>
        <p:spPr>
          <a:xfrm>
            <a:off x="9245002" y="3163694"/>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157" name="Oval 156">
            <a:extLst>
              <a:ext uri="{FF2B5EF4-FFF2-40B4-BE49-F238E27FC236}">
                <a16:creationId xmlns:a16="http://schemas.microsoft.com/office/drawing/2014/main" id="{B4E6B046-C229-42A3-B2A6-367011D151DF}"/>
              </a:ext>
            </a:extLst>
          </p:cNvPr>
          <p:cNvSpPr/>
          <p:nvPr/>
        </p:nvSpPr>
        <p:spPr>
          <a:xfrm>
            <a:off x="10195133" y="3484989"/>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3366A887-DF3D-4DBD-9939-20285CD27082}"/>
              </a:ext>
            </a:extLst>
          </p:cNvPr>
          <p:cNvSpPr txBox="1"/>
          <p:nvPr/>
        </p:nvSpPr>
        <p:spPr>
          <a:xfrm>
            <a:off x="9913285" y="3739563"/>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166" name="TextBox 165">
            <a:extLst>
              <a:ext uri="{FF2B5EF4-FFF2-40B4-BE49-F238E27FC236}">
                <a16:creationId xmlns:a16="http://schemas.microsoft.com/office/drawing/2014/main" id="{545995AA-DF36-4FBE-90DB-7B5AF766407F}"/>
              </a:ext>
            </a:extLst>
          </p:cNvPr>
          <p:cNvSpPr txBox="1"/>
          <p:nvPr/>
        </p:nvSpPr>
        <p:spPr>
          <a:xfrm>
            <a:off x="7829021" y="4429115"/>
            <a:ext cx="982862"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MDPH Office of CHW established</a:t>
            </a:r>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42753" y="136016"/>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Tree>
    <p:extLst>
      <p:ext uri="{BB962C8B-B14F-4D97-AF65-F5344CB8AC3E}">
        <p14:creationId xmlns:p14="http://schemas.microsoft.com/office/powerpoint/2010/main" val="208569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p:cNvCxnSpPr>
          <p:nvPr/>
        </p:nvCxnSpPr>
        <p:spPr>
          <a:xfrm flipV="1">
            <a:off x="827877" y="3574766"/>
            <a:ext cx="11217262" cy="6646"/>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1241221" y="3470106"/>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EB4565-31E2-4B1E-AA4D-49A0CF83FA0E}"/>
              </a:ext>
            </a:extLst>
          </p:cNvPr>
          <p:cNvSpPr/>
          <p:nvPr/>
        </p:nvSpPr>
        <p:spPr>
          <a:xfrm>
            <a:off x="6539004" y="345959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B6085C3-8413-4AE4-A470-90FD8103DCA7}"/>
              </a:ext>
            </a:extLst>
          </p:cNvPr>
          <p:cNvSpPr/>
          <p:nvPr/>
        </p:nvSpPr>
        <p:spPr>
          <a:xfrm>
            <a:off x="3003779" y="3447422"/>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stCxn id="15" idx="0"/>
          </p:cNvCxnSpPr>
          <p:nvPr/>
        </p:nvCxnSpPr>
        <p:spPr>
          <a:xfrm flipV="1">
            <a:off x="1340373" y="2366003"/>
            <a:ext cx="0" cy="110410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28" idx="0"/>
            <a:endCxn id="43" idx="2"/>
          </p:cNvCxnSpPr>
          <p:nvPr/>
        </p:nvCxnSpPr>
        <p:spPr>
          <a:xfrm flipV="1">
            <a:off x="3102931" y="3216988"/>
            <a:ext cx="8226" cy="2304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94" idx="2"/>
          </p:cNvCxnSpPr>
          <p:nvPr/>
        </p:nvCxnSpPr>
        <p:spPr>
          <a:xfrm flipH="1" flipV="1">
            <a:off x="8576286" y="1517147"/>
            <a:ext cx="5635" cy="196399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8482769" y="348114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124" idx="2"/>
          </p:cNvCxnSpPr>
          <p:nvPr/>
        </p:nvCxnSpPr>
        <p:spPr>
          <a:xfrm flipH="1" flipV="1">
            <a:off x="6637270" y="3452188"/>
            <a:ext cx="886" cy="740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0D6C316-0818-49E6-883F-D2A91247CD3C}"/>
              </a:ext>
            </a:extLst>
          </p:cNvPr>
          <p:cNvCxnSpPr>
            <a:cxnSpLocks/>
            <a:stCxn id="53" idx="0"/>
            <a:endCxn id="28" idx="4"/>
          </p:cNvCxnSpPr>
          <p:nvPr/>
        </p:nvCxnSpPr>
        <p:spPr>
          <a:xfrm flipV="1">
            <a:off x="3102929" y="3656742"/>
            <a:ext cx="2" cy="40229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134" idx="0"/>
            <a:endCxn id="128" idx="2"/>
          </p:cNvCxnSpPr>
          <p:nvPr/>
        </p:nvCxnSpPr>
        <p:spPr>
          <a:xfrm flipV="1">
            <a:off x="5634717" y="2847656"/>
            <a:ext cx="5347" cy="62909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CAC4E7D-1F18-4A28-BBDC-35F52F3E8E25}"/>
              </a:ext>
            </a:extLst>
          </p:cNvPr>
          <p:cNvSpPr/>
          <p:nvPr/>
        </p:nvSpPr>
        <p:spPr>
          <a:xfrm>
            <a:off x="5535565" y="3476752"/>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50268" y="80501"/>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20" name="Rectangle 19">
            <a:extLst>
              <a:ext uri="{FF2B5EF4-FFF2-40B4-BE49-F238E27FC236}">
                <a16:creationId xmlns:a16="http://schemas.microsoft.com/office/drawing/2014/main" id="{22DDB0FF-75F0-4168-A621-599FAE06F8B6}"/>
              </a:ext>
            </a:extLst>
          </p:cNvPr>
          <p:cNvSpPr/>
          <p:nvPr/>
        </p:nvSpPr>
        <p:spPr>
          <a:xfrm>
            <a:off x="91418" y="3257137"/>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21" name="TextBox 20">
            <a:extLst>
              <a:ext uri="{FF2B5EF4-FFF2-40B4-BE49-F238E27FC236}">
                <a16:creationId xmlns:a16="http://schemas.microsoft.com/office/drawing/2014/main" id="{C19C5839-4B3E-47B8-B0ED-AACA2ADA3233}"/>
              </a:ext>
            </a:extLst>
          </p:cNvPr>
          <p:cNvSpPr txBox="1"/>
          <p:nvPr/>
        </p:nvSpPr>
        <p:spPr>
          <a:xfrm>
            <a:off x="962878" y="3695180"/>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2010</a:t>
            </a:r>
          </a:p>
        </p:txBody>
      </p:sp>
      <p:sp>
        <p:nvSpPr>
          <p:cNvPr id="22" name="TextBox 21">
            <a:extLst>
              <a:ext uri="{FF2B5EF4-FFF2-40B4-BE49-F238E27FC236}">
                <a16:creationId xmlns:a16="http://schemas.microsoft.com/office/drawing/2014/main" id="{18200F18-EAFF-4861-A71A-2728340FBDEE}"/>
              </a:ext>
            </a:extLst>
          </p:cNvPr>
          <p:cNvSpPr txBox="1"/>
          <p:nvPr/>
        </p:nvSpPr>
        <p:spPr>
          <a:xfrm>
            <a:off x="350596" y="423996"/>
            <a:ext cx="1979551" cy="1938992"/>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The Comprehensive Cancer Program of the Florida Department of Public Health (FDOH) receives the CDC DP10-1017 Grant. 34-member, governor appointed Cancer Control and Research Advisory Council (C-CRAB) established.</a:t>
            </a:r>
          </a:p>
        </p:txBody>
      </p:sp>
      <p:cxnSp>
        <p:nvCxnSpPr>
          <p:cNvPr id="26" name="Straight Connector 25">
            <a:extLst>
              <a:ext uri="{FF2B5EF4-FFF2-40B4-BE49-F238E27FC236}">
                <a16:creationId xmlns:a16="http://schemas.microsoft.com/office/drawing/2014/main" id="{690D9086-D1C9-4648-9CD3-3EA08D1D83D6}"/>
              </a:ext>
            </a:extLst>
          </p:cNvPr>
          <p:cNvCxnSpPr>
            <a:cxnSpLocks/>
            <a:stCxn id="32" idx="0"/>
            <a:endCxn id="21" idx="0"/>
          </p:cNvCxnSpPr>
          <p:nvPr/>
        </p:nvCxnSpPr>
        <p:spPr>
          <a:xfrm flipV="1">
            <a:off x="1340371" y="3695180"/>
            <a:ext cx="3507" cy="164064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83F58D-DC3F-4C1E-926A-941A5AA40700}"/>
              </a:ext>
            </a:extLst>
          </p:cNvPr>
          <p:cNvSpPr txBox="1"/>
          <p:nvPr/>
        </p:nvSpPr>
        <p:spPr>
          <a:xfrm>
            <a:off x="559361" y="5335826"/>
            <a:ext cx="1562019"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C-CRAB Goal III Subcommittee begins convening CHW Taskforce to lead C-CRAB’s strategic initiatives promoting CHWs.</a:t>
            </a:r>
          </a:p>
        </p:txBody>
      </p:sp>
      <p:sp>
        <p:nvSpPr>
          <p:cNvPr id="43" name="TextBox 42">
            <a:extLst>
              <a:ext uri="{FF2B5EF4-FFF2-40B4-BE49-F238E27FC236}">
                <a16:creationId xmlns:a16="http://schemas.microsoft.com/office/drawing/2014/main" id="{BCDE56A8-9859-4DB3-8E73-4097DFA59296}"/>
              </a:ext>
            </a:extLst>
          </p:cNvPr>
          <p:cNvSpPr txBox="1"/>
          <p:nvPr/>
        </p:nvSpPr>
        <p:spPr>
          <a:xfrm>
            <a:off x="2663602" y="2201325"/>
            <a:ext cx="895110"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CHW Taskforce Meeting. ~50 attendees.</a:t>
            </a:r>
          </a:p>
        </p:txBody>
      </p:sp>
      <p:sp>
        <p:nvSpPr>
          <p:cNvPr id="50" name="TextBox 49">
            <a:extLst>
              <a:ext uri="{FF2B5EF4-FFF2-40B4-BE49-F238E27FC236}">
                <a16:creationId xmlns:a16="http://schemas.microsoft.com/office/drawing/2014/main" id="{B1FE4717-9F75-4286-AADC-684983391DE4}"/>
              </a:ext>
            </a:extLst>
          </p:cNvPr>
          <p:cNvSpPr txBox="1"/>
          <p:nvPr/>
        </p:nvSpPr>
        <p:spPr>
          <a:xfrm>
            <a:off x="2721930" y="367249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2011</a:t>
            </a:r>
          </a:p>
        </p:txBody>
      </p:sp>
      <p:sp>
        <p:nvSpPr>
          <p:cNvPr id="53" name="TextBox 52">
            <a:extLst>
              <a:ext uri="{FF2B5EF4-FFF2-40B4-BE49-F238E27FC236}">
                <a16:creationId xmlns:a16="http://schemas.microsoft.com/office/drawing/2014/main" id="{49888A2D-6B36-48DB-89B7-620E4785513A}"/>
              </a:ext>
            </a:extLst>
          </p:cNvPr>
          <p:cNvSpPr txBox="1"/>
          <p:nvPr/>
        </p:nvSpPr>
        <p:spPr>
          <a:xfrm>
            <a:off x="2432136" y="4059035"/>
            <a:ext cx="134158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 Taskforce becomes the first iteration of the Florida CHW Coalition (FCHWC).</a:t>
            </a:r>
          </a:p>
        </p:txBody>
      </p:sp>
      <p:sp>
        <p:nvSpPr>
          <p:cNvPr id="54" name="Right Brace 53">
            <a:extLst>
              <a:ext uri="{FF2B5EF4-FFF2-40B4-BE49-F238E27FC236}">
                <a16:creationId xmlns:a16="http://schemas.microsoft.com/office/drawing/2014/main" id="{FD32E138-397E-49D9-91B9-B27F6624D395}"/>
              </a:ext>
            </a:extLst>
          </p:cNvPr>
          <p:cNvSpPr/>
          <p:nvPr/>
        </p:nvSpPr>
        <p:spPr>
          <a:xfrm rot="16200000">
            <a:off x="3815369" y="2335694"/>
            <a:ext cx="389094" cy="1797517"/>
          </a:xfrm>
          <a:prstGeom prst="rightBrace">
            <a:avLst>
              <a:gd name="adj1" fmla="val 10106"/>
              <a:gd name="adj2" fmla="val 5103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299C6C01-DC85-4039-9485-01436DDB0B69}"/>
              </a:ext>
            </a:extLst>
          </p:cNvPr>
          <p:cNvSpPr txBox="1"/>
          <p:nvPr/>
        </p:nvSpPr>
        <p:spPr>
          <a:xfrm>
            <a:off x="3483929" y="1843547"/>
            <a:ext cx="1177704"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Strategic Planning Meetings (2011-2013) Membership grows to 275.</a:t>
            </a:r>
          </a:p>
        </p:txBody>
      </p:sp>
      <p:sp>
        <p:nvSpPr>
          <p:cNvPr id="76" name="TextBox 75">
            <a:extLst>
              <a:ext uri="{FF2B5EF4-FFF2-40B4-BE49-F238E27FC236}">
                <a16:creationId xmlns:a16="http://schemas.microsoft.com/office/drawing/2014/main" id="{8751D34A-C27E-48B2-9C25-4C16A45F9209}"/>
              </a:ext>
            </a:extLst>
          </p:cNvPr>
          <p:cNvSpPr txBox="1"/>
          <p:nvPr/>
        </p:nvSpPr>
        <p:spPr>
          <a:xfrm>
            <a:off x="5249853" y="368064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77" name="TextBox 76">
            <a:extLst>
              <a:ext uri="{FF2B5EF4-FFF2-40B4-BE49-F238E27FC236}">
                <a16:creationId xmlns:a16="http://schemas.microsoft.com/office/drawing/2014/main" id="{9F742DF9-73DA-4C71-8D51-A5126AD762D5}"/>
              </a:ext>
            </a:extLst>
          </p:cNvPr>
          <p:cNvSpPr txBox="1"/>
          <p:nvPr/>
        </p:nvSpPr>
        <p:spPr>
          <a:xfrm>
            <a:off x="6251180" y="368064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2015</a:t>
            </a:r>
          </a:p>
        </p:txBody>
      </p:sp>
      <p:cxnSp>
        <p:nvCxnSpPr>
          <p:cNvPr id="78" name="Straight Connector 77">
            <a:extLst>
              <a:ext uri="{FF2B5EF4-FFF2-40B4-BE49-F238E27FC236}">
                <a16:creationId xmlns:a16="http://schemas.microsoft.com/office/drawing/2014/main" id="{9E7D907C-9BD1-4810-8948-136BAC9A3BC0}"/>
              </a:ext>
            </a:extLst>
          </p:cNvPr>
          <p:cNvCxnSpPr>
            <a:cxnSpLocks/>
            <a:stCxn id="83" idx="0"/>
            <a:endCxn id="79" idx="4"/>
          </p:cNvCxnSpPr>
          <p:nvPr/>
        </p:nvCxnSpPr>
        <p:spPr>
          <a:xfrm flipV="1">
            <a:off x="4031162" y="3650120"/>
            <a:ext cx="0" cy="168570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4F43137E-FB0B-45C1-8799-ECFEF024EFCD}"/>
              </a:ext>
            </a:extLst>
          </p:cNvPr>
          <p:cNvSpPr/>
          <p:nvPr/>
        </p:nvSpPr>
        <p:spPr>
          <a:xfrm>
            <a:off x="3932010" y="344080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77727BC-CA3D-4E15-B0D7-4C18F78B3495}"/>
              </a:ext>
            </a:extLst>
          </p:cNvPr>
          <p:cNvSpPr txBox="1"/>
          <p:nvPr/>
        </p:nvSpPr>
        <p:spPr>
          <a:xfrm>
            <a:off x="3360369" y="5335826"/>
            <a:ext cx="134158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conducts a survey of its membership; questions about certification.</a:t>
            </a:r>
          </a:p>
        </p:txBody>
      </p:sp>
      <p:cxnSp>
        <p:nvCxnSpPr>
          <p:cNvPr id="86" name="Straight Connector 85">
            <a:extLst>
              <a:ext uri="{FF2B5EF4-FFF2-40B4-BE49-F238E27FC236}">
                <a16:creationId xmlns:a16="http://schemas.microsoft.com/office/drawing/2014/main" id="{351C3D03-0072-4383-B747-A33AC95ED672}"/>
              </a:ext>
            </a:extLst>
          </p:cNvPr>
          <p:cNvCxnSpPr>
            <a:cxnSpLocks/>
            <a:stCxn id="90" idx="0"/>
            <a:endCxn id="23" idx="4"/>
          </p:cNvCxnSpPr>
          <p:nvPr/>
        </p:nvCxnSpPr>
        <p:spPr>
          <a:xfrm flipV="1">
            <a:off x="6637270" y="3668910"/>
            <a:ext cx="886" cy="115219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AB5F2BBF-3521-4248-BD27-DB24ABA0BB38}"/>
              </a:ext>
            </a:extLst>
          </p:cNvPr>
          <p:cNvSpPr txBox="1"/>
          <p:nvPr/>
        </p:nvSpPr>
        <p:spPr>
          <a:xfrm>
            <a:off x="5966477" y="4821105"/>
            <a:ext cx="1341585"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files for 501c(3) status</a:t>
            </a:r>
          </a:p>
        </p:txBody>
      </p:sp>
      <p:sp>
        <p:nvSpPr>
          <p:cNvPr id="94" name="TextBox 93">
            <a:extLst>
              <a:ext uri="{FF2B5EF4-FFF2-40B4-BE49-F238E27FC236}">
                <a16:creationId xmlns:a16="http://schemas.microsoft.com/office/drawing/2014/main" id="{80D50CF2-786E-4292-8213-1300512DEE3A}"/>
              </a:ext>
            </a:extLst>
          </p:cNvPr>
          <p:cNvSpPr txBox="1"/>
          <p:nvPr/>
        </p:nvSpPr>
        <p:spPr>
          <a:xfrm>
            <a:off x="7738624" y="132152"/>
            <a:ext cx="1675324" cy="1384995"/>
          </a:xfrm>
          <a:prstGeom prst="rect">
            <a:avLst/>
          </a:prstGeom>
          <a:noFill/>
        </p:spPr>
        <p:txBody>
          <a:bodyPr wrap="square">
            <a:spAutoFit/>
          </a:bodyPr>
          <a:lstStyle/>
          <a:p>
            <a:pPr algn="ctr"/>
            <a:r>
              <a:rPr lang="en-US" sz="1200" dirty="0">
                <a:latin typeface="Segoe UI" panose="020B0502040204020203" pitchFamily="34" charset="0"/>
                <a:cs typeface="Segoe UI" panose="020B0502040204020203" pitchFamily="34" charset="0"/>
              </a:rPr>
              <a:t> Coalition receives its first Patient Centered Outcomes Research Institute (PCORI) grant in partnership with the University of Miami. (1-2 since)</a:t>
            </a:r>
          </a:p>
        </p:txBody>
      </p:sp>
      <p:sp>
        <p:nvSpPr>
          <p:cNvPr id="116" name="TextBox 115">
            <a:extLst>
              <a:ext uri="{FF2B5EF4-FFF2-40B4-BE49-F238E27FC236}">
                <a16:creationId xmlns:a16="http://schemas.microsoft.com/office/drawing/2014/main" id="{1EB62407-4E84-41CF-91BE-034A9BC59DEA}"/>
              </a:ext>
            </a:extLst>
          </p:cNvPr>
          <p:cNvSpPr txBox="1"/>
          <p:nvPr/>
        </p:nvSpPr>
        <p:spPr>
          <a:xfrm>
            <a:off x="8195287" y="366377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2017</a:t>
            </a:r>
          </a:p>
        </p:txBody>
      </p:sp>
      <p:cxnSp>
        <p:nvCxnSpPr>
          <p:cNvPr id="117" name="Straight Connector 116">
            <a:extLst>
              <a:ext uri="{FF2B5EF4-FFF2-40B4-BE49-F238E27FC236}">
                <a16:creationId xmlns:a16="http://schemas.microsoft.com/office/drawing/2014/main" id="{E8F53611-EC40-44D9-9536-82054A26E078}"/>
              </a:ext>
            </a:extLst>
          </p:cNvPr>
          <p:cNvCxnSpPr>
            <a:cxnSpLocks/>
            <a:endCxn id="118" idx="2"/>
          </p:cNvCxnSpPr>
          <p:nvPr/>
        </p:nvCxnSpPr>
        <p:spPr>
          <a:xfrm flipV="1">
            <a:off x="4689883" y="1698271"/>
            <a:ext cx="9947" cy="190532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A2A7B7-A33F-466C-A027-1B19EC35276C}"/>
              </a:ext>
            </a:extLst>
          </p:cNvPr>
          <p:cNvSpPr txBox="1"/>
          <p:nvPr/>
        </p:nvSpPr>
        <p:spPr>
          <a:xfrm>
            <a:off x="3331256" y="682608"/>
            <a:ext cx="2737147"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begins to meet with the Florida Certification Board. Convenes an Implementation Team to work on the development of a certification &amp; training program.</a:t>
            </a:r>
          </a:p>
        </p:txBody>
      </p:sp>
      <p:sp>
        <p:nvSpPr>
          <p:cNvPr id="128" name="TextBox 127">
            <a:extLst>
              <a:ext uri="{FF2B5EF4-FFF2-40B4-BE49-F238E27FC236}">
                <a16:creationId xmlns:a16="http://schemas.microsoft.com/office/drawing/2014/main" id="{99B7F0BB-729D-4236-951C-F06BEB7EC47E}"/>
              </a:ext>
            </a:extLst>
          </p:cNvPr>
          <p:cNvSpPr txBox="1"/>
          <p:nvPr/>
        </p:nvSpPr>
        <p:spPr>
          <a:xfrm>
            <a:off x="4969271" y="2201325"/>
            <a:ext cx="1341585"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206 filed; dies in Health Policy Committee.</a:t>
            </a:r>
          </a:p>
        </p:txBody>
      </p:sp>
      <p:sp>
        <p:nvSpPr>
          <p:cNvPr id="129" name="TextBox 128">
            <a:extLst>
              <a:ext uri="{FF2B5EF4-FFF2-40B4-BE49-F238E27FC236}">
                <a16:creationId xmlns:a16="http://schemas.microsoft.com/office/drawing/2014/main" id="{3BFD28EE-07C3-4EC2-BE5C-9EE679AFD01E}"/>
              </a:ext>
            </a:extLst>
          </p:cNvPr>
          <p:cNvSpPr txBox="1"/>
          <p:nvPr/>
        </p:nvSpPr>
        <p:spPr>
          <a:xfrm>
            <a:off x="6714309" y="5545405"/>
            <a:ext cx="134158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482 filed; dies in Senate Appropriations subcommittee.</a:t>
            </a:r>
          </a:p>
        </p:txBody>
      </p:sp>
      <p:cxnSp>
        <p:nvCxnSpPr>
          <p:cNvPr id="68" name="Connector: Elbow 67">
            <a:extLst>
              <a:ext uri="{FF2B5EF4-FFF2-40B4-BE49-F238E27FC236}">
                <a16:creationId xmlns:a16="http://schemas.microsoft.com/office/drawing/2014/main" id="{7BF3428F-A492-471D-A797-319F579AE4F4}"/>
              </a:ext>
            </a:extLst>
          </p:cNvPr>
          <p:cNvCxnSpPr>
            <a:cxnSpLocks/>
            <a:stCxn id="23" idx="4"/>
            <a:endCxn id="129" idx="0"/>
          </p:cNvCxnSpPr>
          <p:nvPr/>
        </p:nvCxnSpPr>
        <p:spPr>
          <a:xfrm rot="16200000" flipH="1">
            <a:off x="6073382" y="4233684"/>
            <a:ext cx="1876495" cy="746946"/>
          </a:xfrm>
          <a:prstGeom prst="bentConnector3">
            <a:avLst>
              <a:gd name="adj1" fmla="val 24620"/>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386AC779-8C6A-4D75-B0C9-5519BC385694}"/>
              </a:ext>
            </a:extLst>
          </p:cNvPr>
          <p:cNvSpPr txBox="1"/>
          <p:nvPr/>
        </p:nvSpPr>
        <p:spPr>
          <a:xfrm>
            <a:off x="3636708" y="366631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133" name="TextBox 132">
            <a:extLst>
              <a:ext uri="{FF2B5EF4-FFF2-40B4-BE49-F238E27FC236}">
                <a16:creationId xmlns:a16="http://schemas.microsoft.com/office/drawing/2014/main" id="{03DB4D76-BA13-4DD5-9A77-C0B23F0E7CB2}"/>
              </a:ext>
            </a:extLst>
          </p:cNvPr>
          <p:cNvSpPr txBox="1"/>
          <p:nvPr/>
        </p:nvSpPr>
        <p:spPr>
          <a:xfrm>
            <a:off x="4127985" y="4405607"/>
            <a:ext cx="134158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886 filed; dies in Health Regulation Committee.</a:t>
            </a:r>
          </a:p>
        </p:txBody>
      </p:sp>
      <p:cxnSp>
        <p:nvCxnSpPr>
          <p:cNvPr id="135" name="Connector: Elbow 134">
            <a:extLst>
              <a:ext uri="{FF2B5EF4-FFF2-40B4-BE49-F238E27FC236}">
                <a16:creationId xmlns:a16="http://schemas.microsoft.com/office/drawing/2014/main" id="{3A1911D2-CAB7-449D-9BDD-32338358C50B}"/>
              </a:ext>
            </a:extLst>
          </p:cNvPr>
          <p:cNvCxnSpPr>
            <a:cxnSpLocks/>
            <a:stCxn id="79" idx="4"/>
            <a:endCxn id="133" idx="0"/>
          </p:cNvCxnSpPr>
          <p:nvPr/>
        </p:nvCxnSpPr>
        <p:spPr>
          <a:xfrm rot="16200000" flipH="1">
            <a:off x="4037227" y="3644055"/>
            <a:ext cx="755487" cy="767616"/>
          </a:xfrm>
          <a:prstGeom prst="bentConnector3">
            <a:avLst>
              <a:gd name="adj1"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206923-DD1E-4970-A4EE-001186E2152A}"/>
              </a:ext>
            </a:extLst>
          </p:cNvPr>
          <p:cNvCxnSpPr>
            <a:cxnSpLocks/>
            <a:stCxn id="139" idx="0"/>
            <a:endCxn id="137" idx="2"/>
          </p:cNvCxnSpPr>
          <p:nvPr/>
        </p:nvCxnSpPr>
        <p:spPr>
          <a:xfrm flipV="1">
            <a:off x="7599975" y="2830028"/>
            <a:ext cx="13467" cy="63210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5D3588C4-F0FD-4DEE-82DA-80042F2C2254}"/>
              </a:ext>
            </a:extLst>
          </p:cNvPr>
          <p:cNvSpPr txBox="1"/>
          <p:nvPr/>
        </p:nvSpPr>
        <p:spPr>
          <a:xfrm>
            <a:off x="7021369" y="1999031"/>
            <a:ext cx="1184146"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FCHWC develops CHW training curriculum.</a:t>
            </a:r>
          </a:p>
        </p:txBody>
      </p:sp>
      <p:sp>
        <p:nvSpPr>
          <p:cNvPr id="138" name="TextBox 137">
            <a:extLst>
              <a:ext uri="{FF2B5EF4-FFF2-40B4-BE49-F238E27FC236}">
                <a16:creationId xmlns:a16="http://schemas.microsoft.com/office/drawing/2014/main" id="{072C35D2-4DE0-4306-8341-5C14951E43C9}"/>
              </a:ext>
            </a:extLst>
          </p:cNvPr>
          <p:cNvSpPr txBox="1"/>
          <p:nvPr/>
        </p:nvSpPr>
        <p:spPr>
          <a:xfrm>
            <a:off x="7233875" y="367249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2016</a:t>
            </a:r>
          </a:p>
        </p:txBody>
      </p:sp>
      <p:sp>
        <p:nvSpPr>
          <p:cNvPr id="139" name="Oval 138">
            <a:extLst>
              <a:ext uri="{FF2B5EF4-FFF2-40B4-BE49-F238E27FC236}">
                <a16:creationId xmlns:a16="http://schemas.microsoft.com/office/drawing/2014/main" id="{50775772-0866-44DC-AAAC-D5BD86572D6E}"/>
              </a:ext>
            </a:extLst>
          </p:cNvPr>
          <p:cNvSpPr/>
          <p:nvPr/>
        </p:nvSpPr>
        <p:spPr>
          <a:xfrm>
            <a:off x="7500823" y="3462132"/>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0C2AF550-ED34-4863-9B64-2A96A9E83BE6}"/>
              </a:ext>
            </a:extLst>
          </p:cNvPr>
          <p:cNvCxnSpPr>
            <a:cxnSpLocks/>
            <a:stCxn id="141" idx="0"/>
            <a:endCxn id="143" idx="2"/>
          </p:cNvCxnSpPr>
          <p:nvPr/>
        </p:nvCxnSpPr>
        <p:spPr>
          <a:xfrm flipH="1" flipV="1">
            <a:off x="11473639" y="2260597"/>
            <a:ext cx="5635" cy="120605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6BEF31B7-F612-4D63-96DA-B0EC335CB10C}"/>
              </a:ext>
            </a:extLst>
          </p:cNvPr>
          <p:cNvSpPr/>
          <p:nvPr/>
        </p:nvSpPr>
        <p:spPr>
          <a:xfrm>
            <a:off x="11380122" y="346665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31EB236F-B8D1-4088-8ADE-AAA737EBC931}"/>
              </a:ext>
            </a:extLst>
          </p:cNvPr>
          <p:cNvSpPr txBox="1"/>
          <p:nvPr/>
        </p:nvSpPr>
        <p:spPr>
          <a:xfrm>
            <a:off x="11092640" y="364928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2021</a:t>
            </a:r>
          </a:p>
        </p:txBody>
      </p:sp>
      <p:sp>
        <p:nvSpPr>
          <p:cNvPr id="143" name="TextBox 142">
            <a:extLst>
              <a:ext uri="{FF2B5EF4-FFF2-40B4-BE49-F238E27FC236}">
                <a16:creationId xmlns:a16="http://schemas.microsoft.com/office/drawing/2014/main" id="{8438961A-689B-4E79-912B-94DB7FB7BBB4}"/>
              </a:ext>
            </a:extLst>
          </p:cNvPr>
          <p:cNvSpPr txBox="1"/>
          <p:nvPr/>
        </p:nvSpPr>
        <p:spPr>
          <a:xfrm>
            <a:off x="10881566" y="1060268"/>
            <a:ext cx="1184146"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FCHWC &amp; FDOH create Chronic Disease Training for CHWs.</a:t>
            </a:r>
          </a:p>
        </p:txBody>
      </p:sp>
      <p:cxnSp>
        <p:nvCxnSpPr>
          <p:cNvPr id="145" name="Straight Connector 144">
            <a:extLst>
              <a:ext uri="{FF2B5EF4-FFF2-40B4-BE49-F238E27FC236}">
                <a16:creationId xmlns:a16="http://schemas.microsoft.com/office/drawing/2014/main" id="{7277A488-7E76-441D-9A62-02D4C2BA1E34}"/>
              </a:ext>
            </a:extLst>
          </p:cNvPr>
          <p:cNvCxnSpPr>
            <a:cxnSpLocks/>
            <a:stCxn id="146" idx="0"/>
            <a:endCxn id="148" idx="2"/>
          </p:cNvCxnSpPr>
          <p:nvPr/>
        </p:nvCxnSpPr>
        <p:spPr>
          <a:xfrm flipV="1">
            <a:off x="10019281" y="2636518"/>
            <a:ext cx="8499" cy="8193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F5CC0BB4-D121-4900-AC76-1636700427C5}"/>
              </a:ext>
            </a:extLst>
          </p:cNvPr>
          <p:cNvSpPr/>
          <p:nvPr/>
        </p:nvSpPr>
        <p:spPr>
          <a:xfrm>
            <a:off x="9920129" y="3455889"/>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3AF4B5E0-5048-48CF-8E36-FE0E7D408CA9}"/>
              </a:ext>
            </a:extLst>
          </p:cNvPr>
          <p:cNvSpPr txBox="1"/>
          <p:nvPr/>
        </p:nvSpPr>
        <p:spPr>
          <a:xfrm>
            <a:off x="9638281" y="364512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sp>
        <p:nvSpPr>
          <p:cNvPr id="148" name="TextBox 147">
            <a:extLst>
              <a:ext uri="{FF2B5EF4-FFF2-40B4-BE49-F238E27FC236}">
                <a16:creationId xmlns:a16="http://schemas.microsoft.com/office/drawing/2014/main" id="{F710CA61-78FF-4D87-8A9A-1E8A41CDB46C}"/>
              </a:ext>
            </a:extLst>
          </p:cNvPr>
          <p:cNvSpPr txBox="1"/>
          <p:nvPr/>
        </p:nvSpPr>
        <p:spPr>
          <a:xfrm>
            <a:off x="9357135" y="1251523"/>
            <a:ext cx="1341290"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FDOH provides FCHWC funding through CDC 1815 </a:t>
            </a:r>
            <a:r>
              <a:rPr lang="en-US" sz="1200" dirty="0" err="1">
                <a:latin typeface="Segoe UI" panose="020B0502040204020203" pitchFamily="34" charset="0"/>
                <a:cs typeface="Segoe UI" panose="020B0502040204020203" pitchFamily="34" charset="0"/>
              </a:rPr>
              <a:t>CoAg</a:t>
            </a:r>
            <a:r>
              <a:rPr lang="en-US" sz="1200" dirty="0">
                <a:latin typeface="Segoe UI" panose="020B0502040204020203" pitchFamily="34" charset="0"/>
                <a:cs typeface="Segoe UI" panose="020B0502040204020203" pitchFamily="34" charset="0"/>
              </a:rPr>
              <a:t> to support training &amp; certification of CHWs.</a:t>
            </a:r>
          </a:p>
        </p:txBody>
      </p:sp>
      <p:cxnSp>
        <p:nvCxnSpPr>
          <p:cNvPr id="157" name="Straight Connector 156">
            <a:extLst>
              <a:ext uri="{FF2B5EF4-FFF2-40B4-BE49-F238E27FC236}">
                <a16:creationId xmlns:a16="http://schemas.microsoft.com/office/drawing/2014/main" id="{6550BA8E-B580-40BB-A841-440D4C87265F}"/>
              </a:ext>
            </a:extLst>
          </p:cNvPr>
          <p:cNvCxnSpPr>
            <a:cxnSpLocks/>
            <a:stCxn id="160" idx="0"/>
            <a:endCxn id="76" idx="0"/>
          </p:cNvCxnSpPr>
          <p:nvPr/>
        </p:nvCxnSpPr>
        <p:spPr>
          <a:xfrm flipV="1">
            <a:off x="5630852" y="3680641"/>
            <a:ext cx="1" cy="188192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AC4B025E-FDFD-473F-B365-1A26E785F20B}"/>
              </a:ext>
            </a:extLst>
          </p:cNvPr>
          <p:cNvSpPr txBox="1"/>
          <p:nvPr/>
        </p:nvSpPr>
        <p:spPr>
          <a:xfrm>
            <a:off x="5037133" y="5562567"/>
            <a:ext cx="1187437"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leaves FDOH</a:t>
            </a:r>
          </a:p>
        </p:txBody>
      </p:sp>
      <p:cxnSp>
        <p:nvCxnSpPr>
          <p:cNvPr id="167" name="Connector: Elbow 166">
            <a:extLst>
              <a:ext uri="{FF2B5EF4-FFF2-40B4-BE49-F238E27FC236}">
                <a16:creationId xmlns:a16="http://schemas.microsoft.com/office/drawing/2014/main" id="{1A5EF896-8F4C-4AD1-B8EB-1FF64B7FD61C}"/>
              </a:ext>
            </a:extLst>
          </p:cNvPr>
          <p:cNvCxnSpPr>
            <a:cxnSpLocks/>
            <a:stCxn id="23" idx="0"/>
            <a:endCxn id="174" idx="2"/>
          </p:cNvCxnSpPr>
          <p:nvPr/>
        </p:nvCxnSpPr>
        <p:spPr>
          <a:xfrm rot="5400000" flipH="1" flipV="1">
            <a:off x="6015770" y="2634730"/>
            <a:ext cx="1447246" cy="202475"/>
          </a:xfrm>
          <a:prstGeom prst="bentConnector3">
            <a:avLst>
              <a:gd name="adj1" fmla="val 5246"/>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0E29A3F8-9CC0-4AB0-A5DA-25FEC84B0908}"/>
              </a:ext>
            </a:extLst>
          </p:cNvPr>
          <p:cNvSpPr txBox="1"/>
          <p:nvPr/>
        </p:nvSpPr>
        <p:spPr>
          <a:xfrm>
            <a:off x="6169838" y="812015"/>
            <a:ext cx="134158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holds first CHW Summit. Fees collected support infrastructure.</a:t>
            </a:r>
          </a:p>
        </p:txBody>
      </p:sp>
      <p:sp>
        <p:nvSpPr>
          <p:cNvPr id="124" name="TextBox 123">
            <a:extLst>
              <a:ext uri="{FF2B5EF4-FFF2-40B4-BE49-F238E27FC236}">
                <a16:creationId xmlns:a16="http://schemas.microsoft.com/office/drawing/2014/main" id="{9C888A6E-E96D-4D6A-B248-2AF1E5F36794}"/>
              </a:ext>
            </a:extLst>
          </p:cNvPr>
          <p:cNvSpPr txBox="1"/>
          <p:nvPr/>
        </p:nvSpPr>
        <p:spPr>
          <a:xfrm>
            <a:off x="5966477" y="2621191"/>
            <a:ext cx="134158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 Certification via FCB begins in Florida.</a:t>
            </a:r>
          </a:p>
        </p:txBody>
      </p:sp>
    </p:spTree>
    <p:extLst>
      <p:ext uri="{BB962C8B-B14F-4D97-AF65-F5344CB8AC3E}">
        <p14:creationId xmlns:p14="http://schemas.microsoft.com/office/powerpoint/2010/main" val="158551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a:stCxn id="21" idx="3"/>
          </p:cNvCxnSpPr>
          <p:nvPr/>
        </p:nvCxnSpPr>
        <p:spPr>
          <a:xfrm>
            <a:off x="974082" y="3578399"/>
            <a:ext cx="10817868" cy="0"/>
          </a:xfrm>
          <a:prstGeom prst="straightConnector1">
            <a:avLst/>
          </a:prstGeom>
          <a:ln w="28575">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3508260" y="3546661"/>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EB4565-31E2-4B1E-AA4D-49A0CF83FA0E}"/>
              </a:ext>
            </a:extLst>
          </p:cNvPr>
          <p:cNvSpPr/>
          <p:nvPr/>
        </p:nvSpPr>
        <p:spPr>
          <a:xfrm>
            <a:off x="5316212" y="351921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B6085C3-8413-4AE4-A470-90FD8103DCA7}"/>
              </a:ext>
            </a:extLst>
          </p:cNvPr>
          <p:cNvSpPr/>
          <p:nvPr/>
        </p:nvSpPr>
        <p:spPr>
          <a:xfrm>
            <a:off x="4116766" y="3510337"/>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stCxn id="15" idx="0"/>
            <a:endCxn id="45" idx="2"/>
          </p:cNvCxnSpPr>
          <p:nvPr/>
        </p:nvCxnSpPr>
        <p:spPr>
          <a:xfrm flipH="1" flipV="1">
            <a:off x="3603173" y="2318160"/>
            <a:ext cx="4239" cy="12285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50" idx="0"/>
            <a:endCxn id="28" idx="4"/>
          </p:cNvCxnSpPr>
          <p:nvPr/>
        </p:nvCxnSpPr>
        <p:spPr>
          <a:xfrm flipV="1">
            <a:off x="4215918" y="3719657"/>
            <a:ext cx="0" cy="6101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31" idx="2"/>
          </p:cNvCxnSpPr>
          <p:nvPr/>
        </p:nvCxnSpPr>
        <p:spPr>
          <a:xfrm flipH="1" flipV="1">
            <a:off x="8892675" y="1245187"/>
            <a:ext cx="3361" cy="22827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8796884" y="3527960"/>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41" idx="2"/>
          </p:cNvCxnSpPr>
          <p:nvPr/>
        </p:nvCxnSpPr>
        <p:spPr>
          <a:xfrm flipV="1">
            <a:off x="5415364" y="3147662"/>
            <a:ext cx="4399" cy="37155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56" idx="0"/>
            <a:endCxn id="134" idx="4"/>
          </p:cNvCxnSpPr>
          <p:nvPr/>
        </p:nvCxnSpPr>
        <p:spPr>
          <a:xfrm flipH="1" flipV="1">
            <a:off x="6283451" y="3728539"/>
            <a:ext cx="3912" cy="4855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CAC4E7D-1F18-4A28-BBDC-35F52F3E8E25}"/>
              </a:ext>
            </a:extLst>
          </p:cNvPr>
          <p:cNvSpPr/>
          <p:nvPr/>
        </p:nvSpPr>
        <p:spPr>
          <a:xfrm>
            <a:off x="6184299" y="351921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42753" y="136016"/>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21" name="Rectangle 20">
            <a:extLst>
              <a:ext uri="{FF2B5EF4-FFF2-40B4-BE49-F238E27FC236}">
                <a16:creationId xmlns:a16="http://schemas.microsoft.com/office/drawing/2014/main" id="{B64D13FF-10B2-4AA7-8608-BABA1BF1258B}"/>
              </a:ext>
            </a:extLst>
          </p:cNvPr>
          <p:cNvSpPr/>
          <p:nvPr/>
        </p:nvSpPr>
        <p:spPr>
          <a:xfrm>
            <a:off x="303382" y="3250338"/>
            <a:ext cx="670700" cy="6561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20" name="TextBox 19">
            <a:extLst>
              <a:ext uri="{FF2B5EF4-FFF2-40B4-BE49-F238E27FC236}">
                <a16:creationId xmlns:a16="http://schemas.microsoft.com/office/drawing/2014/main" id="{6C55CDC4-90B2-4ECF-90D4-512352DD24E2}"/>
              </a:ext>
            </a:extLst>
          </p:cNvPr>
          <p:cNvSpPr txBox="1"/>
          <p:nvPr/>
        </p:nvSpPr>
        <p:spPr>
          <a:xfrm>
            <a:off x="3222174" y="375045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2011</a:t>
            </a:r>
          </a:p>
        </p:txBody>
      </p:sp>
      <p:sp>
        <p:nvSpPr>
          <p:cNvPr id="22" name="TextBox 21">
            <a:extLst>
              <a:ext uri="{FF2B5EF4-FFF2-40B4-BE49-F238E27FC236}">
                <a16:creationId xmlns:a16="http://schemas.microsoft.com/office/drawing/2014/main" id="{C8163051-BDDB-43F6-A7E0-D4EC2E676047}"/>
              </a:ext>
            </a:extLst>
          </p:cNvPr>
          <p:cNvSpPr txBox="1"/>
          <p:nvPr/>
        </p:nvSpPr>
        <p:spPr>
          <a:xfrm>
            <a:off x="3849422" y="3199483"/>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24" name="TextBox 23">
            <a:extLst>
              <a:ext uri="{FF2B5EF4-FFF2-40B4-BE49-F238E27FC236}">
                <a16:creationId xmlns:a16="http://schemas.microsoft.com/office/drawing/2014/main" id="{18877410-7791-44ED-8640-EBF49B170C75}"/>
              </a:ext>
            </a:extLst>
          </p:cNvPr>
          <p:cNvSpPr txBox="1"/>
          <p:nvPr/>
        </p:nvSpPr>
        <p:spPr>
          <a:xfrm>
            <a:off x="5023821" y="374386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2013</a:t>
            </a:r>
          </a:p>
        </p:txBody>
      </p:sp>
      <p:sp>
        <p:nvSpPr>
          <p:cNvPr id="25" name="TextBox 24">
            <a:extLst>
              <a:ext uri="{FF2B5EF4-FFF2-40B4-BE49-F238E27FC236}">
                <a16:creationId xmlns:a16="http://schemas.microsoft.com/office/drawing/2014/main" id="{12269A3A-B1C5-4B2B-BBF7-D550E8F281FD}"/>
              </a:ext>
            </a:extLst>
          </p:cNvPr>
          <p:cNvSpPr txBox="1"/>
          <p:nvPr/>
        </p:nvSpPr>
        <p:spPr>
          <a:xfrm>
            <a:off x="5902450" y="318995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26" name="TextBox 25">
            <a:extLst>
              <a:ext uri="{FF2B5EF4-FFF2-40B4-BE49-F238E27FC236}">
                <a16:creationId xmlns:a16="http://schemas.microsoft.com/office/drawing/2014/main" id="{3A01E486-A684-4BAE-BE42-A9F0F61E6461}"/>
              </a:ext>
            </a:extLst>
          </p:cNvPr>
          <p:cNvSpPr txBox="1"/>
          <p:nvPr/>
        </p:nvSpPr>
        <p:spPr>
          <a:xfrm>
            <a:off x="8551437" y="3743867"/>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2018</a:t>
            </a:r>
          </a:p>
        </p:txBody>
      </p:sp>
      <p:sp>
        <p:nvSpPr>
          <p:cNvPr id="27" name="Oval 26">
            <a:extLst>
              <a:ext uri="{FF2B5EF4-FFF2-40B4-BE49-F238E27FC236}">
                <a16:creationId xmlns:a16="http://schemas.microsoft.com/office/drawing/2014/main" id="{F15F0541-A712-4032-A645-E71917107CFD}"/>
              </a:ext>
            </a:extLst>
          </p:cNvPr>
          <p:cNvSpPr/>
          <p:nvPr/>
        </p:nvSpPr>
        <p:spPr>
          <a:xfrm>
            <a:off x="7962579" y="352679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EF31B91-A2CE-4DA2-835A-7B54727A3743}"/>
              </a:ext>
            </a:extLst>
          </p:cNvPr>
          <p:cNvSpPr txBox="1"/>
          <p:nvPr/>
        </p:nvSpPr>
        <p:spPr>
          <a:xfrm>
            <a:off x="7668894" y="375045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2017</a:t>
            </a:r>
          </a:p>
        </p:txBody>
      </p:sp>
      <p:cxnSp>
        <p:nvCxnSpPr>
          <p:cNvPr id="30" name="Straight Connector 29">
            <a:extLst>
              <a:ext uri="{FF2B5EF4-FFF2-40B4-BE49-F238E27FC236}">
                <a16:creationId xmlns:a16="http://schemas.microsoft.com/office/drawing/2014/main" id="{A58DF3D3-D074-4D1E-B909-0B7D7DD3BF61}"/>
              </a:ext>
            </a:extLst>
          </p:cNvPr>
          <p:cNvCxnSpPr>
            <a:cxnSpLocks/>
            <a:stCxn id="27" idx="0"/>
            <a:endCxn id="36" idx="2"/>
          </p:cNvCxnSpPr>
          <p:nvPr/>
        </p:nvCxnSpPr>
        <p:spPr>
          <a:xfrm flipV="1">
            <a:off x="8061731" y="3012274"/>
            <a:ext cx="1" cy="5145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4767CFB-1640-4AD6-99CD-3F6F1E02E48F}"/>
              </a:ext>
            </a:extLst>
          </p:cNvPr>
          <p:cNvSpPr txBox="1"/>
          <p:nvPr/>
        </p:nvSpPr>
        <p:spPr>
          <a:xfrm>
            <a:off x="7385494" y="229524"/>
            <a:ext cx="3014362"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SCCHWA receives a BCBS Foundation Healthy Priority Grant (3-years) to establish a certification and training program for CHWs. SCCHWA develops a strategic plan.  </a:t>
            </a:r>
          </a:p>
        </p:txBody>
      </p:sp>
      <p:sp>
        <p:nvSpPr>
          <p:cNvPr id="36" name="TextBox 35">
            <a:extLst>
              <a:ext uri="{FF2B5EF4-FFF2-40B4-BE49-F238E27FC236}">
                <a16:creationId xmlns:a16="http://schemas.microsoft.com/office/drawing/2014/main" id="{D2C9DFB7-FAB1-4B74-A7B8-AFC811B2A37C}"/>
              </a:ext>
            </a:extLst>
          </p:cNvPr>
          <p:cNvSpPr txBox="1"/>
          <p:nvPr/>
        </p:nvSpPr>
        <p:spPr>
          <a:xfrm>
            <a:off x="7385494" y="1996611"/>
            <a:ext cx="135247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South Carolina CHW Credentialing Council established</a:t>
            </a:r>
          </a:p>
        </p:txBody>
      </p:sp>
      <p:sp>
        <p:nvSpPr>
          <p:cNvPr id="41" name="TextBox 40">
            <a:extLst>
              <a:ext uri="{FF2B5EF4-FFF2-40B4-BE49-F238E27FC236}">
                <a16:creationId xmlns:a16="http://schemas.microsoft.com/office/drawing/2014/main" id="{594E9716-EEE7-4B38-B6C5-08F8926710CE}"/>
              </a:ext>
            </a:extLst>
          </p:cNvPr>
          <p:cNvSpPr txBox="1"/>
          <p:nvPr/>
        </p:nvSpPr>
        <p:spPr>
          <a:xfrm>
            <a:off x="4743525" y="1024004"/>
            <a:ext cx="1352475" cy="2123658"/>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South Carolina Department of Health and Human Services begins CHW pilot project using OFH’s Technical School System certification program </a:t>
            </a:r>
          </a:p>
        </p:txBody>
      </p:sp>
      <p:sp>
        <p:nvSpPr>
          <p:cNvPr id="45" name="TextBox 44">
            <a:extLst>
              <a:ext uri="{FF2B5EF4-FFF2-40B4-BE49-F238E27FC236}">
                <a16:creationId xmlns:a16="http://schemas.microsoft.com/office/drawing/2014/main" id="{9092AE97-3CFD-48C2-9553-6242F39690B9}"/>
              </a:ext>
            </a:extLst>
          </p:cNvPr>
          <p:cNvSpPr txBox="1"/>
          <p:nvPr/>
        </p:nvSpPr>
        <p:spPr>
          <a:xfrm>
            <a:off x="2926935" y="748500"/>
            <a:ext cx="1352475" cy="1569660"/>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Organizing for Health (OFH) begins research on models for how to pay neighbors helping neighbors.</a:t>
            </a:r>
          </a:p>
        </p:txBody>
      </p:sp>
      <p:sp>
        <p:nvSpPr>
          <p:cNvPr id="50" name="TextBox 49">
            <a:extLst>
              <a:ext uri="{FF2B5EF4-FFF2-40B4-BE49-F238E27FC236}">
                <a16:creationId xmlns:a16="http://schemas.microsoft.com/office/drawing/2014/main" id="{23A6F35E-FA27-4886-AD7E-D6B674684278}"/>
              </a:ext>
            </a:extLst>
          </p:cNvPr>
          <p:cNvSpPr txBox="1"/>
          <p:nvPr/>
        </p:nvSpPr>
        <p:spPr>
          <a:xfrm>
            <a:off x="3539680" y="4329824"/>
            <a:ext cx="1352475"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OFH establishes CHW certification program through the SC Technical School System using the Minnesota CHW curriculum.</a:t>
            </a:r>
          </a:p>
        </p:txBody>
      </p:sp>
      <p:sp>
        <p:nvSpPr>
          <p:cNvPr id="56" name="TextBox 55">
            <a:extLst>
              <a:ext uri="{FF2B5EF4-FFF2-40B4-BE49-F238E27FC236}">
                <a16:creationId xmlns:a16="http://schemas.microsoft.com/office/drawing/2014/main" id="{249C1D78-CE5D-4C2D-920B-957561EA6792}"/>
              </a:ext>
            </a:extLst>
          </p:cNvPr>
          <p:cNvSpPr txBox="1"/>
          <p:nvPr/>
        </p:nvSpPr>
        <p:spPr>
          <a:xfrm>
            <a:off x="5611125" y="4214106"/>
            <a:ext cx="1352475"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South Carolina Community Health Worker Association forms. (OFH, PASOs, other stakeholders)</a:t>
            </a:r>
          </a:p>
        </p:txBody>
      </p:sp>
      <p:cxnSp>
        <p:nvCxnSpPr>
          <p:cNvPr id="59" name="Straight Connector 58">
            <a:extLst>
              <a:ext uri="{FF2B5EF4-FFF2-40B4-BE49-F238E27FC236}">
                <a16:creationId xmlns:a16="http://schemas.microsoft.com/office/drawing/2014/main" id="{A8CA3D47-D850-49CB-8A53-460FB7D89C11}"/>
              </a:ext>
            </a:extLst>
          </p:cNvPr>
          <p:cNvCxnSpPr>
            <a:cxnSpLocks/>
            <a:endCxn id="60" idx="4"/>
          </p:cNvCxnSpPr>
          <p:nvPr/>
        </p:nvCxnSpPr>
        <p:spPr>
          <a:xfrm flipV="1">
            <a:off x="9862214" y="3728040"/>
            <a:ext cx="0" cy="98019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1F46A2E-4485-44F4-8092-C2FAEE766901}"/>
              </a:ext>
            </a:extLst>
          </p:cNvPr>
          <p:cNvSpPr/>
          <p:nvPr/>
        </p:nvSpPr>
        <p:spPr>
          <a:xfrm>
            <a:off x="9763062" y="3518720"/>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D4B0C80-28E9-4399-9CC4-0F479558643C}"/>
              </a:ext>
            </a:extLst>
          </p:cNvPr>
          <p:cNvSpPr txBox="1"/>
          <p:nvPr/>
        </p:nvSpPr>
        <p:spPr>
          <a:xfrm>
            <a:off x="9212170" y="4718258"/>
            <a:ext cx="1352475"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USC Arnold School of Public Health Center for Community Health Alignment founded. Key initiative: SC CHW Institute.</a:t>
            </a:r>
          </a:p>
        </p:txBody>
      </p:sp>
      <p:sp>
        <p:nvSpPr>
          <p:cNvPr id="65" name="TextBox 64">
            <a:extLst>
              <a:ext uri="{FF2B5EF4-FFF2-40B4-BE49-F238E27FC236}">
                <a16:creationId xmlns:a16="http://schemas.microsoft.com/office/drawing/2014/main" id="{6681CB76-D939-443E-96ED-4B6B23623273}"/>
              </a:ext>
            </a:extLst>
          </p:cNvPr>
          <p:cNvSpPr txBox="1"/>
          <p:nvPr/>
        </p:nvSpPr>
        <p:spPr>
          <a:xfrm>
            <a:off x="9470272" y="3219022"/>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sp>
        <p:nvSpPr>
          <p:cNvPr id="66" name="Oval 65">
            <a:extLst>
              <a:ext uri="{FF2B5EF4-FFF2-40B4-BE49-F238E27FC236}">
                <a16:creationId xmlns:a16="http://schemas.microsoft.com/office/drawing/2014/main" id="{C73A58CD-002C-42E3-8381-DB5A807684EC}"/>
              </a:ext>
            </a:extLst>
          </p:cNvPr>
          <p:cNvSpPr/>
          <p:nvPr/>
        </p:nvSpPr>
        <p:spPr>
          <a:xfrm>
            <a:off x="1363775" y="347373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EA4B775A-DEB0-4042-B850-B8C10C55F780}"/>
              </a:ext>
            </a:extLst>
          </p:cNvPr>
          <p:cNvCxnSpPr>
            <a:cxnSpLocks/>
            <a:stCxn id="66" idx="0"/>
            <a:endCxn id="71" idx="2"/>
          </p:cNvCxnSpPr>
          <p:nvPr/>
        </p:nvCxnSpPr>
        <p:spPr>
          <a:xfrm flipV="1">
            <a:off x="1462927" y="3252301"/>
            <a:ext cx="3780" cy="22143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C2B7A39-AEC6-4E5F-98C6-1DDAD5E9C322}"/>
              </a:ext>
            </a:extLst>
          </p:cNvPr>
          <p:cNvSpPr txBox="1"/>
          <p:nvPr/>
        </p:nvSpPr>
        <p:spPr>
          <a:xfrm>
            <a:off x="1085708" y="3705767"/>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2004</a:t>
            </a:r>
          </a:p>
        </p:txBody>
      </p:sp>
      <p:sp>
        <p:nvSpPr>
          <p:cNvPr id="71" name="TextBox 70">
            <a:extLst>
              <a:ext uri="{FF2B5EF4-FFF2-40B4-BE49-F238E27FC236}">
                <a16:creationId xmlns:a16="http://schemas.microsoft.com/office/drawing/2014/main" id="{96CC152B-70C8-4C7F-A464-F7C3FF1A0203}"/>
              </a:ext>
            </a:extLst>
          </p:cNvPr>
          <p:cNvSpPr txBox="1"/>
          <p:nvPr/>
        </p:nvSpPr>
        <p:spPr>
          <a:xfrm>
            <a:off x="790469" y="2421304"/>
            <a:ext cx="135247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PASOs founded. Executive Director, Julie Smithwick.</a:t>
            </a:r>
          </a:p>
        </p:txBody>
      </p:sp>
      <p:cxnSp>
        <p:nvCxnSpPr>
          <p:cNvPr id="79" name="Straight Connector 78">
            <a:extLst>
              <a:ext uri="{FF2B5EF4-FFF2-40B4-BE49-F238E27FC236}">
                <a16:creationId xmlns:a16="http://schemas.microsoft.com/office/drawing/2014/main" id="{366DDC74-8A61-4E2C-851A-130E2F9BC8DC}"/>
              </a:ext>
            </a:extLst>
          </p:cNvPr>
          <p:cNvCxnSpPr>
            <a:cxnSpLocks/>
            <a:stCxn id="80" idx="0"/>
          </p:cNvCxnSpPr>
          <p:nvPr/>
        </p:nvCxnSpPr>
        <p:spPr>
          <a:xfrm flipV="1">
            <a:off x="8406466" y="3578399"/>
            <a:ext cx="0" cy="10727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B8EAE6E-0983-40C9-BF40-F966AD577994}"/>
              </a:ext>
            </a:extLst>
          </p:cNvPr>
          <p:cNvSpPr txBox="1"/>
          <p:nvPr/>
        </p:nvSpPr>
        <p:spPr>
          <a:xfrm>
            <a:off x="7671802" y="4651125"/>
            <a:ext cx="1469328"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Council decides on Core Competencies (essentially mirrors C3 Project recommendations)</a:t>
            </a:r>
          </a:p>
        </p:txBody>
      </p:sp>
      <p:cxnSp>
        <p:nvCxnSpPr>
          <p:cNvPr id="93" name="Straight Connector 92">
            <a:extLst>
              <a:ext uri="{FF2B5EF4-FFF2-40B4-BE49-F238E27FC236}">
                <a16:creationId xmlns:a16="http://schemas.microsoft.com/office/drawing/2014/main" id="{FF2FB6C8-743C-4638-8C97-5A889481E340}"/>
              </a:ext>
            </a:extLst>
          </p:cNvPr>
          <p:cNvCxnSpPr>
            <a:cxnSpLocks/>
            <a:stCxn id="60" idx="0"/>
            <a:endCxn id="96" idx="2"/>
          </p:cNvCxnSpPr>
          <p:nvPr/>
        </p:nvCxnSpPr>
        <p:spPr>
          <a:xfrm flipV="1">
            <a:off x="9862214" y="2696400"/>
            <a:ext cx="0" cy="8223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6BB55C5F-BE4F-487C-8B30-A349218AB004}"/>
              </a:ext>
            </a:extLst>
          </p:cNvPr>
          <p:cNvSpPr txBox="1"/>
          <p:nvPr/>
        </p:nvSpPr>
        <p:spPr>
          <a:xfrm>
            <a:off x="9027909" y="1680737"/>
            <a:ext cx="1668609"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Council launches process for organizations to submit Training Curricula for approval.</a:t>
            </a:r>
          </a:p>
        </p:txBody>
      </p:sp>
      <p:sp>
        <p:nvSpPr>
          <p:cNvPr id="104" name="Oval 103">
            <a:extLst>
              <a:ext uri="{FF2B5EF4-FFF2-40B4-BE49-F238E27FC236}">
                <a16:creationId xmlns:a16="http://schemas.microsoft.com/office/drawing/2014/main" id="{4BED2FF6-B0A6-4405-836E-F1228FCC2940}"/>
              </a:ext>
            </a:extLst>
          </p:cNvPr>
          <p:cNvSpPr/>
          <p:nvPr/>
        </p:nvSpPr>
        <p:spPr>
          <a:xfrm>
            <a:off x="10762615" y="3518720"/>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B553CFD2-E8CA-49DC-AC01-C4688EFDBC5E}"/>
              </a:ext>
            </a:extLst>
          </p:cNvPr>
          <p:cNvCxnSpPr>
            <a:cxnSpLocks/>
            <a:stCxn id="110" idx="0"/>
            <a:endCxn id="104" idx="4"/>
          </p:cNvCxnSpPr>
          <p:nvPr/>
        </p:nvCxnSpPr>
        <p:spPr>
          <a:xfrm flipV="1">
            <a:off x="10853262" y="3728040"/>
            <a:ext cx="8505" cy="46554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357AFBA-C29F-43FB-BC05-F699ABF35A3D}"/>
              </a:ext>
            </a:extLst>
          </p:cNvPr>
          <p:cNvSpPr txBox="1"/>
          <p:nvPr/>
        </p:nvSpPr>
        <p:spPr>
          <a:xfrm>
            <a:off x="10472261" y="3203739"/>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2020</a:t>
            </a:r>
          </a:p>
        </p:txBody>
      </p:sp>
      <p:sp>
        <p:nvSpPr>
          <p:cNvPr id="110" name="TextBox 109">
            <a:extLst>
              <a:ext uri="{FF2B5EF4-FFF2-40B4-BE49-F238E27FC236}">
                <a16:creationId xmlns:a16="http://schemas.microsoft.com/office/drawing/2014/main" id="{EF712F0B-85E1-4510-877F-4B8BAD3B0033}"/>
              </a:ext>
            </a:extLst>
          </p:cNvPr>
          <p:cNvSpPr txBox="1"/>
          <p:nvPr/>
        </p:nvSpPr>
        <p:spPr>
          <a:xfrm>
            <a:off x="10177024" y="4193589"/>
            <a:ext cx="1352475"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CHW certifications conferred.</a:t>
            </a:r>
          </a:p>
        </p:txBody>
      </p:sp>
    </p:spTree>
    <p:extLst>
      <p:ext uri="{BB962C8B-B14F-4D97-AF65-F5344CB8AC3E}">
        <p14:creationId xmlns:p14="http://schemas.microsoft.com/office/powerpoint/2010/main" val="125774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a:stCxn id="20" idx="3"/>
          </p:cNvCxnSpPr>
          <p:nvPr/>
        </p:nvCxnSpPr>
        <p:spPr>
          <a:xfrm>
            <a:off x="911476" y="3574766"/>
            <a:ext cx="11133663" cy="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4156664" y="3503544"/>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B6085C3-8413-4AE4-A470-90FD8103DCA7}"/>
              </a:ext>
            </a:extLst>
          </p:cNvPr>
          <p:cNvSpPr/>
          <p:nvPr/>
        </p:nvSpPr>
        <p:spPr>
          <a:xfrm>
            <a:off x="5510615" y="3511130"/>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stCxn id="15" idx="0"/>
          </p:cNvCxnSpPr>
          <p:nvPr/>
        </p:nvCxnSpPr>
        <p:spPr>
          <a:xfrm flipV="1">
            <a:off x="4255816" y="3207028"/>
            <a:ext cx="0" cy="2965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28" idx="0"/>
            <a:endCxn id="30" idx="2"/>
          </p:cNvCxnSpPr>
          <p:nvPr/>
        </p:nvCxnSpPr>
        <p:spPr>
          <a:xfrm flipH="1" flipV="1">
            <a:off x="5609766" y="1616040"/>
            <a:ext cx="1" cy="18950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827DC5-A092-43F9-AA36-90A9B4DA33EA}"/>
              </a:ext>
            </a:extLst>
          </p:cNvPr>
          <p:cNvCxnSpPr>
            <a:cxnSpLocks/>
            <a:stCxn id="42" idx="0"/>
          </p:cNvCxnSpPr>
          <p:nvPr/>
        </p:nvCxnSpPr>
        <p:spPr>
          <a:xfrm flipV="1">
            <a:off x="7786921" y="3566256"/>
            <a:ext cx="8490" cy="21680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57" idx="2"/>
          </p:cNvCxnSpPr>
          <p:nvPr/>
        </p:nvCxnSpPr>
        <p:spPr>
          <a:xfrm flipH="1" flipV="1">
            <a:off x="9715766" y="3057991"/>
            <a:ext cx="1" cy="45313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9616615" y="3511130"/>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134" idx="0"/>
            <a:endCxn id="34" idx="2"/>
          </p:cNvCxnSpPr>
          <p:nvPr/>
        </p:nvCxnSpPr>
        <p:spPr>
          <a:xfrm flipH="1" flipV="1">
            <a:off x="8008931" y="1669805"/>
            <a:ext cx="2" cy="18412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Right Brace 108">
            <a:extLst>
              <a:ext uri="{FF2B5EF4-FFF2-40B4-BE49-F238E27FC236}">
                <a16:creationId xmlns:a16="http://schemas.microsoft.com/office/drawing/2014/main" id="{AFE98535-09BD-418D-8B6E-1C394A6867A0}"/>
              </a:ext>
            </a:extLst>
          </p:cNvPr>
          <p:cNvSpPr/>
          <p:nvPr/>
        </p:nvSpPr>
        <p:spPr>
          <a:xfrm rot="5400000">
            <a:off x="1863562" y="2784149"/>
            <a:ext cx="449568" cy="215327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Oval 133">
            <a:extLst>
              <a:ext uri="{FF2B5EF4-FFF2-40B4-BE49-F238E27FC236}">
                <a16:creationId xmlns:a16="http://schemas.microsoft.com/office/drawing/2014/main" id="{4CAC4E7D-1F18-4A28-BBDC-35F52F3E8E25}"/>
              </a:ext>
            </a:extLst>
          </p:cNvPr>
          <p:cNvSpPr/>
          <p:nvPr/>
        </p:nvSpPr>
        <p:spPr>
          <a:xfrm>
            <a:off x="7909781" y="3511071"/>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42753" y="136016"/>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20" name="Rectangle 19">
            <a:extLst>
              <a:ext uri="{FF2B5EF4-FFF2-40B4-BE49-F238E27FC236}">
                <a16:creationId xmlns:a16="http://schemas.microsoft.com/office/drawing/2014/main" id="{F3BF12C3-C131-474F-8C97-8C9B874817F8}"/>
              </a:ext>
            </a:extLst>
          </p:cNvPr>
          <p:cNvSpPr/>
          <p:nvPr/>
        </p:nvSpPr>
        <p:spPr>
          <a:xfrm>
            <a:off x="220101" y="3237442"/>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21" name="TextBox 20">
            <a:extLst>
              <a:ext uri="{FF2B5EF4-FFF2-40B4-BE49-F238E27FC236}">
                <a16:creationId xmlns:a16="http://schemas.microsoft.com/office/drawing/2014/main" id="{694E7D04-9657-49CF-AF1B-0164F5D89391}"/>
              </a:ext>
            </a:extLst>
          </p:cNvPr>
          <p:cNvSpPr txBox="1"/>
          <p:nvPr/>
        </p:nvSpPr>
        <p:spPr>
          <a:xfrm>
            <a:off x="5228767" y="3756395"/>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22" name="TextBox 21">
            <a:extLst>
              <a:ext uri="{FF2B5EF4-FFF2-40B4-BE49-F238E27FC236}">
                <a16:creationId xmlns:a16="http://schemas.microsoft.com/office/drawing/2014/main" id="{EEAD214E-66FF-444D-A3DD-0A9B1B8D883B}"/>
              </a:ext>
            </a:extLst>
          </p:cNvPr>
          <p:cNvSpPr txBox="1"/>
          <p:nvPr/>
        </p:nvSpPr>
        <p:spPr>
          <a:xfrm>
            <a:off x="3874468" y="3756395"/>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2006</a:t>
            </a:r>
          </a:p>
        </p:txBody>
      </p:sp>
      <p:sp>
        <p:nvSpPr>
          <p:cNvPr id="24" name="TextBox 23">
            <a:extLst>
              <a:ext uri="{FF2B5EF4-FFF2-40B4-BE49-F238E27FC236}">
                <a16:creationId xmlns:a16="http://schemas.microsoft.com/office/drawing/2014/main" id="{0FBB2541-1134-4A9B-B7AD-E51DA3814851}"/>
              </a:ext>
            </a:extLst>
          </p:cNvPr>
          <p:cNvSpPr txBox="1"/>
          <p:nvPr/>
        </p:nvSpPr>
        <p:spPr>
          <a:xfrm>
            <a:off x="3027325" y="1669805"/>
            <a:ext cx="2456281" cy="1569660"/>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Montgomery County Kentucky Health Department receives HRSA Network Development Grant for its “Appalachian Kentucky Health Care Access Network Community Health Worker Rural Expansion and Support Project”.</a:t>
            </a:r>
          </a:p>
        </p:txBody>
      </p:sp>
      <p:sp>
        <p:nvSpPr>
          <p:cNvPr id="25" name="TextBox 24">
            <a:extLst>
              <a:ext uri="{FF2B5EF4-FFF2-40B4-BE49-F238E27FC236}">
                <a16:creationId xmlns:a16="http://schemas.microsoft.com/office/drawing/2014/main" id="{84C75FA4-61F2-4C9A-9B0B-DA938FE3C1F2}"/>
              </a:ext>
            </a:extLst>
          </p:cNvPr>
          <p:cNvSpPr txBox="1"/>
          <p:nvPr/>
        </p:nvSpPr>
        <p:spPr>
          <a:xfrm>
            <a:off x="1243370" y="4085570"/>
            <a:ext cx="1733972"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in Kentucky working via organizations such as Kentucky Homeplace; 30-county region in Eastern Kentucky</a:t>
            </a:r>
          </a:p>
        </p:txBody>
      </p:sp>
      <p:sp>
        <p:nvSpPr>
          <p:cNvPr id="26" name="TextBox 25">
            <a:extLst>
              <a:ext uri="{FF2B5EF4-FFF2-40B4-BE49-F238E27FC236}">
                <a16:creationId xmlns:a16="http://schemas.microsoft.com/office/drawing/2014/main" id="{D69AFE4C-DF65-44D8-BD8F-96B2B0D9A771}"/>
              </a:ext>
            </a:extLst>
          </p:cNvPr>
          <p:cNvSpPr txBox="1"/>
          <p:nvPr/>
        </p:nvSpPr>
        <p:spPr>
          <a:xfrm>
            <a:off x="1714234" y="356403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1990s</a:t>
            </a:r>
          </a:p>
        </p:txBody>
      </p:sp>
      <p:sp>
        <p:nvSpPr>
          <p:cNvPr id="27" name="Right Brace 26">
            <a:extLst>
              <a:ext uri="{FF2B5EF4-FFF2-40B4-BE49-F238E27FC236}">
                <a16:creationId xmlns:a16="http://schemas.microsoft.com/office/drawing/2014/main" id="{050569C0-E674-4BF1-976C-B0F8020229C3}"/>
              </a:ext>
            </a:extLst>
          </p:cNvPr>
          <p:cNvSpPr/>
          <p:nvPr/>
        </p:nvSpPr>
        <p:spPr>
          <a:xfrm rot="5400000">
            <a:off x="4557691" y="3428959"/>
            <a:ext cx="749849" cy="135429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D40962CC-3764-4EE4-84F1-BE1DA34BAE62}"/>
              </a:ext>
            </a:extLst>
          </p:cNvPr>
          <p:cNvSpPr txBox="1"/>
          <p:nvPr/>
        </p:nvSpPr>
        <p:spPr>
          <a:xfrm>
            <a:off x="4081771" y="4499001"/>
            <a:ext cx="1733972"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 workforce continues to grow.</a:t>
            </a:r>
          </a:p>
        </p:txBody>
      </p:sp>
      <p:sp>
        <p:nvSpPr>
          <p:cNvPr id="30" name="TextBox 29">
            <a:extLst>
              <a:ext uri="{FF2B5EF4-FFF2-40B4-BE49-F238E27FC236}">
                <a16:creationId xmlns:a16="http://schemas.microsoft.com/office/drawing/2014/main" id="{3A551391-06A4-4BDA-B898-E809DE7761CD}"/>
              </a:ext>
            </a:extLst>
          </p:cNvPr>
          <p:cNvSpPr txBox="1"/>
          <p:nvPr/>
        </p:nvSpPr>
        <p:spPr>
          <a:xfrm>
            <a:off x="4381625" y="600377"/>
            <a:ext cx="2456281"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begin to organize and formalize their work. Kentucky Homeplace, MCHD, KDPH come together to form the </a:t>
            </a:r>
            <a:r>
              <a:rPr lang="en-US" sz="1200" b="1" dirty="0">
                <a:latin typeface="Segoe UI" panose="020B0502040204020203" pitchFamily="34" charset="0"/>
                <a:cs typeface="Segoe UI" panose="020B0502040204020203" pitchFamily="34" charset="0"/>
              </a:rPr>
              <a:t>CHW Advisory Workgroup</a:t>
            </a:r>
            <a:r>
              <a:rPr lang="en-US" sz="1200" dirty="0">
                <a:latin typeface="Segoe UI" panose="020B0502040204020203" pitchFamily="34" charset="0"/>
                <a:cs typeface="Segoe UI" panose="020B0502040204020203" pitchFamily="34" charset="0"/>
              </a:rPr>
              <a:t>.</a:t>
            </a:r>
          </a:p>
        </p:txBody>
      </p:sp>
      <p:sp>
        <p:nvSpPr>
          <p:cNvPr id="34" name="TextBox 33">
            <a:extLst>
              <a:ext uri="{FF2B5EF4-FFF2-40B4-BE49-F238E27FC236}">
                <a16:creationId xmlns:a16="http://schemas.microsoft.com/office/drawing/2014/main" id="{E99A94CE-A86F-42A0-8B18-725294DEE1B4}"/>
              </a:ext>
            </a:extLst>
          </p:cNvPr>
          <p:cNvSpPr txBox="1"/>
          <p:nvPr/>
        </p:nvSpPr>
        <p:spPr>
          <a:xfrm>
            <a:off x="7183003" y="469476"/>
            <a:ext cx="165185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KDPH formalizes the CHW Program in the Chronic Disease Prevention Branch; hire a CHW Program Manager</a:t>
            </a:r>
          </a:p>
        </p:txBody>
      </p:sp>
      <p:sp>
        <p:nvSpPr>
          <p:cNvPr id="39" name="TextBox 38">
            <a:extLst>
              <a:ext uri="{FF2B5EF4-FFF2-40B4-BE49-F238E27FC236}">
                <a16:creationId xmlns:a16="http://schemas.microsoft.com/office/drawing/2014/main" id="{F7793D49-1C2B-48DD-AE61-3E3534C13F8C}"/>
              </a:ext>
            </a:extLst>
          </p:cNvPr>
          <p:cNvSpPr txBox="1"/>
          <p:nvPr/>
        </p:nvSpPr>
        <p:spPr>
          <a:xfrm>
            <a:off x="7627932" y="3743743"/>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2017</a:t>
            </a:r>
          </a:p>
        </p:txBody>
      </p:sp>
      <p:sp>
        <p:nvSpPr>
          <p:cNvPr id="40" name="Right Brace 39">
            <a:extLst>
              <a:ext uri="{FF2B5EF4-FFF2-40B4-BE49-F238E27FC236}">
                <a16:creationId xmlns:a16="http://schemas.microsoft.com/office/drawing/2014/main" id="{77482CC5-F99C-4C2C-BE74-88ABFF2ADA5C}"/>
              </a:ext>
            </a:extLst>
          </p:cNvPr>
          <p:cNvSpPr/>
          <p:nvPr/>
        </p:nvSpPr>
        <p:spPr>
          <a:xfrm rot="16200000">
            <a:off x="6577477" y="2153527"/>
            <a:ext cx="463745" cy="2399165"/>
          </a:xfrm>
          <a:prstGeom prst="rightBrace">
            <a:avLst>
              <a:gd name="adj1" fmla="val 8333"/>
              <a:gd name="adj2" fmla="val 5639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6DA467B-0C8D-479E-912F-E3FCEE31E03B}"/>
              </a:ext>
            </a:extLst>
          </p:cNvPr>
          <p:cNvSpPr txBox="1"/>
          <p:nvPr/>
        </p:nvSpPr>
        <p:spPr>
          <a:xfrm>
            <a:off x="6096000" y="1774800"/>
            <a:ext cx="1733972"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Advisory workgroup meets monthly to discuss/develop certification program. Expands membership to payers, insurers, employers, IHEs, etc.</a:t>
            </a:r>
          </a:p>
        </p:txBody>
      </p:sp>
      <p:sp>
        <p:nvSpPr>
          <p:cNvPr id="42" name="TextBox 41">
            <a:extLst>
              <a:ext uri="{FF2B5EF4-FFF2-40B4-BE49-F238E27FC236}">
                <a16:creationId xmlns:a16="http://schemas.microsoft.com/office/drawing/2014/main" id="{7B89C7D8-98DA-4886-B9C3-75E0A656575F}"/>
              </a:ext>
            </a:extLst>
          </p:cNvPr>
          <p:cNvSpPr txBox="1"/>
          <p:nvPr/>
        </p:nvSpPr>
        <p:spPr>
          <a:xfrm>
            <a:off x="6919935" y="5734302"/>
            <a:ext cx="1733972"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Workgroup drafts a certification process, a manual, core competencies, and a code of ethics.</a:t>
            </a:r>
          </a:p>
        </p:txBody>
      </p:sp>
      <p:cxnSp>
        <p:nvCxnSpPr>
          <p:cNvPr id="44" name="Straight Connector 43">
            <a:extLst>
              <a:ext uri="{FF2B5EF4-FFF2-40B4-BE49-F238E27FC236}">
                <a16:creationId xmlns:a16="http://schemas.microsoft.com/office/drawing/2014/main" id="{15BF45CD-FCC8-42EE-A438-8C2E6D5C3372}"/>
              </a:ext>
            </a:extLst>
          </p:cNvPr>
          <p:cNvCxnSpPr>
            <a:cxnSpLocks/>
            <a:stCxn id="45" idx="0"/>
          </p:cNvCxnSpPr>
          <p:nvPr/>
        </p:nvCxnSpPr>
        <p:spPr>
          <a:xfrm flipV="1">
            <a:off x="5990766" y="3584982"/>
            <a:ext cx="0" cy="153237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7983D8F-F6B5-46A3-B283-E422DCD12F94}"/>
              </a:ext>
            </a:extLst>
          </p:cNvPr>
          <p:cNvSpPr txBox="1"/>
          <p:nvPr/>
        </p:nvSpPr>
        <p:spPr>
          <a:xfrm>
            <a:off x="5123780" y="5117361"/>
            <a:ext cx="1733972" cy="1569660"/>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request certification. Workgroup moves forward with development of certification and training materials/processes.</a:t>
            </a:r>
          </a:p>
        </p:txBody>
      </p:sp>
      <p:sp>
        <p:nvSpPr>
          <p:cNvPr id="55" name="TextBox 54">
            <a:extLst>
              <a:ext uri="{FF2B5EF4-FFF2-40B4-BE49-F238E27FC236}">
                <a16:creationId xmlns:a16="http://schemas.microsoft.com/office/drawing/2014/main" id="{A9ED89CC-39AF-4E17-8AB5-947BFEFF5036}"/>
              </a:ext>
            </a:extLst>
          </p:cNvPr>
          <p:cNvSpPr txBox="1"/>
          <p:nvPr/>
        </p:nvSpPr>
        <p:spPr>
          <a:xfrm>
            <a:off x="9334767" y="375639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sp>
        <p:nvSpPr>
          <p:cNvPr id="57" name="TextBox 56">
            <a:extLst>
              <a:ext uri="{FF2B5EF4-FFF2-40B4-BE49-F238E27FC236}">
                <a16:creationId xmlns:a16="http://schemas.microsoft.com/office/drawing/2014/main" id="{B584418F-9C94-41F8-8C64-A50C0056D172}"/>
              </a:ext>
            </a:extLst>
          </p:cNvPr>
          <p:cNvSpPr txBox="1"/>
          <p:nvPr/>
        </p:nvSpPr>
        <p:spPr>
          <a:xfrm>
            <a:off x="8889838" y="2042328"/>
            <a:ext cx="165185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Certification program launches.</a:t>
            </a:r>
          </a:p>
          <a:p>
            <a:pPr algn="ctr"/>
            <a:r>
              <a:rPr lang="en-US" sz="1200" dirty="0">
                <a:latin typeface="Segoe UI" panose="020B0502040204020203" pitchFamily="34" charset="0"/>
                <a:cs typeface="Segoe UI" panose="020B0502040204020203" pitchFamily="34" charset="0"/>
              </a:rPr>
              <a:t>First CHW certifications conferred</a:t>
            </a:r>
          </a:p>
        </p:txBody>
      </p:sp>
      <p:cxnSp>
        <p:nvCxnSpPr>
          <p:cNvPr id="59" name="Straight Connector 58">
            <a:extLst>
              <a:ext uri="{FF2B5EF4-FFF2-40B4-BE49-F238E27FC236}">
                <a16:creationId xmlns:a16="http://schemas.microsoft.com/office/drawing/2014/main" id="{03CCBAB4-FFD3-4047-BDB6-94E1B28A84AC}"/>
              </a:ext>
            </a:extLst>
          </p:cNvPr>
          <p:cNvCxnSpPr>
            <a:cxnSpLocks/>
            <a:stCxn id="60" idx="0"/>
            <a:endCxn id="62" idx="2"/>
          </p:cNvCxnSpPr>
          <p:nvPr/>
        </p:nvCxnSpPr>
        <p:spPr>
          <a:xfrm flipH="1" flipV="1">
            <a:off x="10855503" y="2031538"/>
            <a:ext cx="2" cy="14487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5A48F00D-7866-4348-A77A-FC6218A20697}"/>
              </a:ext>
            </a:extLst>
          </p:cNvPr>
          <p:cNvSpPr/>
          <p:nvPr/>
        </p:nvSpPr>
        <p:spPr>
          <a:xfrm>
            <a:off x="10756353" y="3480323"/>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2C9798B-AA6C-4CE2-8140-78C1F8B59270}"/>
              </a:ext>
            </a:extLst>
          </p:cNvPr>
          <p:cNvSpPr txBox="1"/>
          <p:nvPr/>
        </p:nvSpPr>
        <p:spPr>
          <a:xfrm>
            <a:off x="10474504" y="3743743"/>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2021</a:t>
            </a:r>
          </a:p>
        </p:txBody>
      </p:sp>
      <p:sp>
        <p:nvSpPr>
          <p:cNvPr id="62" name="TextBox 61">
            <a:extLst>
              <a:ext uri="{FF2B5EF4-FFF2-40B4-BE49-F238E27FC236}">
                <a16:creationId xmlns:a16="http://schemas.microsoft.com/office/drawing/2014/main" id="{DC2554FF-F7C0-4298-8EFF-E39B47E97136}"/>
              </a:ext>
            </a:extLst>
          </p:cNvPr>
          <p:cNvSpPr txBox="1"/>
          <p:nvPr/>
        </p:nvSpPr>
        <p:spPr>
          <a:xfrm>
            <a:off x="10029575" y="1200541"/>
            <a:ext cx="165185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Rubric and process for approval of Training Organization Curricula to launch.</a:t>
            </a:r>
          </a:p>
        </p:txBody>
      </p:sp>
      <p:cxnSp>
        <p:nvCxnSpPr>
          <p:cNvPr id="65" name="Straight Connector 64">
            <a:extLst>
              <a:ext uri="{FF2B5EF4-FFF2-40B4-BE49-F238E27FC236}">
                <a16:creationId xmlns:a16="http://schemas.microsoft.com/office/drawing/2014/main" id="{03B812C4-1C9D-496B-9D64-03F842D14FEB}"/>
              </a:ext>
            </a:extLst>
          </p:cNvPr>
          <p:cNvCxnSpPr>
            <a:cxnSpLocks/>
            <a:stCxn id="70" idx="0"/>
            <a:endCxn id="67" idx="4"/>
          </p:cNvCxnSpPr>
          <p:nvPr/>
        </p:nvCxnSpPr>
        <p:spPr>
          <a:xfrm flipV="1">
            <a:off x="6663898" y="3712864"/>
            <a:ext cx="5439" cy="2308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B6CA5299-E4C9-42F9-840F-CDCC723290E8}"/>
              </a:ext>
            </a:extLst>
          </p:cNvPr>
          <p:cNvSpPr/>
          <p:nvPr/>
        </p:nvSpPr>
        <p:spPr>
          <a:xfrm>
            <a:off x="6570185" y="3503544"/>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0CCB653D-54A4-4447-BBF8-C9453C85D016}"/>
              </a:ext>
            </a:extLst>
          </p:cNvPr>
          <p:cNvSpPr txBox="1"/>
          <p:nvPr/>
        </p:nvSpPr>
        <p:spPr>
          <a:xfrm>
            <a:off x="5953105" y="3943715"/>
            <a:ext cx="1421586"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Workgroup begins drafting core competencies.</a:t>
            </a:r>
          </a:p>
        </p:txBody>
      </p:sp>
      <p:sp>
        <p:nvSpPr>
          <p:cNvPr id="74" name="TextBox 73">
            <a:extLst>
              <a:ext uri="{FF2B5EF4-FFF2-40B4-BE49-F238E27FC236}">
                <a16:creationId xmlns:a16="http://schemas.microsoft.com/office/drawing/2014/main" id="{C8F1DE54-3A52-4147-B645-366748480FAD}"/>
              </a:ext>
            </a:extLst>
          </p:cNvPr>
          <p:cNvSpPr txBox="1"/>
          <p:nvPr/>
        </p:nvSpPr>
        <p:spPr>
          <a:xfrm>
            <a:off x="6269353" y="3231017"/>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2015</a:t>
            </a:r>
          </a:p>
        </p:txBody>
      </p:sp>
      <p:cxnSp>
        <p:nvCxnSpPr>
          <p:cNvPr id="75" name="Straight Connector 74">
            <a:extLst>
              <a:ext uri="{FF2B5EF4-FFF2-40B4-BE49-F238E27FC236}">
                <a16:creationId xmlns:a16="http://schemas.microsoft.com/office/drawing/2014/main" id="{5A098505-7A0A-433D-8067-65BBBC4C9AC4}"/>
              </a:ext>
            </a:extLst>
          </p:cNvPr>
          <p:cNvCxnSpPr>
            <a:cxnSpLocks/>
            <a:stCxn id="77" idx="0"/>
          </p:cNvCxnSpPr>
          <p:nvPr/>
        </p:nvCxnSpPr>
        <p:spPr>
          <a:xfrm flipV="1">
            <a:off x="8610831" y="3584982"/>
            <a:ext cx="0" cy="500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6235A7-5C39-4AAD-B113-3D9A7404590D}"/>
              </a:ext>
            </a:extLst>
          </p:cNvPr>
          <p:cNvSpPr txBox="1"/>
          <p:nvPr/>
        </p:nvSpPr>
        <p:spPr>
          <a:xfrm>
            <a:off x="7743845" y="4085570"/>
            <a:ext cx="1733972"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Program Manager facilitates Workgroup’s finalization of materials and processes.</a:t>
            </a:r>
          </a:p>
        </p:txBody>
      </p:sp>
      <p:sp>
        <p:nvSpPr>
          <p:cNvPr id="43" name="Oval 42">
            <a:extLst>
              <a:ext uri="{FF2B5EF4-FFF2-40B4-BE49-F238E27FC236}">
                <a16:creationId xmlns:a16="http://schemas.microsoft.com/office/drawing/2014/main" id="{0BEA1182-2F67-DA4C-A413-36981847D539}"/>
              </a:ext>
            </a:extLst>
          </p:cNvPr>
          <p:cNvSpPr/>
          <p:nvPr/>
        </p:nvSpPr>
        <p:spPr>
          <a:xfrm>
            <a:off x="7314351" y="3480857"/>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25DEBB5-596C-1A4F-BB1D-75BCE7B1FB07}"/>
              </a:ext>
            </a:extLst>
          </p:cNvPr>
          <p:cNvSpPr txBox="1"/>
          <p:nvPr/>
        </p:nvSpPr>
        <p:spPr>
          <a:xfrm>
            <a:off x="7031352" y="371369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2016</a:t>
            </a:r>
          </a:p>
        </p:txBody>
      </p:sp>
      <p:cxnSp>
        <p:nvCxnSpPr>
          <p:cNvPr id="48" name="Straight Connector 47">
            <a:extLst>
              <a:ext uri="{FF2B5EF4-FFF2-40B4-BE49-F238E27FC236}">
                <a16:creationId xmlns:a16="http://schemas.microsoft.com/office/drawing/2014/main" id="{CF70D586-978B-524E-8AAA-BD3D4CB8AC9F}"/>
              </a:ext>
            </a:extLst>
          </p:cNvPr>
          <p:cNvCxnSpPr>
            <a:cxnSpLocks/>
            <a:stCxn id="50" idx="0"/>
          </p:cNvCxnSpPr>
          <p:nvPr/>
        </p:nvCxnSpPr>
        <p:spPr>
          <a:xfrm flipV="1">
            <a:off x="7402992" y="3651054"/>
            <a:ext cx="9357" cy="10976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153A790-9140-6B44-BA43-4EA081849526}"/>
              </a:ext>
            </a:extLst>
          </p:cNvPr>
          <p:cNvSpPr txBox="1"/>
          <p:nvPr/>
        </p:nvSpPr>
        <p:spPr>
          <a:xfrm>
            <a:off x="6873818" y="4748688"/>
            <a:ext cx="1058348"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KY Association of CHW (KYACHW) forms.</a:t>
            </a:r>
          </a:p>
        </p:txBody>
      </p:sp>
    </p:spTree>
    <p:extLst>
      <p:ext uri="{BB962C8B-B14F-4D97-AF65-F5344CB8AC3E}">
        <p14:creationId xmlns:p14="http://schemas.microsoft.com/office/powerpoint/2010/main" val="391077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7481E07C-69BA-49E9-B441-95516AC210AC}"/>
              </a:ext>
            </a:extLst>
          </p:cNvPr>
          <p:cNvPicPr>
            <a:picLocks noChangeAspect="1" noChangeArrowheads="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3381456" y="773422"/>
            <a:ext cx="4863063" cy="4863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26590-0985-48D6-B376-C7D9A2AF4DEF}"/>
              </a:ext>
            </a:extLst>
          </p:cNvPr>
          <p:cNvSpPr>
            <a:spLocks noGrp="1"/>
          </p:cNvSpPr>
          <p:nvPr>
            <p:ph type="ctrTitle"/>
          </p:nvPr>
        </p:nvSpPr>
        <p:spPr/>
        <p:txBody>
          <a:bodyPr/>
          <a:lstStyle/>
          <a:p>
            <a:r>
              <a:rPr lang="en-US">
                <a:latin typeface="Segoe UI" panose="020B0502040204020203" pitchFamily="34" charset="0"/>
                <a:cs typeface="Segoe UI" panose="020B0502040204020203" pitchFamily="34" charset="0"/>
              </a:rPr>
              <a:t>Texas</a:t>
            </a:r>
            <a:endParaRPr lang="en-US"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1B571E46-4FAD-4513-A5F6-CB229321D179}"/>
              </a:ext>
            </a:extLst>
          </p:cNvPr>
          <p:cNvSpPr/>
          <p:nvPr/>
        </p:nvSpPr>
        <p:spPr>
          <a:xfrm>
            <a:off x="307979" y="308094"/>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Tree>
    <p:extLst>
      <p:ext uri="{BB962C8B-B14F-4D97-AF65-F5344CB8AC3E}">
        <p14:creationId xmlns:p14="http://schemas.microsoft.com/office/powerpoint/2010/main" val="51946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63D8-F005-4C77-8E12-5C524BCF397C}"/>
              </a:ext>
            </a:extLst>
          </p:cNvPr>
          <p:cNvSpPr>
            <a:spLocks noGrp="1"/>
          </p:cNvSpPr>
          <p:nvPr>
            <p:ph type="title"/>
          </p:nvPr>
        </p:nvSpPr>
        <p:spPr>
          <a:xfrm>
            <a:off x="838200" y="176676"/>
            <a:ext cx="10515600" cy="1325563"/>
          </a:xfrm>
        </p:spPr>
        <p:txBody>
          <a:bodyPr/>
          <a:lstStyle/>
          <a:p>
            <a:r>
              <a:rPr lang="en-US" dirty="0">
                <a:latin typeface="Segoe UI" panose="020B0502040204020203" pitchFamily="34" charset="0"/>
                <a:cs typeface="Segoe UI" panose="020B0502040204020203" pitchFamily="34" charset="0"/>
              </a:rPr>
              <a:t>The past 4.5 months…</a:t>
            </a:r>
          </a:p>
        </p:txBody>
      </p:sp>
      <p:sp>
        <p:nvSpPr>
          <p:cNvPr id="3" name="Content Placeholder 2">
            <a:extLst>
              <a:ext uri="{FF2B5EF4-FFF2-40B4-BE49-F238E27FC236}">
                <a16:creationId xmlns:a16="http://schemas.microsoft.com/office/drawing/2014/main" id="{1ABDBCEC-807C-445C-9C1D-83727EDC9BC5}"/>
              </a:ext>
            </a:extLst>
          </p:cNvPr>
          <p:cNvSpPr>
            <a:spLocks noGrp="1"/>
          </p:cNvSpPr>
          <p:nvPr>
            <p:ph idx="1"/>
          </p:nvPr>
        </p:nvSpPr>
        <p:spPr>
          <a:xfrm>
            <a:off x="838199" y="1502238"/>
            <a:ext cx="10692161" cy="5065829"/>
          </a:xfrm>
        </p:spPr>
        <p:txBody>
          <a:bodyPr>
            <a:normAutofit fontScale="92500" lnSpcReduction="20000"/>
          </a:bodyPr>
          <a:lstStyle/>
          <a:p>
            <a:pPr>
              <a:lnSpc>
                <a:spcPct val="100000"/>
              </a:lnSpc>
            </a:pPr>
            <a:r>
              <a:rPr lang="en-US" dirty="0">
                <a:latin typeface="Segoe UI" panose="020B0502040204020203" pitchFamily="34" charset="0"/>
                <a:cs typeface="Segoe UI" panose="020B0502040204020203" pitchFamily="34" charset="0"/>
              </a:rPr>
              <a:t>Discussions with Christine Wiggins, Director of Office of Healthy Behaviors, Chronic Disease Prevention Section, Georgia Department of Public Health (June-August)</a:t>
            </a:r>
          </a:p>
          <a:p>
            <a:pPr>
              <a:lnSpc>
                <a:spcPct val="100000"/>
              </a:lnSpc>
            </a:pPr>
            <a:r>
              <a:rPr lang="en-US" sz="2800" dirty="0">
                <a:latin typeface="Segoe UI" panose="020B0502040204020203" pitchFamily="34" charset="0"/>
                <a:cs typeface="Segoe UI" panose="020B0502040204020203" pitchFamily="34" charset="0"/>
              </a:rPr>
              <a:t>National Trends in Training and Certification of CHWs (July-August)</a:t>
            </a:r>
          </a:p>
          <a:p>
            <a:pPr lvl="1">
              <a:lnSpc>
                <a:spcPct val="100000"/>
              </a:lnSpc>
            </a:pPr>
            <a:r>
              <a:rPr lang="en-US" dirty="0">
                <a:hlinkClick r:id="rId3"/>
              </a:rPr>
              <a:t>Home | CHW Core Consensus Project (c3project.org)</a:t>
            </a:r>
            <a:endParaRPr lang="en-US" dirty="0">
              <a:latin typeface="Segoe UI" panose="020B0502040204020203" pitchFamily="34" charset="0"/>
              <a:cs typeface="Segoe UI" panose="020B0502040204020203" pitchFamily="34" charset="0"/>
            </a:endParaRPr>
          </a:p>
          <a:p>
            <a:pPr lvl="1">
              <a:lnSpc>
                <a:spcPct val="100000"/>
              </a:lnSpc>
            </a:pPr>
            <a:r>
              <a:rPr lang="en-US" dirty="0">
                <a:hlinkClick r:id="rId4"/>
              </a:rPr>
              <a:t>State Community Health Worker Models – The National Academy for State Health Policy (nashp.org)</a:t>
            </a:r>
            <a:endParaRPr lang="en-US" dirty="0">
              <a:latin typeface="Segoe UI" panose="020B0502040204020203" pitchFamily="34" charset="0"/>
              <a:cs typeface="Segoe UI" panose="020B0502040204020203" pitchFamily="34" charset="0"/>
            </a:endParaRPr>
          </a:p>
          <a:p>
            <a:pPr>
              <a:lnSpc>
                <a:spcPct val="100000"/>
              </a:lnSpc>
            </a:pPr>
            <a:r>
              <a:rPr lang="en-US" dirty="0">
                <a:latin typeface="Segoe UI" panose="020B0502040204020203" pitchFamily="34" charset="0"/>
                <a:cs typeface="Segoe UI" panose="020B0502040204020203" pitchFamily="34" charset="0"/>
              </a:rPr>
              <a:t>State specific research on Certification/Training Programs (August-October)</a:t>
            </a:r>
          </a:p>
          <a:p>
            <a:pPr lvl="1">
              <a:lnSpc>
                <a:spcPct val="100000"/>
              </a:lnSpc>
            </a:pPr>
            <a:r>
              <a:rPr lang="en-US" sz="2800" dirty="0">
                <a:latin typeface="Segoe UI" panose="020B0502040204020203" pitchFamily="34" charset="0"/>
                <a:cs typeface="Segoe UI" panose="020B0502040204020203" pitchFamily="34" charset="0"/>
              </a:rPr>
              <a:t>NACHW Resource Document Center: </a:t>
            </a:r>
            <a:r>
              <a:rPr lang="fr-FR" sz="2800" dirty="0">
                <a:latin typeface="Segoe UI" panose="020B0502040204020203" pitchFamily="34" charset="0"/>
                <a:cs typeface="Segoe UI" panose="020B0502040204020203" pitchFamily="34" charset="0"/>
                <a:hlinkClick r:id="rId5"/>
              </a:rPr>
              <a:t>CHW Document Resource Center – NACHW</a:t>
            </a:r>
            <a:endParaRPr lang="fr-FR" sz="2800" dirty="0">
              <a:latin typeface="Segoe UI" panose="020B0502040204020203" pitchFamily="34" charset="0"/>
              <a:cs typeface="Segoe UI" panose="020B0502040204020203" pitchFamily="34" charset="0"/>
            </a:endParaRPr>
          </a:p>
          <a:p>
            <a:pPr lvl="1">
              <a:lnSpc>
                <a:spcPct val="100000"/>
              </a:lnSpc>
            </a:pPr>
            <a:r>
              <a:rPr lang="fr-FR" sz="2800" dirty="0">
                <a:latin typeface="Segoe UI" panose="020B0502040204020203" pitchFamily="34" charset="0"/>
                <a:cs typeface="Segoe UI" panose="020B0502040204020203" pitchFamily="34" charset="0"/>
              </a:rPr>
              <a:t>Interviews with representatives from State Certification/Training Programs</a:t>
            </a:r>
          </a:p>
          <a:p>
            <a:pPr lvl="2">
              <a:lnSpc>
                <a:spcPct val="100000"/>
              </a:lnSpc>
            </a:pPr>
            <a:r>
              <a:rPr lang="fr-FR" sz="2400" dirty="0">
                <a:latin typeface="Segoe UI" panose="020B0502040204020203" pitchFamily="34" charset="0"/>
                <a:cs typeface="Segoe UI" panose="020B0502040204020203" pitchFamily="34" charset="0"/>
              </a:rPr>
              <a:t>Focus on: Massachusetts, Kentucky, Florida, Texas, South Carolina</a:t>
            </a:r>
          </a:p>
          <a:p>
            <a:endParaRPr lang="fr-FR"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2523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826BCE-22B1-4447-854A-321212584DAF}"/>
              </a:ext>
            </a:extLst>
          </p:cNvPr>
          <p:cNvCxnSpPr>
            <a:cxnSpLocks/>
            <a:stCxn id="7" idx="3"/>
            <a:endCxn id="43" idx="1"/>
          </p:cNvCxnSpPr>
          <p:nvPr/>
        </p:nvCxnSpPr>
        <p:spPr>
          <a:xfrm flipV="1">
            <a:off x="8344454" y="3320903"/>
            <a:ext cx="700796" cy="2101"/>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161C4EA-4377-4DE0-850C-A3E1B4B46199}"/>
              </a:ext>
            </a:extLst>
          </p:cNvPr>
          <p:cNvSpPr/>
          <p:nvPr/>
        </p:nvSpPr>
        <p:spPr>
          <a:xfrm>
            <a:off x="3374233" y="751987"/>
            <a:ext cx="1413799" cy="973855"/>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CHW Training and Certification Advisory Committee*</a:t>
            </a:r>
          </a:p>
        </p:txBody>
      </p: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25" name="TextBox 124">
            <a:extLst>
              <a:ext uri="{FF2B5EF4-FFF2-40B4-BE49-F238E27FC236}">
                <a16:creationId xmlns:a16="http://schemas.microsoft.com/office/drawing/2014/main" id="{97DAC564-048A-4AC7-B17A-43C525912EC4}"/>
              </a:ext>
            </a:extLst>
          </p:cNvPr>
          <p:cNvSpPr txBox="1"/>
          <p:nvPr/>
        </p:nvSpPr>
        <p:spPr>
          <a:xfrm>
            <a:off x="70871" y="6514074"/>
            <a:ext cx="5748502" cy="215444"/>
          </a:xfrm>
          <a:prstGeom prst="rect">
            <a:avLst/>
          </a:prstGeom>
          <a:solidFill>
            <a:schemeClr val="bg1"/>
          </a:solidFill>
          <a:ln>
            <a:noFill/>
          </a:ln>
        </p:spPr>
        <p:txBody>
          <a:bodyPr wrap="square" rtlCol="0">
            <a:spAutoFit/>
          </a:bodyPr>
          <a:lstStyle/>
          <a:p>
            <a:r>
              <a:rPr lang="en-US" sz="800" i="1" dirty="0">
                <a:latin typeface="Arial" panose="020B0604020202020204" pitchFamily="34" charset="0"/>
                <a:cs typeface="Arial" panose="020B0604020202020204" pitchFamily="34" charset="0"/>
              </a:rPr>
              <a:t>* 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p:txBody>
      </p:sp>
      <p:cxnSp>
        <p:nvCxnSpPr>
          <p:cNvPr id="128" name="Connector: Curved 127">
            <a:extLst>
              <a:ext uri="{FF2B5EF4-FFF2-40B4-BE49-F238E27FC236}">
                <a16:creationId xmlns:a16="http://schemas.microsoft.com/office/drawing/2014/main" id="{101CE949-4683-43AE-A3E8-6F990DCDDB24}"/>
              </a:ext>
            </a:extLst>
          </p:cNvPr>
          <p:cNvCxnSpPr>
            <a:cxnSpLocks/>
            <a:stCxn id="104" idx="3"/>
            <a:endCxn id="7" idx="1"/>
          </p:cNvCxnSpPr>
          <p:nvPr/>
        </p:nvCxnSpPr>
        <p:spPr>
          <a:xfrm rot="16200000" flipH="1">
            <a:off x="5252519" y="1901607"/>
            <a:ext cx="1913958" cy="928836"/>
          </a:xfrm>
          <a:prstGeom prst="curved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8" name="Graphic 157" descr="Cloud outline">
            <a:extLst>
              <a:ext uri="{FF2B5EF4-FFF2-40B4-BE49-F238E27FC236}">
                <a16:creationId xmlns:a16="http://schemas.microsoft.com/office/drawing/2014/main" id="{9360C0D4-2E83-452B-887F-F965F517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0730" y="2862186"/>
            <a:ext cx="451392" cy="451392"/>
          </a:xfrm>
          <a:prstGeom prst="rect">
            <a:avLst/>
          </a:prstGeom>
        </p:spPr>
      </p:pic>
      <p:sp>
        <p:nvSpPr>
          <p:cNvPr id="159" name="TextBox 158">
            <a:extLst>
              <a:ext uri="{FF2B5EF4-FFF2-40B4-BE49-F238E27FC236}">
                <a16:creationId xmlns:a16="http://schemas.microsoft.com/office/drawing/2014/main" id="{2B183603-3DB8-4649-87EA-938B4FC634C7}"/>
              </a:ext>
            </a:extLst>
          </p:cNvPr>
          <p:cNvSpPr txBox="1"/>
          <p:nvPr/>
        </p:nvSpPr>
        <p:spPr>
          <a:xfrm>
            <a:off x="4926760" y="1614033"/>
            <a:ext cx="853899"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Rules &amp; Regulations</a:t>
            </a:r>
          </a:p>
        </p:txBody>
      </p:sp>
      <p:sp>
        <p:nvSpPr>
          <p:cNvPr id="161" name="TextBox 160">
            <a:extLst>
              <a:ext uri="{FF2B5EF4-FFF2-40B4-BE49-F238E27FC236}">
                <a16:creationId xmlns:a16="http://schemas.microsoft.com/office/drawing/2014/main" id="{0B4D06E0-D3A1-412B-B3BD-A5709094EDDC}"/>
              </a:ext>
            </a:extLst>
          </p:cNvPr>
          <p:cNvSpPr txBox="1"/>
          <p:nvPr/>
        </p:nvSpPr>
        <p:spPr>
          <a:xfrm>
            <a:off x="5242065" y="375140"/>
            <a:ext cx="1077188"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Recommendations</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Organizational Structure</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sp>
        <p:nvSpPr>
          <p:cNvPr id="203" name="Left Brace 202">
            <a:extLst>
              <a:ext uri="{FF2B5EF4-FFF2-40B4-BE49-F238E27FC236}">
                <a16:creationId xmlns:a16="http://schemas.microsoft.com/office/drawing/2014/main" id="{9CD05E82-3897-4288-A989-2F8E1305DB5A}"/>
              </a:ext>
            </a:extLst>
          </p:cNvPr>
          <p:cNvSpPr/>
          <p:nvPr/>
        </p:nvSpPr>
        <p:spPr>
          <a:xfrm>
            <a:off x="4791358" y="584920"/>
            <a:ext cx="1229151" cy="973855"/>
          </a:xfrm>
          <a:prstGeom prst="leftBrace">
            <a:avLst>
              <a:gd name="adj1" fmla="val 8333"/>
              <a:gd name="adj2" fmla="val 5084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TextBox 204">
            <a:extLst>
              <a:ext uri="{FF2B5EF4-FFF2-40B4-BE49-F238E27FC236}">
                <a16:creationId xmlns:a16="http://schemas.microsoft.com/office/drawing/2014/main" id="{E3F57696-53EF-49C2-A02F-04F515E2B2FD}"/>
              </a:ext>
            </a:extLst>
          </p:cNvPr>
          <p:cNvSpPr txBox="1"/>
          <p:nvPr/>
        </p:nvSpPr>
        <p:spPr>
          <a:xfrm>
            <a:off x="379754" y="684434"/>
            <a:ext cx="1964206" cy="2031325"/>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advise the department and commission on CHW SOW &amp; regulation, employment &amp; funding, and sustainability</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9 members, appointed by the Commissioner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5 certified CHWs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public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Higher Education Coordinating Board or higher education faculty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professionals who work with CHWs in a CBO setting</a:t>
            </a:r>
          </a:p>
        </p:txBody>
      </p:sp>
      <p:cxnSp>
        <p:nvCxnSpPr>
          <p:cNvPr id="207" name="Straight Connector 206">
            <a:extLst>
              <a:ext uri="{FF2B5EF4-FFF2-40B4-BE49-F238E27FC236}">
                <a16:creationId xmlns:a16="http://schemas.microsoft.com/office/drawing/2014/main" id="{357F92B0-06EF-432D-BD85-C216DBD26BFB}"/>
              </a:ext>
            </a:extLst>
          </p:cNvPr>
          <p:cNvCxnSpPr>
            <a:cxnSpLocks/>
            <a:stCxn id="205" idx="3"/>
            <a:endCxn id="81" idx="1"/>
          </p:cNvCxnSpPr>
          <p:nvPr/>
        </p:nvCxnSpPr>
        <p:spPr>
          <a:xfrm flipV="1">
            <a:off x="2343960" y="1238915"/>
            <a:ext cx="1030273" cy="461182"/>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560B658C-52D0-4752-9C44-4180EB8A91FD}"/>
              </a:ext>
            </a:extLst>
          </p:cNvPr>
          <p:cNvCxnSpPr>
            <a:stCxn id="81" idx="2"/>
          </p:cNvCxnSpPr>
          <p:nvPr/>
        </p:nvCxnSpPr>
        <p:spPr>
          <a:xfrm>
            <a:off x="4081133" y="1725842"/>
            <a:ext cx="2592783" cy="13620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DFDE955-5BF5-4332-B01F-41001A60C3EB}"/>
              </a:ext>
            </a:extLst>
          </p:cNvPr>
          <p:cNvSpPr txBox="1"/>
          <p:nvPr/>
        </p:nvSpPr>
        <p:spPr>
          <a:xfrm rot="1669287">
            <a:off x="4141098" y="2044868"/>
            <a:ext cx="1755212" cy="646331"/>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Recommendations</a:t>
            </a:r>
          </a:p>
          <a:p>
            <a:endParaRPr lang="en-US" sz="4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Some of which the program may adopt or reject without approval from the Commissioner.</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490742" y="3052688"/>
            <a:ext cx="795708"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sp>
        <p:nvSpPr>
          <p:cNvPr id="129" name="TextBox 128">
            <a:extLst>
              <a:ext uri="{FF2B5EF4-FFF2-40B4-BE49-F238E27FC236}">
                <a16:creationId xmlns:a16="http://schemas.microsoft.com/office/drawing/2014/main" id="{8F6E0558-7BD3-4A65-AD0C-8A2D2F04CDBF}"/>
              </a:ext>
            </a:extLst>
          </p:cNvPr>
          <p:cNvSpPr txBox="1"/>
          <p:nvPr/>
        </p:nvSpPr>
        <p:spPr>
          <a:xfrm>
            <a:off x="8286450" y="5092974"/>
            <a:ext cx="2618733" cy="1338828"/>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Oversee training program approvals and certification of CHW. Make decisions on certification/approval. Provide technical assistance (TA) to programs and CHWs.</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4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training programs and the curricula</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CHW certification</a:t>
            </a:r>
          </a:p>
        </p:txBody>
      </p:sp>
      <p:cxnSp>
        <p:nvCxnSpPr>
          <p:cNvPr id="130" name="Straight Connector 129">
            <a:extLst>
              <a:ext uri="{FF2B5EF4-FFF2-40B4-BE49-F238E27FC236}">
                <a16:creationId xmlns:a16="http://schemas.microsoft.com/office/drawing/2014/main" id="{F40C0338-47A6-4FC7-80CE-298A94A4B8B0}"/>
              </a:ext>
            </a:extLst>
          </p:cNvPr>
          <p:cNvCxnSpPr>
            <a:cxnSpLocks/>
            <a:stCxn id="129" idx="0"/>
            <a:endCxn id="127" idx="3"/>
          </p:cNvCxnSpPr>
          <p:nvPr/>
        </p:nvCxnSpPr>
        <p:spPr>
          <a:xfrm flipH="1" flipV="1">
            <a:off x="8286450" y="3425637"/>
            <a:ext cx="1309367" cy="1667337"/>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4A2D27A-BB69-45F5-A523-52E8825ED63B}"/>
              </a:ext>
            </a:extLst>
          </p:cNvPr>
          <p:cNvSpPr txBox="1"/>
          <p:nvPr/>
        </p:nvSpPr>
        <p:spPr>
          <a:xfrm>
            <a:off x="5018704" y="4584760"/>
            <a:ext cx="2906137" cy="923330"/>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Process applications, approvals &amp; denials, and provide administrative assistance.</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2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processes approval and denial letters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administrative assistant</a:t>
            </a:r>
          </a:p>
        </p:txBody>
      </p:sp>
      <p:cxnSp>
        <p:nvCxnSpPr>
          <p:cNvPr id="133" name="Straight Connector 132">
            <a:extLst>
              <a:ext uri="{FF2B5EF4-FFF2-40B4-BE49-F238E27FC236}">
                <a16:creationId xmlns:a16="http://schemas.microsoft.com/office/drawing/2014/main" id="{A0FD82AB-60C9-44D3-844B-7D27151CB340}"/>
              </a:ext>
            </a:extLst>
          </p:cNvPr>
          <p:cNvCxnSpPr>
            <a:cxnSpLocks/>
            <a:stCxn id="131" idx="0"/>
            <a:endCxn id="126" idx="2"/>
          </p:cNvCxnSpPr>
          <p:nvPr/>
        </p:nvCxnSpPr>
        <p:spPr>
          <a:xfrm flipV="1">
            <a:off x="6471773" y="3790935"/>
            <a:ext cx="584832" cy="793825"/>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B1765C9-9359-40CF-8AC7-9135053FF06B}"/>
              </a:ext>
            </a:extLst>
          </p:cNvPr>
          <p:cNvSpPr txBox="1"/>
          <p:nvPr/>
        </p:nvSpPr>
        <p:spPr>
          <a:xfrm>
            <a:off x="10391525" y="3969880"/>
            <a:ext cx="1541444" cy="923330"/>
          </a:xfrm>
          <a:prstGeom prst="rect">
            <a:avLst/>
          </a:prstGeom>
          <a:noFill/>
          <a:ln>
            <a:solidFill>
              <a:schemeClr val="tx1">
                <a:lumMod val="50000"/>
                <a:lumOff val="50000"/>
              </a:schemeClr>
            </a:solidFill>
          </a:ln>
        </p:spPr>
        <p:txBody>
          <a:bodyPr wrap="square" rtlCol="0">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Supported by the Division for Consumer Protection Online Licensing System. </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Database for various health/business profession licenses. </a:t>
            </a:r>
          </a:p>
        </p:txBody>
      </p:sp>
      <p:cxnSp>
        <p:nvCxnSpPr>
          <p:cNvPr id="89" name="Straight Connector 88">
            <a:extLst>
              <a:ext uri="{FF2B5EF4-FFF2-40B4-BE49-F238E27FC236}">
                <a16:creationId xmlns:a16="http://schemas.microsoft.com/office/drawing/2014/main" id="{733EF06E-0478-46A2-BB73-C5ADD86E68EF}"/>
              </a:ext>
            </a:extLst>
          </p:cNvPr>
          <p:cNvCxnSpPr>
            <a:cxnSpLocks/>
            <a:stCxn id="86" idx="0"/>
            <a:endCxn id="43" idx="2"/>
          </p:cNvCxnSpPr>
          <p:nvPr/>
        </p:nvCxnSpPr>
        <p:spPr>
          <a:xfrm flipH="1" flipV="1">
            <a:off x="9636265" y="3704269"/>
            <a:ext cx="1525982" cy="26561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DE28776-8ED7-4E31-A421-57F54E4D6502}"/>
              </a:ext>
            </a:extLst>
          </p:cNvPr>
          <p:cNvSpPr txBox="1"/>
          <p:nvPr/>
        </p:nvSpPr>
        <p:spPr>
          <a:xfrm>
            <a:off x="10492563" y="3089960"/>
            <a:ext cx="1098886" cy="707886"/>
          </a:xfrm>
          <a:prstGeom prst="rect">
            <a:avLst/>
          </a:prstGeom>
          <a:solidFill>
            <a:schemeClr val="bg1"/>
          </a:solidFill>
          <a:ln>
            <a:noFill/>
          </a:ln>
        </p:spPr>
        <p:txBody>
          <a:bodyPr wrap="square" rtlCol="0">
            <a:spAutoFit/>
          </a:bodyPr>
          <a:lstStyle/>
          <a:p>
            <a:pPr algn="ctr"/>
            <a:r>
              <a:rPr lang="en-US" sz="800" i="1" dirty="0">
                <a:effectLst/>
                <a:latin typeface="Arial" panose="020B0604020202020204" pitchFamily="34" charset="0"/>
              </a:rPr>
              <a:t>DSHS Regulatory Automated Services (RAS) Portal and Versa Regulatory (VR) database</a:t>
            </a:r>
            <a:endParaRPr lang="en-US" sz="100" i="1" dirty="0">
              <a:latin typeface="Arial" panose="020B0604020202020204" pitchFamily="34" charset="0"/>
              <a:cs typeface="Arial" panose="020B0604020202020204" pitchFamily="34" charset="0"/>
            </a:endParaRPr>
          </a:p>
        </p:txBody>
      </p:sp>
      <p:pic>
        <p:nvPicPr>
          <p:cNvPr id="38" name="Graphic 37" descr="Internet outline">
            <a:extLst>
              <a:ext uri="{FF2B5EF4-FFF2-40B4-BE49-F238E27FC236}">
                <a16:creationId xmlns:a16="http://schemas.microsoft.com/office/drawing/2014/main" id="{A7F87C0B-9DE9-4E19-9A55-9F90C0F4AC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5841" y="2597445"/>
            <a:ext cx="591014" cy="591014"/>
          </a:xfrm>
          <a:prstGeom prst="rect">
            <a:avLst/>
          </a:prstGeom>
        </p:spPr>
      </p:pic>
      <p:pic>
        <p:nvPicPr>
          <p:cNvPr id="39" name="Graphic 38" descr="Cloud outline">
            <a:extLst>
              <a:ext uri="{FF2B5EF4-FFF2-40B4-BE49-F238E27FC236}">
                <a16:creationId xmlns:a16="http://schemas.microsoft.com/office/drawing/2014/main" id="{0DA2DEBF-C774-47FB-B0E2-97B33F534B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18602">
            <a:off x="10256926" y="2882560"/>
            <a:ext cx="255299" cy="255299"/>
          </a:xfrm>
          <a:prstGeom prst="rect">
            <a:avLst/>
          </a:prstGeom>
        </p:spPr>
      </p:pic>
      <p:cxnSp>
        <p:nvCxnSpPr>
          <p:cNvPr id="40" name="Straight Arrow Connector 39">
            <a:extLst>
              <a:ext uri="{FF2B5EF4-FFF2-40B4-BE49-F238E27FC236}">
                <a16:creationId xmlns:a16="http://schemas.microsoft.com/office/drawing/2014/main" id="{EB78EAC9-9685-463B-A5CF-2CDF5C410D32}"/>
              </a:ext>
            </a:extLst>
          </p:cNvPr>
          <p:cNvCxnSpPr>
            <a:cxnSpLocks/>
            <a:endCxn id="38" idx="1"/>
          </p:cNvCxnSpPr>
          <p:nvPr/>
        </p:nvCxnSpPr>
        <p:spPr>
          <a:xfrm flipV="1">
            <a:off x="10227279" y="2892952"/>
            <a:ext cx="458562" cy="427951"/>
          </a:xfrm>
          <a:prstGeom prst="straightConnector1">
            <a:avLst/>
          </a:prstGeom>
          <a:ln w="28575">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FD55CE40-A9EE-4AD4-8D12-336B1B8437AA}"/>
              </a:ext>
            </a:extLst>
          </p:cNvPr>
          <p:cNvSpPr/>
          <p:nvPr/>
        </p:nvSpPr>
        <p:spPr>
          <a:xfrm rot="15328719">
            <a:off x="2212654" y="1866082"/>
            <a:ext cx="2939899" cy="2008379"/>
          </a:xfrm>
          <a:prstGeom prst="arc">
            <a:avLst>
              <a:gd name="adj1" fmla="val 13277504"/>
              <a:gd name="adj2" fmla="val 20207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41">
            <a:extLst>
              <a:ext uri="{FF2B5EF4-FFF2-40B4-BE49-F238E27FC236}">
                <a16:creationId xmlns:a16="http://schemas.microsoft.com/office/drawing/2014/main" id="{BD90061B-AE3B-4D19-87CB-A15CC3C91BF9}"/>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sp>
        <p:nvSpPr>
          <p:cNvPr id="44" name="TextBox 43">
            <a:extLst>
              <a:ext uri="{FF2B5EF4-FFF2-40B4-BE49-F238E27FC236}">
                <a16:creationId xmlns:a16="http://schemas.microsoft.com/office/drawing/2014/main" id="{75B68AF0-F58A-4125-989B-5C0022A6B089}"/>
              </a:ext>
            </a:extLst>
          </p:cNvPr>
          <p:cNvSpPr txBox="1"/>
          <p:nvPr/>
        </p:nvSpPr>
        <p:spPr>
          <a:xfrm>
            <a:off x="2671102" y="2300996"/>
            <a:ext cx="979248"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Curricula Development &amp; Collaboration</a:t>
            </a:r>
          </a:p>
        </p:txBody>
      </p:sp>
    </p:spTree>
    <p:extLst>
      <p:ext uri="{BB962C8B-B14F-4D97-AF65-F5344CB8AC3E}">
        <p14:creationId xmlns:p14="http://schemas.microsoft.com/office/powerpoint/2010/main" val="54275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Arrow Connector 117">
            <a:extLst>
              <a:ext uri="{FF2B5EF4-FFF2-40B4-BE49-F238E27FC236}">
                <a16:creationId xmlns:a16="http://schemas.microsoft.com/office/drawing/2014/main" id="{5CFFA7AC-D422-4B94-925D-1BF41940EEA7}"/>
              </a:ext>
            </a:extLst>
          </p:cNvPr>
          <p:cNvCxnSpPr>
            <a:cxnSpLocks/>
            <a:stCxn id="12" idx="0"/>
          </p:cNvCxnSpPr>
          <p:nvPr/>
        </p:nvCxnSpPr>
        <p:spPr>
          <a:xfrm flipV="1">
            <a:off x="4081634" y="3479883"/>
            <a:ext cx="2581685" cy="412147"/>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5ADA5970-E429-4352-AEFB-DCC0D8EEFF85}"/>
              </a:ext>
            </a:extLst>
          </p:cNvPr>
          <p:cNvSpPr/>
          <p:nvPr/>
        </p:nvSpPr>
        <p:spPr>
          <a:xfrm rot="15328719">
            <a:off x="2212654" y="1866082"/>
            <a:ext cx="2939899" cy="2008379"/>
          </a:xfrm>
          <a:prstGeom prst="arc">
            <a:avLst>
              <a:gd name="adj1" fmla="val 13277504"/>
              <a:gd name="adj2" fmla="val 20207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4" name="Oval 3">
            <a:extLst>
              <a:ext uri="{FF2B5EF4-FFF2-40B4-BE49-F238E27FC236}">
                <a16:creationId xmlns:a16="http://schemas.microsoft.com/office/drawing/2014/main" id="{CAF3668B-4410-4F2F-89CC-5B368010243E}"/>
              </a:ext>
            </a:extLst>
          </p:cNvPr>
          <p:cNvSpPr/>
          <p:nvPr/>
        </p:nvSpPr>
        <p:spPr>
          <a:xfrm>
            <a:off x="1046582" y="3724830"/>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(Training Pathway)</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5D2A95E-6DBC-4C6F-8ABB-61C601AF4755}"/>
              </a:ext>
            </a:extLst>
          </p:cNvPr>
          <p:cNvSpPr/>
          <p:nvPr/>
        </p:nvSpPr>
        <p:spPr>
          <a:xfrm>
            <a:off x="3026956" y="3089858"/>
            <a:ext cx="2124521" cy="4749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2" name="Rectangle 11">
            <a:extLst>
              <a:ext uri="{FF2B5EF4-FFF2-40B4-BE49-F238E27FC236}">
                <a16:creationId xmlns:a16="http://schemas.microsoft.com/office/drawing/2014/main" id="{A27C7C58-460D-43D1-9CC1-E640C7E2D54F}"/>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cxnSp>
        <p:nvCxnSpPr>
          <p:cNvPr id="10" name="Straight Arrow Connector 9">
            <a:extLst>
              <a:ext uri="{FF2B5EF4-FFF2-40B4-BE49-F238E27FC236}">
                <a16:creationId xmlns:a16="http://schemas.microsoft.com/office/drawing/2014/main" id="{A1E86547-66D4-4623-9BA5-150A3B1EDA1D}"/>
              </a:ext>
            </a:extLst>
          </p:cNvPr>
          <p:cNvCxnSpPr>
            <a:cxnSpLocks/>
            <a:stCxn id="8" idx="3"/>
            <a:endCxn id="7" idx="1"/>
          </p:cNvCxnSpPr>
          <p:nvPr/>
        </p:nvCxnSpPr>
        <p:spPr>
          <a:xfrm flipV="1">
            <a:off x="5151477" y="3323004"/>
            <a:ext cx="1522439" cy="4342"/>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3E9AFF-164C-440F-9C99-08E3A0E8E795}"/>
              </a:ext>
            </a:extLst>
          </p:cNvPr>
          <p:cNvCxnSpPr>
            <a:cxnSpLocks/>
            <a:stCxn id="4" idx="6"/>
            <a:endCxn id="12" idx="1"/>
          </p:cNvCxnSpPr>
          <p:nvPr/>
        </p:nvCxnSpPr>
        <p:spPr>
          <a:xfrm>
            <a:off x="2313350" y="4143224"/>
            <a:ext cx="706023" cy="0"/>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E3407D6-1DB8-4DE9-9BE9-5AC3AF8045A4}"/>
              </a:ext>
            </a:extLst>
          </p:cNvPr>
          <p:cNvSpPr/>
          <p:nvPr/>
        </p:nvSpPr>
        <p:spPr>
          <a:xfrm>
            <a:off x="3448249" y="5244116"/>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(Trained OR 1000 hours Experience Pathway)</a:t>
            </a:r>
          </a:p>
        </p:txBody>
      </p:sp>
      <p:cxnSp>
        <p:nvCxnSpPr>
          <p:cNvPr id="39" name="Straight Arrow Connector 38">
            <a:extLst>
              <a:ext uri="{FF2B5EF4-FFF2-40B4-BE49-F238E27FC236}">
                <a16:creationId xmlns:a16="http://schemas.microsoft.com/office/drawing/2014/main" id="{FE43D704-118E-48D2-A3A8-600A38F0C2C7}"/>
              </a:ext>
            </a:extLst>
          </p:cNvPr>
          <p:cNvCxnSpPr>
            <a:cxnSpLocks/>
            <a:stCxn id="12" idx="2"/>
            <a:endCxn id="37" idx="0"/>
          </p:cNvCxnSpPr>
          <p:nvPr/>
        </p:nvCxnSpPr>
        <p:spPr>
          <a:xfrm flipH="1">
            <a:off x="4081633" y="4394418"/>
            <a:ext cx="1" cy="849698"/>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826BCE-22B1-4447-854A-321212584DAF}"/>
              </a:ext>
            </a:extLst>
          </p:cNvPr>
          <p:cNvCxnSpPr>
            <a:cxnSpLocks/>
            <a:stCxn id="7" idx="3"/>
            <a:endCxn id="43" idx="1"/>
          </p:cNvCxnSpPr>
          <p:nvPr/>
        </p:nvCxnSpPr>
        <p:spPr>
          <a:xfrm flipV="1">
            <a:off x="8344454" y="3320903"/>
            <a:ext cx="700796" cy="2101"/>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67B196BC-D387-4C8F-8C8F-814A057B971C}"/>
              </a:ext>
            </a:extLst>
          </p:cNvPr>
          <p:cNvSpPr/>
          <p:nvPr/>
        </p:nvSpPr>
        <p:spPr>
          <a:xfrm>
            <a:off x="6909091" y="5176151"/>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CHWs</a:t>
            </a:r>
            <a:endParaRPr lang="en-US" sz="700" dirty="0">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D0F815E4-132B-40DF-8401-B24810A1225E}"/>
              </a:ext>
            </a:extLst>
          </p:cNvPr>
          <p:cNvCxnSpPr>
            <a:cxnSpLocks/>
          </p:cNvCxnSpPr>
          <p:nvPr/>
        </p:nvCxnSpPr>
        <p:spPr>
          <a:xfrm>
            <a:off x="7171079"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79C6B9-8CBA-4011-8D2A-72257C2B6F16}"/>
              </a:ext>
            </a:extLst>
          </p:cNvPr>
          <p:cNvCxnSpPr>
            <a:cxnSpLocks/>
          </p:cNvCxnSpPr>
          <p:nvPr/>
        </p:nvCxnSpPr>
        <p:spPr>
          <a:xfrm flipV="1">
            <a:off x="7889086"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CD6C0B-F290-434A-9CD0-8FF5E899301E}"/>
              </a:ext>
            </a:extLst>
          </p:cNvPr>
          <p:cNvSpPr txBox="1"/>
          <p:nvPr/>
        </p:nvSpPr>
        <p:spPr>
          <a:xfrm>
            <a:off x="7452124" y="4455963"/>
            <a:ext cx="873923" cy="3231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Every 2 years</a:t>
            </a:r>
          </a:p>
        </p:txBody>
      </p:sp>
      <p:sp>
        <p:nvSpPr>
          <p:cNvPr id="81" name="Rectangle 80">
            <a:extLst>
              <a:ext uri="{FF2B5EF4-FFF2-40B4-BE49-F238E27FC236}">
                <a16:creationId xmlns:a16="http://schemas.microsoft.com/office/drawing/2014/main" id="{E161C4EA-4377-4DE0-850C-A3E1B4B46199}"/>
              </a:ext>
            </a:extLst>
          </p:cNvPr>
          <p:cNvSpPr/>
          <p:nvPr/>
        </p:nvSpPr>
        <p:spPr>
          <a:xfrm>
            <a:off x="3374233" y="751987"/>
            <a:ext cx="1413799" cy="973855"/>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CHW Training and Certification Advisory Committee*</a:t>
            </a:r>
          </a:p>
        </p:txBody>
      </p:sp>
      <p:cxnSp>
        <p:nvCxnSpPr>
          <p:cNvPr id="95" name="Straight Arrow Connector 94">
            <a:extLst>
              <a:ext uri="{FF2B5EF4-FFF2-40B4-BE49-F238E27FC236}">
                <a16:creationId xmlns:a16="http://schemas.microsoft.com/office/drawing/2014/main" id="{E0DDAF31-0119-416A-B05D-34A714EFB9A9}"/>
              </a:ext>
            </a:extLst>
          </p:cNvPr>
          <p:cNvCxnSpPr>
            <a:cxnSpLocks/>
            <a:endCxn id="12" idx="3"/>
          </p:cNvCxnSpPr>
          <p:nvPr/>
        </p:nvCxnSpPr>
        <p:spPr>
          <a:xfrm flipH="1">
            <a:off x="5143894" y="3739293"/>
            <a:ext cx="1519425" cy="403931"/>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12" name="TextBox 111">
            <a:extLst>
              <a:ext uri="{FF2B5EF4-FFF2-40B4-BE49-F238E27FC236}">
                <a16:creationId xmlns:a16="http://schemas.microsoft.com/office/drawing/2014/main" id="{9309CDD0-6794-4EC2-B119-A6109E01E2EB}"/>
              </a:ext>
            </a:extLst>
          </p:cNvPr>
          <p:cNvSpPr txBox="1"/>
          <p:nvPr/>
        </p:nvSpPr>
        <p:spPr>
          <a:xfrm>
            <a:off x="6734119" y="4178974"/>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sp>
        <p:nvSpPr>
          <p:cNvPr id="113" name="TextBox 112">
            <a:extLst>
              <a:ext uri="{FF2B5EF4-FFF2-40B4-BE49-F238E27FC236}">
                <a16:creationId xmlns:a16="http://schemas.microsoft.com/office/drawing/2014/main" id="{CD79C076-A5C1-433D-ADE1-692C2FC5E09C}"/>
              </a:ext>
            </a:extLst>
          </p:cNvPr>
          <p:cNvSpPr txBox="1"/>
          <p:nvPr/>
        </p:nvSpPr>
        <p:spPr>
          <a:xfrm>
            <a:off x="3644172" y="4629871"/>
            <a:ext cx="873923"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sp>
        <p:nvSpPr>
          <p:cNvPr id="114" name="TextBox 113">
            <a:extLst>
              <a:ext uri="{FF2B5EF4-FFF2-40B4-BE49-F238E27FC236}">
                <a16:creationId xmlns:a16="http://schemas.microsoft.com/office/drawing/2014/main" id="{85700A14-A454-40E1-8EE4-60A4691ED56A}"/>
              </a:ext>
            </a:extLst>
          </p:cNvPr>
          <p:cNvSpPr txBox="1"/>
          <p:nvPr/>
        </p:nvSpPr>
        <p:spPr>
          <a:xfrm>
            <a:off x="2202067" y="3927475"/>
            <a:ext cx="873923"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115" name="TextBox 114">
            <a:extLst>
              <a:ext uri="{FF2B5EF4-FFF2-40B4-BE49-F238E27FC236}">
                <a16:creationId xmlns:a16="http://schemas.microsoft.com/office/drawing/2014/main" id="{1E62F0C6-621B-4CA3-908A-3A8501700429}"/>
              </a:ext>
            </a:extLst>
          </p:cNvPr>
          <p:cNvSpPr txBox="1"/>
          <p:nvPr/>
        </p:nvSpPr>
        <p:spPr>
          <a:xfrm>
            <a:off x="5528236" y="3818570"/>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sp>
        <p:nvSpPr>
          <p:cNvPr id="116" name="TextBox 115">
            <a:extLst>
              <a:ext uri="{FF2B5EF4-FFF2-40B4-BE49-F238E27FC236}">
                <a16:creationId xmlns:a16="http://schemas.microsoft.com/office/drawing/2014/main" id="{7D91B306-279B-4405-AB69-3C9CCE45C5FF}"/>
              </a:ext>
            </a:extLst>
          </p:cNvPr>
          <p:cNvSpPr txBox="1"/>
          <p:nvPr/>
        </p:nvSpPr>
        <p:spPr>
          <a:xfrm>
            <a:off x="5280779" y="2928560"/>
            <a:ext cx="712624"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Curriculum/</a:t>
            </a:r>
          </a:p>
          <a:p>
            <a:pPr algn="ctr"/>
            <a:r>
              <a:rPr lang="en-US" sz="800" dirty="0">
                <a:latin typeface="Arial" panose="020B0604020202020204" pitchFamily="34" charset="0"/>
                <a:cs typeface="Arial" panose="020B0604020202020204" pitchFamily="34" charset="0"/>
              </a:rPr>
              <a:t>Application</a:t>
            </a:r>
          </a:p>
        </p:txBody>
      </p:sp>
      <p:sp>
        <p:nvSpPr>
          <p:cNvPr id="120" name="TextBox 119">
            <a:extLst>
              <a:ext uri="{FF2B5EF4-FFF2-40B4-BE49-F238E27FC236}">
                <a16:creationId xmlns:a16="http://schemas.microsoft.com/office/drawing/2014/main" id="{2D918674-C0F0-4C25-B9AE-A76045A3769A}"/>
              </a:ext>
            </a:extLst>
          </p:cNvPr>
          <p:cNvSpPr txBox="1"/>
          <p:nvPr/>
        </p:nvSpPr>
        <p:spPr>
          <a:xfrm>
            <a:off x="5211076" y="3413137"/>
            <a:ext cx="957992"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121" name="Straight Arrow Connector 120">
            <a:extLst>
              <a:ext uri="{FF2B5EF4-FFF2-40B4-BE49-F238E27FC236}">
                <a16:creationId xmlns:a16="http://schemas.microsoft.com/office/drawing/2014/main" id="{3BBB5D9C-57AF-4A9A-BDCA-09B24BCBF7E1}"/>
              </a:ext>
            </a:extLst>
          </p:cNvPr>
          <p:cNvCxnSpPr>
            <a:cxnSpLocks/>
            <a:stCxn id="37" idx="6"/>
          </p:cNvCxnSpPr>
          <p:nvPr/>
        </p:nvCxnSpPr>
        <p:spPr>
          <a:xfrm flipV="1">
            <a:off x="4715017" y="3890054"/>
            <a:ext cx="2027185" cy="1772456"/>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3656AFD-950F-4973-BCDE-4A124156BFF5}"/>
              </a:ext>
            </a:extLst>
          </p:cNvPr>
          <p:cNvSpPr txBox="1"/>
          <p:nvPr/>
        </p:nvSpPr>
        <p:spPr>
          <a:xfrm>
            <a:off x="5223552" y="4724354"/>
            <a:ext cx="808358"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Online Application</a:t>
            </a:r>
          </a:p>
        </p:txBody>
      </p:sp>
      <p:sp>
        <p:nvSpPr>
          <p:cNvPr id="125" name="TextBox 124">
            <a:extLst>
              <a:ext uri="{FF2B5EF4-FFF2-40B4-BE49-F238E27FC236}">
                <a16:creationId xmlns:a16="http://schemas.microsoft.com/office/drawing/2014/main" id="{97DAC564-048A-4AC7-B17A-43C525912EC4}"/>
              </a:ext>
            </a:extLst>
          </p:cNvPr>
          <p:cNvSpPr txBox="1"/>
          <p:nvPr/>
        </p:nvSpPr>
        <p:spPr>
          <a:xfrm>
            <a:off x="38915" y="6460032"/>
            <a:ext cx="7235525" cy="338554"/>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sz="800" i="1" dirty="0">
                <a:latin typeface="Arial" panose="020B0604020202020204" pitchFamily="34" charset="0"/>
                <a:cs typeface="Arial" panose="020B0604020202020204" pitchFamily="34" charset="0"/>
              </a:rPr>
              <a:t>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a:p>
            <a:r>
              <a:rPr lang="en-US" sz="800" i="1" dirty="0">
                <a:latin typeface="Arial" panose="020B0604020202020204" pitchFamily="34" charset="0"/>
                <a:cs typeface="Arial" panose="020B0604020202020204" pitchFamily="34" charset="0"/>
              </a:rPr>
              <a:t>** These entities are independent from the Texas Department of State Health Services. Training programs have discretion over fees charged for trainings.</a:t>
            </a:r>
          </a:p>
        </p:txBody>
      </p:sp>
      <p:cxnSp>
        <p:nvCxnSpPr>
          <p:cNvPr id="128" name="Connector: Curved 127">
            <a:extLst>
              <a:ext uri="{FF2B5EF4-FFF2-40B4-BE49-F238E27FC236}">
                <a16:creationId xmlns:a16="http://schemas.microsoft.com/office/drawing/2014/main" id="{101CE949-4683-43AE-A3E8-6F990DCDDB24}"/>
              </a:ext>
            </a:extLst>
          </p:cNvPr>
          <p:cNvCxnSpPr>
            <a:cxnSpLocks/>
            <a:stCxn id="104" idx="3"/>
            <a:endCxn id="7" idx="1"/>
          </p:cNvCxnSpPr>
          <p:nvPr/>
        </p:nvCxnSpPr>
        <p:spPr>
          <a:xfrm rot="16200000" flipH="1">
            <a:off x="5252519" y="1901607"/>
            <a:ext cx="1913958" cy="928836"/>
          </a:xfrm>
          <a:prstGeom prst="curved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8" name="Graphic 157" descr="Cloud outline">
            <a:extLst>
              <a:ext uri="{FF2B5EF4-FFF2-40B4-BE49-F238E27FC236}">
                <a16:creationId xmlns:a16="http://schemas.microsoft.com/office/drawing/2014/main" id="{9360C0D4-2E83-452B-887F-F965F517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0730" y="2862186"/>
            <a:ext cx="451392" cy="451392"/>
          </a:xfrm>
          <a:prstGeom prst="rect">
            <a:avLst/>
          </a:prstGeom>
        </p:spPr>
      </p:pic>
      <p:sp>
        <p:nvSpPr>
          <p:cNvPr id="159" name="TextBox 158">
            <a:extLst>
              <a:ext uri="{FF2B5EF4-FFF2-40B4-BE49-F238E27FC236}">
                <a16:creationId xmlns:a16="http://schemas.microsoft.com/office/drawing/2014/main" id="{2B183603-3DB8-4649-87EA-938B4FC634C7}"/>
              </a:ext>
            </a:extLst>
          </p:cNvPr>
          <p:cNvSpPr txBox="1"/>
          <p:nvPr/>
        </p:nvSpPr>
        <p:spPr>
          <a:xfrm>
            <a:off x="4926760" y="1706534"/>
            <a:ext cx="853899"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Rules &amp; Regulations</a:t>
            </a:r>
          </a:p>
        </p:txBody>
      </p:sp>
      <p:sp>
        <p:nvSpPr>
          <p:cNvPr id="161" name="TextBox 160">
            <a:extLst>
              <a:ext uri="{FF2B5EF4-FFF2-40B4-BE49-F238E27FC236}">
                <a16:creationId xmlns:a16="http://schemas.microsoft.com/office/drawing/2014/main" id="{0B4D06E0-D3A1-412B-B3BD-A5709094EDDC}"/>
              </a:ext>
            </a:extLst>
          </p:cNvPr>
          <p:cNvSpPr txBox="1"/>
          <p:nvPr/>
        </p:nvSpPr>
        <p:spPr>
          <a:xfrm>
            <a:off x="5242065" y="375140"/>
            <a:ext cx="1077188"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Recommendations</a:t>
            </a:r>
          </a:p>
        </p:txBody>
      </p:sp>
      <p:sp>
        <p:nvSpPr>
          <p:cNvPr id="162" name="TextBox 161">
            <a:extLst>
              <a:ext uri="{FF2B5EF4-FFF2-40B4-BE49-F238E27FC236}">
                <a16:creationId xmlns:a16="http://schemas.microsoft.com/office/drawing/2014/main" id="{57E06711-8ACC-47E1-8AFD-B497D11B55F2}"/>
              </a:ext>
            </a:extLst>
          </p:cNvPr>
          <p:cNvSpPr txBox="1"/>
          <p:nvPr/>
        </p:nvSpPr>
        <p:spPr>
          <a:xfrm>
            <a:off x="7371818" y="6391004"/>
            <a:ext cx="4749312" cy="415498"/>
          </a:xfrm>
          <a:prstGeom prst="rect">
            <a:avLst/>
          </a:prstGeom>
          <a:noFill/>
          <a:ln>
            <a:noFill/>
          </a:ln>
        </p:spPr>
        <p:txBody>
          <a:bodyPr wrap="square" rtlCol="0">
            <a:spAutoFit/>
          </a:bodyPr>
          <a:lstStyle/>
          <a:p>
            <a:pPr algn="r"/>
            <a:r>
              <a:rPr lang="en-US" sz="1000" dirty="0">
                <a:latin typeface="Arial" panose="020B0604020202020204" pitchFamily="34" charset="0"/>
                <a:cs typeface="Arial" panose="020B0604020202020204" pitchFamily="34" charset="0"/>
              </a:rPr>
              <a:t>Legislation establishing a certification program in DSHS was enacted in 2001</a:t>
            </a:r>
          </a:p>
          <a:p>
            <a:pPr algn="r"/>
            <a:r>
              <a:rPr lang="en-US" sz="1000" dirty="0">
                <a:latin typeface="Arial" panose="020B0604020202020204" pitchFamily="34" charset="0"/>
                <a:cs typeface="Arial" panose="020B0604020202020204" pitchFamily="34" charset="0"/>
              </a:rPr>
              <a:t> Certification began in September 2002</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Training &amp; Certification Process</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sp>
        <p:nvSpPr>
          <p:cNvPr id="203" name="Left Brace 202">
            <a:extLst>
              <a:ext uri="{FF2B5EF4-FFF2-40B4-BE49-F238E27FC236}">
                <a16:creationId xmlns:a16="http://schemas.microsoft.com/office/drawing/2014/main" id="{9CD05E82-3897-4288-A989-2F8E1305DB5A}"/>
              </a:ext>
            </a:extLst>
          </p:cNvPr>
          <p:cNvSpPr/>
          <p:nvPr/>
        </p:nvSpPr>
        <p:spPr>
          <a:xfrm>
            <a:off x="4791358" y="584920"/>
            <a:ext cx="1229151" cy="973855"/>
          </a:xfrm>
          <a:prstGeom prst="leftBrace">
            <a:avLst>
              <a:gd name="adj1" fmla="val 8333"/>
              <a:gd name="adj2" fmla="val 5084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TextBox 116">
            <a:extLst>
              <a:ext uri="{FF2B5EF4-FFF2-40B4-BE49-F238E27FC236}">
                <a16:creationId xmlns:a16="http://schemas.microsoft.com/office/drawing/2014/main" id="{6FA6227A-BC00-4936-9BB1-433D7B08AF95}"/>
              </a:ext>
            </a:extLst>
          </p:cNvPr>
          <p:cNvSpPr txBox="1"/>
          <p:nvPr/>
        </p:nvSpPr>
        <p:spPr>
          <a:xfrm>
            <a:off x="2671102" y="2300996"/>
            <a:ext cx="979248"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Curricula Development &amp; Collaboration</a:t>
            </a:r>
          </a:p>
        </p:txBody>
      </p:sp>
      <p:cxnSp>
        <p:nvCxnSpPr>
          <p:cNvPr id="257" name="Straight Connector 256">
            <a:extLst>
              <a:ext uri="{FF2B5EF4-FFF2-40B4-BE49-F238E27FC236}">
                <a16:creationId xmlns:a16="http://schemas.microsoft.com/office/drawing/2014/main" id="{560B658C-52D0-4752-9C44-4180EB8A91FD}"/>
              </a:ext>
            </a:extLst>
          </p:cNvPr>
          <p:cNvCxnSpPr>
            <a:stCxn id="81" idx="2"/>
          </p:cNvCxnSpPr>
          <p:nvPr/>
        </p:nvCxnSpPr>
        <p:spPr>
          <a:xfrm>
            <a:off x="4081133" y="1725842"/>
            <a:ext cx="2592783" cy="13620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DFDE955-5BF5-4332-B01F-41001A60C3EB}"/>
              </a:ext>
            </a:extLst>
          </p:cNvPr>
          <p:cNvSpPr txBox="1"/>
          <p:nvPr/>
        </p:nvSpPr>
        <p:spPr>
          <a:xfrm rot="1669287">
            <a:off x="4141098" y="2044868"/>
            <a:ext cx="1755212" cy="646331"/>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Recommendations</a:t>
            </a:r>
          </a:p>
          <a:p>
            <a:endParaRPr lang="en-US" sz="4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Some of which the program may adopt or reject without approval from the Commissioner.</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684432" y="3052688"/>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sp>
        <p:nvSpPr>
          <p:cNvPr id="214" name="TextBox 213">
            <a:extLst>
              <a:ext uri="{FF2B5EF4-FFF2-40B4-BE49-F238E27FC236}">
                <a16:creationId xmlns:a16="http://schemas.microsoft.com/office/drawing/2014/main" id="{A8A3F380-91A9-45E2-81CE-4C5C4E6A99E3}"/>
              </a:ext>
            </a:extLst>
          </p:cNvPr>
          <p:cNvSpPr txBox="1"/>
          <p:nvPr/>
        </p:nvSpPr>
        <p:spPr>
          <a:xfrm>
            <a:off x="10492563" y="3089960"/>
            <a:ext cx="1098886" cy="707886"/>
          </a:xfrm>
          <a:prstGeom prst="rect">
            <a:avLst/>
          </a:prstGeom>
          <a:solidFill>
            <a:schemeClr val="bg1"/>
          </a:solidFill>
          <a:ln>
            <a:noFill/>
          </a:ln>
        </p:spPr>
        <p:txBody>
          <a:bodyPr wrap="square" rtlCol="0">
            <a:spAutoFit/>
          </a:bodyPr>
          <a:lstStyle/>
          <a:p>
            <a:pPr algn="ctr"/>
            <a:r>
              <a:rPr lang="en-US" sz="800" i="1" dirty="0">
                <a:effectLst/>
                <a:latin typeface="Arial" panose="020B0604020202020204" pitchFamily="34" charset="0"/>
              </a:rPr>
              <a:t>DSHS Regulatory Automated Services (RAS) Portal and Versa Regulatory (VR) database</a:t>
            </a:r>
            <a:endParaRPr lang="en-US" sz="100" i="1" dirty="0">
              <a:latin typeface="Arial" panose="020B0604020202020204" pitchFamily="34" charset="0"/>
              <a:cs typeface="Arial" panose="020B0604020202020204" pitchFamily="34" charset="0"/>
            </a:endParaRPr>
          </a:p>
        </p:txBody>
      </p:sp>
      <p:cxnSp>
        <p:nvCxnSpPr>
          <p:cNvPr id="175" name="Straight Arrow Connector 174">
            <a:extLst>
              <a:ext uri="{FF2B5EF4-FFF2-40B4-BE49-F238E27FC236}">
                <a16:creationId xmlns:a16="http://schemas.microsoft.com/office/drawing/2014/main" id="{5ED10811-4557-4DE9-8818-C26631C643B4}"/>
              </a:ext>
            </a:extLst>
          </p:cNvPr>
          <p:cNvCxnSpPr>
            <a:cxnSpLocks/>
          </p:cNvCxnSpPr>
          <p:nvPr/>
        </p:nvCxnSpPr>
        <p:spPr>
          <a:xfrm flipH="1">
            <a:off x="7306395" y="3346227"/>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AEEB24EB-C6D1-4940-888F-CF76E89EB31D}"/>
              </a:ext>
            </a:extLst>
          </p:cNvPr>
          <p:cNvCxnSpPr>
            <a:cxnSpLocks/>
          </p:cNvCxnSpPr>
          <p:nvPr/>
        </p:nvCxnSpPr>
        <p:spPr>
          <a:xfrm>
            <a:off x="7333307" y="3551944"/>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2EA220D-517C-466D-B392-92E83DF4617F}"/>
              </a:ext>
            </a:extLst>
          </p:cNvPr>
          <p:cNvSpPr txBox="1"/>
          <p:nvPr/>
        </p:nvSpPr>
        <p:spPr>
          <a:xfrm>
            <a:off x="7183405" y="3565770"/>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178" name="TextBox 177">
            <a:extLst>
              <a:ext uri="{FF2B5EF4-FFF2-40B4-BE49-F238E27FC236}">
                <a16:creationId xmlns:a16="http://schemas.microsoft.com/office/drawing/2014/main" id="{E5B22E8E-54B1-4E2D-8434-4CBE82A28229}"/>
              </a:ext>
            </a:extLst>
          </p:cNvPr>
          <p:cNvSpPr txBox="1"/>
          <p:nvPr/>
        </p:nvSpPr>
        <p:spPr>
          <a:xfrm>
            <a:off x="7201909" y="3142176"/>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pic>
        <p:nvPicPr>
          <p:cNvPr id="184" name="Graphic 183" descr="Internet outline">
            <a:extLst>
              <a:ext uri="{FF2B5EF4-FFF2-40B4-BE49-F238E27FC236}">
                <a16:creationId xmlns:a16="http://schemas.microsoft.com/office/drawing/2014/main" id="{52CA33AD-3621-4D97-A0DB-5DE3C2BEC5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5841" y="2597445"/>
            <a:ext cx="591014" cy="591014"/>
          </a:xfrm>
          <a:prstGeom prst="rect">
            <a:avLst/>
          </a:prstGeom>
        </p:spPr>
      </p:pic>
      <p:pic>
        <p:nvPicPr>
          <p:cNvPr id="194" name="Graphic 193" descr="Cloud outline">
            <a:extLst>
              <a:ext uri="{FF2B5EF4-FFF2-40B4-BE49-F238E27FC236}">
                <a16:creationId xmlns:a16="http://schemas.microsoft.com/office/drawing/2014/main" id="{B969372A-C024-44F3-BD16-ECB39FF5D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18602">
            <a:off x="10256926" y="2882560"/>
            <a:ext cx="255299" cy="255299"/>
          </a:xfrm>
          <a:prstGeom prst="rect">
            <a:avLst/>
          </a:prstGeom>
        </p:spPr>
      </p:pic>
      <p:cxnSp>
        <p:nvCxnSpPr>
          <p:cNvPr id="195" name="Straight Arrow Connector 194">
            <a:extLst>
              <a:ext uri="{FF2B5EF4-FFF2-40B4-BE49-F238E27FC236}">
                <a16:creationId xmlns:a16="http://schemas.microsoft.com/office/drawing/2014/main" id="{ACBAE4BF-0D55-4FF7-BBD1-CD3E5E71D411}"/>
              </a:ext>
            </a:extLst>
          </p:cNvPr>
          <p:cNvCxnSpPr>
            <a:cxnSpLocks/>
            <a:stCxn id="43" idx="3"/>
            <a:endCxn id="184" idx="1"/>
          </p:cNvCxnSpPr>
          <p:nvPr/>
        </p:nvCxnSpPr>
        <p:spPr>
          <a:xfrm flipV="1">
            <a:off x="10227279" y="2892952"/>
            <a:ext cx="458562" cy="427951"/>
          </a:xfrm>
          <a:prstGeom prst="straightConnector1">
            <a:avLst/>
          </a:prstGeom>
          <a:ln w="28575">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5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55E75E8-EB22-4328-8132-D6BF7AA674C1}"/>
              </a:ext>
            </a:extLst>
          </p:cNvPr>
          <p:cNvCxnSpPr>
            <a:cxnSpLocks/>
            <a:endCxn id="63" idx="0"/>
          </p:cNvCxnSpPr>
          <p:nvPr/>
        </p:nvCxnSpPr>
        <p:spPr>
          <a:xfrm>
            <a:off x="7036844" y="1543480"/>
            <a:ext cx="4209" cy="23629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7CE73F5-E5D7-41F6-BEC1-2E4B172BE46B}"/>
              </a:ext>
            </a:extLst>
          </p:cNvPr>
          <p:cNvSpPr/>
          <p:nvPr/>
        </p:nvSpPr>
        <p:spPr>
          <a:xfrm>
            <a:off x="7773199" y="1812265"/>
            <a:ext cx="884817" cy="353047"/>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Grant Funding</a:t>
            </a:r>
          </a:p>
        </p:txBody>
      </p:sp>
      <p:sp>
        <p:nvSpPr>
          <p:cNvPr id="63" name="Oval 62">
            <a:extLst>
              <a:ext uri="{FF2B5EF4-FFF2-40B4-BE49-F238E27FC236}">
                <a16:creationId xmlns:a16="http://schemas.microsoft.com/office/drawing/2014/main" id="{AC6E03E9-F8E4-4D38-AA26-FB21BA760417}"/>
              </a:ext>
            </a:extLst>
          </p:cNvPr>
          <p:cNvSpPr/>
          <p:nvPr/>
        </p:nvSpPr>
        <p:spPr>
          <a:xfrm>
            <a:off x="6340342" y="1779772"/>
            <a:ext cx="1401422" cy="39637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CDP General Operating Fund</a:t>
            </a:r>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4" name="Oval 3">
            <a:extLst>
              <a:ext uri="{FF2B5EF4-FFF2-40B4-BE49-F238E27FC236}">
                <a16:creationId xmlns:a16="http://schemas.microsoft.com/office/drawing/2014/main" id="{CAF3668B-4410-4F2F-89CC-5B368010243E}"/>
              </a:ext>
            </a:extLst>
          </p:cNvPr>
          <p:cNvSpPr/>
          <p:nvPr/>
        </p:nvSpPr>
        <p:spPr>
          <a:xfrm>
            <a:off x="1046582" y="3724830"/>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(Training Pathway)</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A27C7C58-460D-43D1-9CC1-E640C7E2D54F}"/>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63" name="Rectangle 162">
            <a:extLst>
              <a:ext uri="{FF2B5EF4-FFF2-40B4-BE49-F238E27FC236}">
                <a16:creationId xmlns:a16="http://schemas.microsoft.com/office/drawing/2014/main" id="{61C25D1E-5507-40C5-92FB-FC7AD6F827B1}"/>
              </a:ext>
            </a:extLst>
          </p:cNvPr>
          <p:cNvSpPr/>
          <p:nvPr/>
        </p:nvSpPr>
        <p:spPr>
          <a:xfrm>
            <a:off x="11284471" y="202410"/>
            <a:ext cx="697506" cy="56986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a:rPr>
              <a:t>HRSA</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Funding/Cash Flow</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cxnSp>
        <p:nvCxnSpPr>
          <p:cNvPr id="197" name="Connector: Elbow 196">
            <a:extLst>
              <a:ext uri="{FF2B5EF4-FFF2-40B4-BE49-F238E27FC236}">
                <a16:creationId xmlns:a16="http://schemas.microsoft.com/office/drawing/2014/main" id="{E63F3DA0-6E62-4765-A360-AA7AC74FEA77}"/>
              </a:ext>
            </a:extLst>
          </p:cNvPr>
          <p:cNvCxnSpPr>
            <a:cxnSpLocks/>
          </p:cNvCxnSpPr>
          <p:nvPr/>
        </p:nvCxnSpPr>
        <p:spPr>
          <a:xfrm rot="5400000">
            <a:off x="9412519" y="-405507"/>
            <a:ext cx="1065260" cy="3420824"/>
          </a:xfrm>
          <a:prstGeom prst="bentConnector3">
            <a:avLst>
              <a:gd name="adj1" fmla="val 85194"/>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cxnSp>
        <p:nvCxnSpPr>
          <p:cNvPr id="252" name="Straight Arrow Connector 251">
            <a:extLst>
              <a:ext uri="{FF2B5EF4-FFF2-40B4-BE49-F238E27FC236}">
                <a16:creationId xmlns:a16="http://schemas.microsoft.com/office/drawing/2014/main" id="{9FAF5EA4-C364-478F-B710-B16380F9CB73}"/>
              </a:ext>
            </a:extLst>
          </p:cNvPr>
          <p:cNvCxnSpPr>
            <a:cxnSpLocks/>
          </p:cNvCxnSpPr>
          <p:nvPr/>
        </p:nvCxnSpPr>
        <p:spPr>
          <a:xfrm>
            <a:off x="7371817" y="2471602"/>
            <a:ext cx="0" cy="29105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BFF4D24-E1F0-4169-B90A-0FF21A6FF498}"/>
              </a:ext>
            </a:extLst>
          </p:cNvPr>
          <p:cNvSpPr/>
          <p:nvPr/>
        </p:nvSpPr>
        <p:spPr>
          <a:xfrm>
            <a:off x="9608994" y="72826"/>
            <a:ext cx="1495615" cy="67916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a:rPr>
              <a:t>State of Texas</a:t>
            </a:r>
          </a:p>
          <a:p>
            <a:pPr algn="ctr"/>
            <a:r>
              <a:rPr lang="en-US" sz="1050" b="1" dirty="0">
                <a:solidFill>
                  <a:schemeClr val="tx1"/>
                </a:solidFill>
                <a:latin typeface="Arial'"/>
              </a:rPr>
              <a:t>General Appropriations Act</a:t>
            </a:r>
          </a:p>
        </p:txBody>
      </p:sp>
      <p:cxnSp>
        <p:nvCxnSpPr>
          <p:cNvPr id="58" name="Connector: Elbow 57">
            <a:extLst>
              <a:ext uri="{FF2B5EF4-FFF2-40B4-BE49-F238E27FC236}">
                <a16:creationId xmlns:a16="http://schemas.microsoft.com/office/drawing/2014/main" id="{63EFEB93-51EA-4045-919F-693B6AF10936}"/>
              </a:ext>
            </a:extLst>
          </p:cNvPr>
          <p:cNvCxnSpPr>
            <a:cxnSpLocks/>
            <a:endCxn id="5" idx="3"/>
          </p:cNvCxnSpPr>
          <p:nvPr/>
        </p:nvCxnSpPr>
        <p:spPr>
          <a:xfrm rot="16200000" flipH="1">
            <a:off x="10083438" y="1045642"/>
            <a:ext cx="651179" cy="104447"/>
          </a:xfrm>
          <a:prstGeom prst="bentConnector4">
            <a:avLst>
              <a:gd name="adj1" fmla="val 12095"/>
              <a:gd name="adj2" fmla="val 318867"/>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BA5F279-4C82-461B-B62C-9C355CB41EC1}"/>
              </a:ext>
            </a:extLst>
          </p:cNvPr>
          <p:cNvSpPr txBox="1"/>
          <p:nvPr/>
        </p:nvSpPr>
        <p:spPr>
          <a:xfrm>
            <a:off x="10740254" y="922128"/>
            <a:ext cx="809950" cy="477054"/>
          </a:xfrm>
          <a:prstGeom prst="rect">
            <a:avLst/>
          </a:prstGeom>
          <a:solidFill>
            <a:schemeClr val="bg1"/>
          </a:solidFill>
          <a:ln>
            <a:solidFill>
              <a:schemeClr val="tx1"/>
            </a:solidFill>
          </a:ln>
        </p:spPr>
        <p:txBody>
          <a:bodyPr wrap="square">
            <a:spAutoFit/>
          </a:bodyPr>
          <a:lstStyle/>
          <a:p>
            <a:r>
              <a:rPr lang="en-US" sz="800" i="1" dirty="0">
                <a:latin typeface="Arial'"/>
              </a:rPr>
              <a:t>General Revenue Funds (GRF</a:t>
            </a:r>
            <a:r>
              <a:rPr lang="en-US" sz="900" i="1" dirty="0">
                <a:latin typeface="Arial'"/>
              </a:rPr>
              <a:t>)</a:t>
            </a:r>
          </a:p>
        </p:txBody>
      </p:sp>
      <p:sp>
        <p:nvSpPr>
          <p:cNvPr id="94" name="TextBox 93">
            <a:extLst>
              <a:ext uri="{FF2B5EF4-FFF2-40B4-BE49-F238E27FC236}">
                <a16:creationId xmlns:a16="http://schemas.microsoft.com/office/drawing/2014/main" id="{14382429-B4D1-465F-A772-2E7CACE92666}"/>
              </a:ext>
            </a:extLst>
          </p:cNvPr>
          <p:cNvSpPr txBox="1"/>
          <p:nvPr/>
        </p:nvSpPr>
        <p:spPr>
          <a:xfrm>
            <a:off x="5711045" y="2438012"/>
            <a:ext cx="1684847"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6 FTE + </a:t>
            </a:r>
          </a:p>
          <a:p>
            <a:pPr algn="r"/>
            <a:r>
              <a:rPr lang="en-US" sz="800" dirty="0">
                <a:latin typeface="Arial" panose="020B0604020202020204" pitchFamily="34" charset="0"/>
                <a:cs typeface="Arial" panose="020B0604020202020204" pitchFamily="34" charset="0"/>
              </a:rPr>
              <a:t>Program/Resources</a:t>
            </a:r>
          </a:p>
        </p:txBody>
      </p:sp>
      <p:sp>
        <p:nvSpPr>
          <p:cNvPr id="83" name="TextBox 82">
            <a:extLst>
              <a:ext uri="{FF2B5EF4-FFF2-40B4-BE49-F238E27FC236}">
                <a16:creationId xmlns:a16="http://schemas.microsoft.com/office/drawing/2014/main" id="{DF980FC8-F73B-4293-918E-31855AA10C88}"/>
              </a:ext>
            </a:extLst>
          </p:cNvPr>
          <p:cNvSpPr txBox="1"/>
          <p:nvPr/>
        </p:nvSpPr>
        <p:spPr>
          <a:xfrm>
            <a:off x="6615659" y="1574712"/>
            <a:ext cx="478814"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GRF</a:t>
            </a:r>
          </a:p>
        </p:txBody>
      </p:sp>
      <p:sp>
        <p:nvSpPr>
          <p:cNvPr id="173" name="TextBox 172">
            <a:extLst>
              <a:ext uri="{FF2B5EF4-FFF2-40B4-BE49-F238E27FC236}">
                <a16:creationId xmlns:a16="http://schemas.microsoft.com/office/drawing/2014/main" id="{B6E95F7F-77EC-4759-BEBD-B17F2422CDB3}"/>
              </a:ext>
            </a:extLst>
          </p:cNvPr>
          <p:cNvSpPr txBox="1"/>
          <p:nvPr/>
        </p:nvSpPr>
        <p:spPr>
          <a:xfrm>
            <a:off x="10520913" y="1522580"/>
            <a:ext cx="1527116" cy="338554"/>
          </a:xfrm>
          <a:prstGeom prst="rect">
            <a:avLst/>
          </a:prstGeom>
          <a:solidFill>
            <a:schemeClr val="bg1"/>
          </a:solidFill>
          <a:ln>
            <a:solidFill>
              <a:schemeClr val="tx1"/>
            </a:solidFill>
          </a:ln>
        </p:spPr>
        <p:txBody>
          <a:bodyPr wrap="square">
            <a:spAutoFit/>
          </a:bodyPr>
          <a:lstStyle/>
          <a:p>
            <a:pPr algn="ctr"/>
            <a:r>
              <a:rPr lang="en-US" sz="800" i="1" dirty="0">
                <a:latin typeface="Arial'"/>
              </a:rPr>
              <a:t>Title V Maternal and Child Health Block Grant </a:t>
            </a:r>
          </a:p>
        </p:txBody>
      </p:sp>
      <p:cxnSp>
        <p:nvCxnSpPr>
          <p:cNvPr id="243" name="Straight Arrow Connector 242">
            <a:extLst>
              <a:ext uri="{FF2B5EF4-FFF2-40B4-BE49-F238E27FC236}">
                <a16:creationId xmlns:a16="http://schemas.microsoft.com/office/drawing/2014/main" id="{4F98D726-76CF-40F7-B050-3242A20475B8}"/>
              </a:ext>
            </a:extLst>
          </p:cNvPr>
          <p:cNvCxnSpPr>
            <a:cxnSpLocks/>
          </p:cNvCxnSpPr>
          <p:nvPr/>
        </p:nvCxnSpPr>
        <p:spPr>
          <a:xfrm>
            <a:off x="2313350" y="4140392"/>
            <a:ext cx="737148"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EE8FF98-1241-4F63-94A1-2D1716CCAF84}"/>
              </a:ext>
            </a:extLst>
          </p:cNvPr>
          <p:cNvSpPr txBox="1"/>
          <p:nvPr/>
        </p:nvSpPr>
        <p:spPr>
          <a:xfrm>
            <a:off x="2211987" y="4194830"/>
            <a:ext cx="853899"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555122" y="3052688"/>
            <a:ext cx="73132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cxnSp>
        <p:nvCxnSpPr>
          <p:cNvPr id="53" name="Straight Arrow Connector 52">
            <a:extLst>
              <a:ext uri="{FF2B5EF4-FFF2-40B4-BE49-F238E27FC236}">
                <a16:creationId xmlns:a16="http://schemas.microsoft.com/office/drawing/2014/main" id="{191B8C11-3926-41AD-B858-56DE5C43172C}"/>
              </a:ext>
            </a:extLst>
          </p:cNvPr>
          <p:cNvCxnSpPr>
            <a:cxnSpLocks/>
            <a:endCxn id="60" idx="0"/>
          </p:cNvCxnSpPr>
          <p:nvPr/>
        </p:nvCxnSpPr>
        <p:spPr>
          <a:xfrm>
            <a:off x="8528438" y="2113609"/>
            <a:ext cx="381993" cy="1654695"/>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B70869C-7C05-48A5-981B-436D3365CD74}"/>
              </a:ext>
            </a:extLst>
          </p:cNvPr>
          <p:cNvSpPr/>
          <p:nvPr/>
        </p:nvSpPr>
        <p:spPr>
          <a:xfrm>
            <a:off x="11367209" y="2587840"/>
            <a:ext cx="621068" cy="49587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56" name="Connector: Elbow 55">
            <a:extLst>
              <a:ext uri="{FF2B5EF4-FFF2-40B4-BE49-F238E27FC236}">
                <a16:creationId xmlns:a16="http://schemas.microsoft.com/office/drawing/2014/main" id="{45BFAD66-1DF3-47B7-A219-FF1A24B37E58}"/>
              </a:ext>
            </a:extLst>
          </p:cNvPr>
          <p:cNvCxnSpPr>
            <a:cxnSpLocks/>
            <a:stCxn id="54" idx="0"/>
          </p:cNvCxnSpPr>
          <p:nvPr/>
        </p:nvCxnSpPr>
        <p:spPr>
          <a:xfrm rot="16200000" flipV="1">
            <a:off x="9868355" y="778451"/>
            <a:ext cx="599051" cy="3019727"/>
          </a:xfrm>
          <a:prstGeom prst="bentConnector2">
            <a:avLst/>
          </a:prstGeom>
          <a:ln w="28575">
            <a:solidFill>
              <a:schemeClr val="accent6">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A4CE0ED-3DF3-4FFD-B841-035E4B46BDCE}"/>
              </a:ext>
            </a:extLst>
          </p:cNvPr>
          <p:cNvSpPr txBox="1"/>
          <p:nvPr/>
        </p:nvSpPr>
        <p:spPr>
          <a:xfrm>
            <a:off x="10690644" y="1919504"/>
            <a:ext cx="1291333" cy="446276"/>
          </a:xfrm>
          <a:prstGeom prst="rect">
            <a:avLst/>
          </a:prstGeom>
          <a:solidFill>
            <a:schemeClr val="bg1"/>
          </a:solidFill>
          <a:ln>
            <a:solidFill>
              <a:schemeClr val="tx1"/>
            </a:solidFill>
          </a:ln>
        </p:spPr>
        <p:txBody>
          <a:bodyPr wrap="square">
            <a:spAutoFit/>
          </a:bodyPr>
          <a:lstStyle/>
          <a:p>
            <a:pPr algn="ctr"/>
            <a:r>
              <a:rPr lang="en-US" sz="800" i="1" dirty="0">
                <a:latin typeface="Arial" panose="020B0604020202020204" pitchFamily="34" charset="0"/>
                <a:cs typeface="Arial" panose="020B0604020202020204" pitchFamily="34" charset="0"/>
              </a:rPr>
              <a:t>1815 Cooperative Agreement </a:t>
            </a:r>
          </a:p>
          <a:p>
            <a:pPr algn="ctr"/>
            <a:r>
              <a:rPr lang="en-US" sz="700" i="1" dirty="0">
                <a:latin typeface="Arial" panose="020B0604020202020204" pitchFamily="34" charset="0"/>
                <a:cs typeface="Arial" panose="020B0604020202020204" pitchFamily="34" charset="0"/>
              </a:rPr>
              <a:t>(pass-through funding)</a:t>
            </a:r>
          </a:p>
        </p:txBody>
      </p:sp>
      <p:sp>
        <p:nvSpPr>
          <p:cNvPr id="60" name="Rectangle 59">
            <a:extLst>
              <a:ext uri="{FF2B5EF4-FFF2-40B4-BE49-F238E27FC236}">
                <a16:creationId xmlns:a16="http://schemas.microsoft.com/office/drawing/2014/main" id="{0C6E6BBB-5B25-4C8F-81CF-C8ADF183DE56}"/>
              </a:ext>
            </a:extLst>
          </p:cNvPr>
          <p:cNvSpPr/>
          <p:nvPr/>
        </p:nvSpPr>
        <p:spPr>
          <a:xfrm>
            <a:off x="8555400" y="3768304"/>
            <a:ext cx="710061" cy="27267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Employers</a:t>
            </a:r>
          </a:p>
        </p:txBody>
      </p:sp>
      <p:sp>
        <p:nvSpPr>
          <p:cNvPr id="61" name="TextBox 60">
            <a:extLst>
              <a:ext uri="{FF2B5EF4-FFF2-40B4-BE49-F238E27FC236}">
                <a16:creationId xmlns:a16="http://schemas.microsoft.com/office/drawing/2014/main" id="{2D6EC8DC-E7F7-469C-806A-485F8E108D02}"/>
              </a:ext>
            </a:extLst>
          </p:cNvPr>
          <p:cNvSpPr txBox="1"/>
          <p:nvPr/>
        </p:nvSpPr>
        <p:spPr>
          <a:xfrm>
            <a:off x="8507672" y="2442959"/>
            <a:ext cx="1049674" cy="523220"/>
          </a:xfrm>
          <a:prstGeom prst="rect">
            <a:avLst/>
          </a:prstGeom>
          <a:noFill/>
        </p:spPr>
        <p:txBody>
          <a:bodyPr wrap="square">
            <a:spAutoFit/>
          </a:bodyPr>
          <a:lstStyle/>
          <a:p>
            <a:pPr algn="r"/>
            <a:r>
              <a:rPr lang="en-US" sz="700" i="1" dirty="0">
                <a:latin typeface="Arial" panose="020B0604020202020204" pitchFamily="34" charset="0"/>
                <a:cs typeface="Arial" panose="020B0604020202020204" pitchFamily="34" charset="0"/>
              </a:rPr>
              <a:t>Supports employers of CHWs in Texas (i.e., salaries, training)</a:t>
            </a:r>
            <a:endParaRPr lang="en-US" sz="700" dirty="0"/>
          </a:p>
        </p:txBody>
      </p:sp>
      <p:sp>
        <p:nvSpPr>
          <p:cNvPr id="64" name="TextBox 63">
            <a:extLst>
              <a:ext uri="{FF2B5EF4-FFF2-40B4-BE49-F238E27FC236}">
                <a16:creationId xmlns:a16="http://schemas.microsoft.com/office/drawing/2014/main" id="{6DA91D76-104F-4E67-9514-2E52169CF560}"/>
              </a:ext>
            </a:extLst>
          </p:cNvPr>
          <p:cNvSpPr txBox="1"/>
          <p:nvPr/>
        </p:nvSpPr>
        <p:spPr>
          <a:xfrm>
            <a:off x="70870" y="6437231"/>
            <a:ext cx="7325022" cy="338554"/>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sz="800" i="1" dirty="0">
                <a:latin typeface="Arial" panose="020B0604020202020204" pitchFamily="34" charset="0"/>
                <a:cs typeface="Arial" panose="020B0604020202020204" pitchFamily="34" charset="0"/>
              </a:rPr>
              <a:t>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a:p>
            <a:r>
              <a:rPr lang="en-US" sz="800" i="1" dirty="0">
                <a:latin typeface="Arial" panose="020B0604020202020204" pitchFamily="34" charset="0"/>
                <a:cs typeface="Arial" panose="020B0604020202020204" pitchFamily="34" charset="0"/>
              </a:rPr>
              <a:t>** These entities are independent from the Texas Department of State Health Services. Training programs have discretion over fees charged for trainings.</a:t>
            </a:r>
          </a:p>
        </p:txBody>
      </p:sp>
    </p:spTree>
    <p:extLst>
      <p:ext uri="{BB962C8B-B14F-4D97-AF65-F5344CB8AC3E}">
        <p14:creationId xmlns:p14="http://schemas.microsoft.com/office/powerpoint/2010/main" val="191686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a:extLst>
              <a:ext uri="{FF2B5EF4-FFF2-40B4-BE49-F238E27FC236}">
                <a16:creationId xmlns:a16="http://schemas.microsoft.com/office/drawing/2014/main" id="{90752CBB-1AD8-4756-9169-FF9477B76C6A}"/>
              </a:ext>
            </a:extLst>
          </p:cNvPr>
          <p:cNvCxnSpPr>
            <a:cxnSpLocks/>
            <a:stCxn id="78" idx="5"/>
            <a:endCxn id="87" idx="0"/>
          </p:cNvCxnSpPr>
          <p:nvPr/>
        </p:nvCxnSpPr>
        <p:spPr>
          <a:xfrm>
            <a:off x="8528438" y="2113609"/>
            <a:ext cx="381993" cy="1654695"/>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CFFA7AC-D422-4B94-925D-1BF41940EEA7}"/>
              </a:ext>
            </a:extLst>
          </p:cNvPr>
          <p:cNvCxnSpPr>
            <a:cxnSpLocks/>
            <a:stCxn id="12" idx="0"/>
          </p:cNvCxnSpPr>
          <p:nvPr/>
        </p:nvCxnSpPr>
        <p:spPr>
          <a:xfrm flipV="1">
            <a:off x="4081634" y="3479883"/>
            <a:ext cx="2581685" cy="412147"/>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55E75E8-EB22-4328-8132-D6BF7AA674C1}"/>
              </a:ext>
            </a:extLst>
          </p:cNvPr>
          <p:cNvCxnSpPr>
            <a:cxnSpLocks/>
            <a:endCxn id="63" idx="0"/>
          </p:cNvCxnSpPr>
          <p:nvPr/>
        </p:nvCxnSpPr>
        <p:spPr>
          <a:xfrm>
            <a:off x="7036844" y="1543480"/>
            <a:ext cx="4209" cy="23629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7CE73F5-E5D7-41F6-BEC1-2E4B172BE46B}"/>
              </a:ext>
            </a:extLst>
          </p:cNvPr>
          <p:cNvSpPr/>
          <p:nvPr/>
        </p:nvSpPr>
        <p:spPr>
          <a:xfrm>
            <a:off x="7773199" y="1812265"/>
            <a:ext cx="884817" cy="353047"/>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Grant Funding</a:t>
            </a:r>
          </a:p>
        </p:txBody>
      </p:sp>
      <p:sp>
        <p:nvSpPr>
          <p:cNvPr id="63" name="Oval 62">
            <a:extLst>
              <a:ext uri="{FF2B5EF4-FFF2-40B4-BE49-F238E27FC236}">
                <a16:creationId xmlns:a16="http://schemas.microsoft.com/office/drawing/2014/main" id="{AC6E03E9-F8E4-4D38-AA26-FB21BA760417}"/>
              </a:ext>
            </a:extLst>
          </p:cNvPr>
          <p:cNvSpPr/>
          <p:nvPr/>
        </p:nvSpPr>
        <p:spPr>
          <a:xfrm>
            <a:off x="6340342" y="1779772"/>
            <a:ext cx="1401422" cy="39637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CDP General Operating Fund</a:t>
            </a:r>
          </a:p>
        </p:txBody>
      </p:sp>
      <p:sp>
        <p:nvSpPr>
          <p:cNvPr id="254" name="Arc 253">
            <a:extLst>
              <a:ext uri="{FF2B5EF4-FFF2-40B4-BE49-F238E27FC236}">
                <a16:creationId xmlns:a16="http://schemas.microsoft.com/office/drawing/2014/main" id="{5ADA5970-E429-4352-AEFB-DCC0D8EEFF85}"/>
              </a:ext>
            </a:extLst>
          </p:cNvPr>
          <p:cNvSpPr/>
          <p:nvPr/>
        </p:nvSpPr>
        <p:spPr>
          <a:xfrm rot="15328719">
            <a:off x="2212654" y="1866082"/>
            <a:ext cx="2939899" cy="2008379"/>
          </a:xfrm>
          <a:prstGeom prst="arc">
            <a:avLst>
              <a:gd name="adj1" fmla="val 13277504"/>
              <a:gd name="adj2" fmla="val 20207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4" name="Oval 3">
            <a:extLst>
              <a:ext uri="{FF2B5EF4-FFF2-40B4-BE49-F238E27FC236}">
                <a16:creationId xmlns:a16="http://schemas.microsoft.com/office/drawing/2014/main" id="{CAF3668B-4410-4F2F-89CC-5B368010243E}"/>
              </a:ext>
            </a:extLst>
          </p:cNvPr>
          <p:cNvSpPr/>
          <p:nvPr/>
        </p:nvSpPr>
        <p:spPr>
          <a:xfrm>
            <a:off x="1046582" y="3724830"/>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(Training Pathway)</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5D2A95E-6DBC-4C6F-8ABB-61C601AF4755}"/>
              </a:ext>
            </a:extLst>
          </p:cNvPr>
          <p:cNvSpPr/>
          <p:nvPr/>
        </p:nvSpPr>
        <p:spPr>
          <a:xfrm>
            <a:off x="3026956" y="3089858"/>
            <a:ext cx="2124521" cy="4749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2" name="Rectangle 11">
            <a:extLst>
              <a:ext uri="{FF2B5EF4-FFF2-40B4-BE49-F238E27FC236}">
                <a16:creationId xmlns:a16="http://schemas.microsoft.com/office/drawing/2014/main" id="{A27C7C58-460D-43D1-9CC1-E640C7E2D54F}"/>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cxnSp>
        <p:nvCxnSpPr>
          <p:cNvPr id="10" name="Straight Arrow Connector 9">
            <a:extLst>
              <a:ext uri="{FF2B5EF4-FFF2-40B4-BE49-F238E27FC236}">
                <a16:creationId xmlns:a16="http://schemas.microsoft.com/office/drawing/2014/main" id="{A1E86547-66D4-4623-9BA5-150A3B1EDA1D}"/>
              </a:ext>
            </a:extLst>
          </p:cNvPr>
          <p:cNvCxnSpPr>
            <a:cxnSpLocks/>
            <a:stCxn id="8" idx="3"/>
            <a:endCxn id="7" idx="1"/>
          </p:cNvCxnSpPr>
          <p:nvPr/>
        </p:nvCxnSpPr>
        <p:spPr>
          <a:xfrm flipV="1">
            <a:off x="5151477" y="3323004"/>
            <a:ext cx="1522439" cy="4342"/>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3E9AFF-164C-440F-9C99-08E3A0E8E795}"/>
              </a:ext>
            </a:extLst>
          </p:cNvPr>
          <p:cNvCxnSpPr>
            <a:cxnSpLocks/>
            <a:stCxn id="4" idx="6"/>
            <a:endCxn id="12" idx="1"/>
          </p:cNvCxnSpPr>
          <p:nvPr/>
        </p:nvCxnSpPr>
        <p:spPr>
          <a:xfrm>
            <a:off x="2313350" y="4143224"/>
            <a:ext cx="706023" cy="0"/>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E3407D6-1DB8-4DE9-9BE9-5AC3AF8045A4}"/>
              </a:ext>
            </a:extLst>
          </p:cNvPr>
          <p:cNvSpPr/>
          <p:nvPr/>
        </p:nvSpPr>
        <p:spPr>
          <a:xfrm>
            <a:off x="3448249" y="5244116"/>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(Trained OR 1000 hours Experience Pathway)</a:t>
            </a:r>
          </a:p>
        </p:txBody>
      </p:sp>
      <p:cxnSp>
        <p:nvCxnSpPr>
          <p:cNvPr id="39" name="Straight Arrow Connector 38">
            <a:extLst>
              <a:ext uri="{FF2B5EF4-FFF2-40B4-BE49-F238E27FC236}">
                <a16:creationId xmlns:a16="http://schemas.microsoft.com/office/drawing/2014/main" id="{FE43D704-118E-48D2-A3A8-600A38F0C2C7}"/>
              </a:ext>
            </a:extLst>
          </p:cNvPr>
          <p:cNvCxnSpPr>
            <a:cxnSpLocks/>
            <a:stCxn id="12" idx="2"/>
            <a:endCxn id="37" idx="0"/>
          </p:cNvCxnSpPr>
          <p:nvPr/>
        </p:nvCxnSpPr>
        <p:spPr>
          <a:xfrm flipH="1">
            <a:off x="4081633" y="4394418"/>
            <a:ext cx="1" cy="849698"/>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826BCE-22B1-4447-854A-321212584DAF}"/>
              </a:ext>
            </a:extLst>
          </p:cNvPr>
          <p:cNvCxnSpPr>
            <a:cxnSpLocks/>
            <a:stCxn id="7" idx="3"/>
            <a:endCxn id="43" idx="1"/>
          </p:cNvCxnSpPr>
          <p:nvPr/>
        </p:nvCxnSpPr>
        <p:spPr>
          <a:xfrm flipV="1">
            <a:off x="8344454" y="3320903"/>
            <a:ext cx="700796" cy="2101"/>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67B196BC-D387-4C8F-8C8F-814A057B971C}"/>
              </a:ext>
            </a:extLst>
          </p:cNvPr>
          <p:cNvSpPr/>
          <p:nvPr/>
        </p:nvSpPr>
        <p:spPr>
          <a:xfrm>
            <a:off x="6909091" y="5176151"/>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CHWs</a:t>
            </a:r>
            <a:endParaRPr lang="en-US" sz="700" dirty="0">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D0F815E4-132B-40DF-8401-B24810A1225E}"/>
              </a:ext>
            </a:extLst>
          </p:cNvPr>
          <p:cNvCxnSpPr>
            <a:cxnSpLocks/>
          </p:cNvCxnSpPr>
          <p:nvPr/>
        </p:nvCxnSpPr>
        <p:spPr>
          <a:xfrm>
            <a:off x="7171079"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79C6B9-8CBA-4011-8D2A-72257C2B6F16}"/>
              </a:ext>
            </a:extLst>
          </p:cNvPr>
          <p:cNvCxnSpPr>
            <a:cxnSpLocks/>
          </p:cNvCxnSpPr>
          <p:nvPr/>
        </p:nvCxnSpPr>
        <p:spPr>
          <a:xfrm flipV="1">
            <a:off x="7889086"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CD6C0B-F290-434A-9CD0-8FF5E899301E}"/>
              </a:ext>
            </a:extLst>
          </p:cNvPr>
          <p:cNvSpPr txBox="1"/>
          <p:nvPr/>
        </p:nvSpPr>
        <p:spPr>
          <a:xfrm>
            <a:off x="7452124" y="4455963"/>
            <a:ext cx="873923" cy="3231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Every 2 years</a:t>
            </a:r>
          </a:p>
        </p:txBody>
      </p:sp>
      <p:sp>
        <p:nvSpPr>
          <p:cNvPr id="81" name="Rectangle 80">
            <a:extLst>
              <a:ext uri="{FF2B5EF4-FFF2-40B4-BE49-F238E27FC236}">
                <a16:creationId xmlns:a16="http://schemas.microsoft.com/office/drawing/2014/main" id="{E161C4EA-4377-4DE0-850C-A3E1B4B46199}"/>
              </a:ext>
            </a:extLst>
          </p:cNvPr>
          <p:cNvSpPr/>
          <p:nvPr/>
        </p:nvSpPr>
        <p:spPr>
          <a:xfrm>
            <a:off x="3374233" y="751987"/>
            <a:ext cx="1413799" cy="973855"/>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CHW Training and Certification Advisory Committee*</a:t>
            </a:r>
          </a:p>
        </p:txBody>
      </p:sp>
      <p:cxnSp>
        <p:nvCxnSpPr>
          <p:cNvPr id="95" name="Straight Arrow Connector 94">
            <a:extLst>
              <a:ext uri="{FF2B5EF4-FFF2-40B4-BE49-F238E27FC236}">
                <a16:creationId xmlns:a16="http://schemas.microsoft.com/office/drawing/2014/main" id="{E0DDAF31-0119-416A-B05D-34A714EFB9A9}"/>
              </a:ext>
            </a:extLst>
          </p:cNvPr>
          <p:cNvCxnSpPr>
            <a:cxnSpLocks/>
            <a:endCxn id="12" idx="3"/>
          </p:cNvCxnSpPr>
          <p:nvPr/>
        </p:nvCxnSpPr>
        <p:spPr>
          <a:xfrm flipH="1">
            <a:off x="5143894" y="3739293"/>
            <a:ext cx="1519425" cy="403931"/>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12" name="TextBox 111">
            <a:extLst>
              <a:ext uri="{FF2B5EF4-FFF2-40B4-BE49-F238E27FC236}">
                <a16:creationId xmlns:a16="http://schemas.microsoft.com/office/drawing/2014/main" id="{9309CDD0-6794-4EC2-B119-A6109E01E2EB}"/>
              </a:ext>
            </a:extLst>
          </p:cNvPr>
          <p:cNvSpPr txBox="1"/>
          <p:nvPr/>
        </p:nvSpPr>
        <p:spPr>
          <a:xfrm>
            <a:off x="6734119" y="4178974"/>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sp>
        <p:nvSpPr>
          <p:cNvPr id="113" name="TextBox 112">
            <a:extLst>
              <a:ext uri="{FF2B5EF4-FFF2-40B4-BE49-F238E27FC236}">
                <a16:creationId xmlns:a16="http://schemas.microsoft.com/office/drawing/2014/main" id="{CD79C076-A5C1-433D-ADE1-692C2FC5E09C}"/>
              </a:ext>
            </a:extLst>
          </p:cNvPr>
          <p:cNvSpPr txBox="1"/>
          <p:nvPr/>
        </p:nvSpPr>
        <p:spPr>
          <a:xfrm>
            <a:off x="3644172" y="4629871"/>
            <a:ext cx="873923"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sp>
        <p:nvSpPr>
          <p:cNvPr id="114" name="TextBox 113">
            <a:extLst>
              <a:ext uri="{FF2B5EF4-FFF2-40B4-BE49-F238E27FC236}">
                <a16:creationId xmlns:a16="http://schemas.microsoft.com/office/drawing/2014/main" id="{85700A14-A454-40E1-8EE4-60A4691ED56A}"/>
              </a:ext>
            </a:extLst>
          </p:cNvPr>
          <p:cNvSpPr txBox="1"/>
          <p:nvPr/>
        </p:nvSpPr>
        <p:spPr>
          <a:xfrm>
            <a:off x="2202067" y="3927475"/>
            <a:ext cx="873923"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115" name="TextBox 114">
            <a:extLst>
              <a:ext uri="{FF2B5EF4-FFF2-40B4-BE49-F238E27FC236}">
                <a16:creationId xmlns:a16="http://schemas.microsoft.com/office/drawing/2014/main" id="{1E62F0C6-621B-4CA3-908A-3A8501700429}"/>
              </a:ext>
            </a:extLst>
          </p:cNvPr>
          <p:cNvSpPr txBox="1"/>
          <p:nvPr/>
        </p:nvSpPr>
        <p:spPr>
          <a:xfrm>
            <a:off x="5528236" y="3818570"/>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sp>
        <p:nvSpPr>
          <p:cNvPr id="116" name="TextBox 115">
            <a:extLst>
              <a:ext uri="{FF2B5EF4-FFF2-40B4-BE49-F238E27FC236}">
                <a16:creationId xmlns:a16="http://schemas.microsoft.com/office/drawing/2014/main" id="{7D91B306-279B-4405-AB69-3C9CCE45C5FF}"/>
              </a:ext>
            </a:extLst>
          </p:cNvPr>
          <p:cNvSpPr txBox="1"/>
          <p:nvPr/>
        </p:nvSpPr>
        <p:spPr>
          <a:xfrm>
            <a:off x="5280779" y="2928560"/>
            <a:ext cx="712624"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Curriculum/</a:t>
            </a:r>
          </a:p>
          <a:p>
            <a:pPr algn="ctr"/>
            <a:r>
              <a:rPr lang="en-US" sz="800" dirty="0">
                <a:latin typeface="Arial" panose="020B0604020202020204" pitchFamily="34" charset="0"/>
                <a:cs typeface="Arial" panose="020B0604020202020204" pitchFamily="34" charset="0"/>
              </a:rPr>
              <a:t>Application</a:t>
            </a:r>
          </a:p>
        </p:txBody>
      </p:sp>
      <p:sp>
        <p:nvSpPr>
          <p:cNvPr id="120" name="TextBox 119">
            <a:extLst>
              <a:ext uri="{FF2B5EF4-FFF2-40B4-BE49-F238E27FC236}">
                <a16:creationId xmlns:a16="http://schemas.microsoft.com/office/drawing/2014/main" id="{2D918674-C0F0-4C25-B9AE-A76045A3769A}"/>
              </a:ext>
            </a:extLst>
          </p:cNvPr>
          <p:cNvSpPr txBox="1"/>
          <p:nvPr/>
        </p:nvSpPr>
        <p:spPr>
          <a:xfrm>
            <a:off x="5211076" y="3413137"/>
            <a:ext cx="957992"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121" name="Straight Arrow Connector 120">
            <a:extLst>
              <a:ext uri="{FF2B5EF4-FFF2-40B4-BE49-F238E27FC236}">
                <a16:creationId xmlns:a16="http://schemas.microsoft.com/office/drawing/2014/main" id="{3BBB5D9C-57AF-4A9A-BDCA-09B24BCBF7E1}"/>
              </a:ext>
            </a:extLst>
          </p:cNvPr>
          <p:cNvCxnSpPr>
            <a:cxnSpLocks/>
            <a:stCxn id="37" idx="6"/>
          </p:cNvCxnSpPr>
          <p:nvPr/>
        </p:nvCxnSpPr>
        <p:spPr>
          <a:xfrm flipV="1">
            <a:off x="4715017" y="3890054"/>
            <a:ext cx="2027185" cy="1772456"/>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3656AFD-950F-4973-BCDE-4A124156BFF5}"/>
              </a:ext>
            </a:extLst>
          </p:cNvPr>
          <p:cNvSpPr txBox="1"/>
          <p:nvPr/>
        </p:nvSpPr>
        <p:spPr>
          <a:xfrm>
            <a:off x="5223552" y="4724354"/>
            <a:ext cx="808358"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Online Application</a:t>
            </a:r>
          </a:p>
        </p:txBody>
      </p:sp>
      <p:cxnSp>
        <p:nvCxnSpPr>
          <p:cNvPr id="128" name="Connector: Curved 127">
            <a:extLst>
              <a:ext uri="{FF2B5EF4-FFF2-40B4-BE49-F238E27FC236}">
                <a16:creationId xmlns:a16="http://schemas.microsoft.com/office/drawing/2014/main" id="{101CE949-4683-43AE-A3E8-6F990DCDDB24}"/>
              </a:ext>
            </a:extLst>
          </p:cNvPr>
          <p:cNvCxnSpPr>
            <a:cxnSpLocks/>
            <a:stCxn id="104" idx="3"/>
            <a:endCxn id="7" idx="1"/>
          </p:cNvCxnSpPr>
          <p:nvPr/>
        </p:nvCxnSpPr>
        <p:spPr>
          <a:xfrm rot="16200000" flipH="1">
            <a:off x="5252519" y="1901607"/>
            <a:ext cx="1913958" cy="928836"/>
          </a:xfrm>
          <a:prstGeom prst="curved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8" name="Graphic 157" descr="Cloud outline">
            <a:extLst>
              <a:ext uri="{FF2B5EF4-FFF2-40B4-BE49-F238E27FC236}">
                <a16:creationId xmlns:a16="http://schemas.microsoft.com/office/drawing/2014/main" id="{9360C0D4-2E83-452B-887F-F965F517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3593" y="3058415"/>
            <a:ext cx="248036" cy="248036"/>
          </a:xfrm>
          <a:prstGeom prst="rect">
            <a:avLst/>
          </a:prstGeom>
        </p:spPr>
      </p:pic>
      <p:sp>
        <p:nvSpPr>
          <p:cNvPr id="159" name="TextBox 158">
            <a:extLst>
              <a:ext uri="{FF2B5EF4-FFF2-40B4-BE49-F238E27FC236}">
                <a16:creationId xmlns:a16="http://schemas.microsoft.com/office/drawing/2014/main" id="{2B183603-3DB8-4649-87EA-938B4FC634C7}"/>
              </a:ext>
            </a:extLst>
          </p:cNvPr>
          <p:cNvSpPr txBox="1"/>
          <p:nvPr/>
        </p:nvSpPr>
        <p:spPr>
          <a:xfrm>
            <a:off x="4926760" y="1706534"/>
            <a:ext cx="853899"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Rules &amp; Regulations</a:t>
            </a:r>
          </a:p>
        </p:txBody>
      </p:sp>
      <p:sp>
        <p:nvSpPr>
          <p:cNvPr id="161" name="TextBox 160">
            <a:extLst>
              <a:ext uri="{FF2B5EF4-FFF2-40B4-BE49-F238E27FC236}">
                <a16:creationId xmlns:a16="http://schemas.microsoft.com/office/drawing/2014/main" id="{0B4D06E0-D3A1-412B-B3BD-A5709094EDDC}"/>
              </a:ext>
            </a:extLst>
          </p:cNvPr>
          <p:cNvSpPr txBox="1"/>
          <p:nvPr/>
        </p:nvSpPr>
        <p:spPr>
          <a:xfrm>
            <a:off x="5242065" y="375140"/>
            <a:ext cx="1077188"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Recommendations</a:t>
            </a:r>
          </a:p>
        </p:txBody>
      </p:sp>
      <p:sp>
        <p:nvSpPr>
          <p:cNvPr id="162" name="TextBox 161">
            <a:extLst>
              <a:ext uri="{FF2B5EF4-FFF2-40B4-BE49-F238E27FC236}">
                <a16:creationId xmlns:a16="http://schemas.microsoft.com/office/drawing/2014/main" id="{57E06711-8ACC-47E1-8AFD-B497D11B55F2}"/>
              </a:ext>
            </a:extLst>
          </p:cNvPr>
          <p:cNvSpPr txBox="1"/>
          <p:nvPr/>
        </p:nvSpPr>
        <p:spPr>
          <a:xfrm>
            <a:off x="7371817" y="6464305"/>
            <a:ext cx="4749312" cy="369332"/>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Legislation establishing a certification program in DSHS was enacted in 2001</a:t>
            </a:r>
          </a:p>
          <a:p>
            <a:pPr algn="r"/>
            <a:r>
              <a:rPr lang="en-US" sz="900" dirty="0">
                <a:latin typeface="Arial" panose="020B0604020202020204" pitchFamily="34" charset="0"/>
                <a:cs typeface="Arial" panose="020B0604020202020204" pitchFamily="34" charset="0"/>
              </a:rPr>
              <a:t> Certification began in September 2002</a:t>
            </a:r>
          </a:p>
        </p:txBody>
      </p:sp>
      <p:sp>
        <p:nvSpPr>
          <p:cNvPr id="163" name="Rectangle 162">
            <a:extLst>
              <a:ext uri="{FF2B5EF4-FFF2-40B4-BE49-F238E27FC236}">
                <a16:creationId xmlns:a16="http://schemas.microsoft.com/office/drawing/2014/main" id="{61C25D1E-5507-40C5-92FB-FC7AD6F827B1}"/>
              </a:ext>
            </a:extLst>
          </p:cNvPr>
          <p:cNvSpPr/>
          <p:nvPr/>
        </p:nvSpPr>
        <p:spPr>
          <a:xfrm>
            <a:off x="11284471" y="202410"/>
            <a:ext cx="697506" cy="56986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a:rPr>
              <a:t>HRSA</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Training &amp; Certification Process + Funding/Cash Flow</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cxnSp>
        <p:nvCxnSpPr>
          <p:cNvPr id="197" name="Connector: Elbow 196">
            <a:extLst>
              <a:ext uri="{FF2B5EF4-FFF2-40B4-BE49-F238E27FC236}">
                <a16:creationId xmlns:a16="http://schemas.microsoft.com/office/drawing/2014/main" id="{E63F3DA0-6E62-4765-A360-AA7AC74FEA77}"/>
              </a:ext>
            </a:extLst>
          </p:cNvPr>
          <p:cNvCxnSpPr>
            <a:cxnSpLocks/>
          </p:cNvCxnSpPr>
          <p:nvPr/>
        </p:nvCxnSpPr>
        <p:spPr>
          <a:xfrm rot="5400000">
            <a:off x="9412519" y="-405507"/>
            <a:ext cx="1065260" cy="3420824"/>
          </a:xfrm>
          <a:prstGeom prst="bentConnector3">
            <a:avLst>
              <a:gd name="adj1" fmla="val 85194"/>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sp>
        <p:nvSpPr>
          <p:cNvPr id="203" name="Left Brace 202">
            <a:extLst>
              <a:ext uri="{FF2B5EF4-FFF2-40B4-BE49-F238E27FC236}">
                <a16:creationId xmlns:a16="http://schemas.microsoft.com/office/drawing/2014/main" id="{9CD05E82-3897-4288-A989-2F8E1305DB5A}"/>
              </a:ext>
            </a:extLst>
          </p:cNvPr>
          <p:cNvSpPr/>
          <p:nvPr/>
        </p:nvSpPr>
        <p:spPr>
          <a:xfrm>
            <a:off x="4791358" y="584920"/>
            <a:ext cx="1229151" cy="973855"/>
          </a:xfrm>
          <a:prstGeom prst="leftBrace">
            <a:avLst>
              <a:gd name="adj1" fmla="val 8333"/>
              <a:gd name="adj2" fmla="val 5084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TextBox 204">
            <a:extLst>
              <a:ext uri="{FF2B5EF4-FFF2-40B4-BE49-F238E27FC236}">
                <a16:creationId xmlns:a16="http://schemas.microsoft.com/office/drawing/2014/main" id="{E3F57696-53EF-49C2-A02F-04F515E2B2FD}"/>
              </a:ext>
            </a:extLst>
          </p:cNvPr>
          <p:cNvSpPr txBox="1"/>
          <p:nvPr/>
        </p:nvSpPr>
        <p:spPr>
          <a:xfrm>
            <a:off x="379754" y="684434"/>
            <a:ext cx="1964206" cy="2031325"/>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advise the department and commission on CHW SOW &amp; regulation, employment &amp; funding, and sustainability</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9 members, appointed by the Commissioner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5 certified CHWs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public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Higher Education Coordinating Board or higher education faculty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professionals who work with CHWs in a CBO setting</a:t>
            </a:r>
          </a:p>
        </p:txBody>
      </p:sp>
      <p:cxnSp>
        <p:nvCxnSpPr>
          <p:cNvPr id="207" name="Straight Connector 206">
            <a:extLst>
              <a:ext uri="{FF2B5EF4-FFF2-40B4-BE49-F238E27FC236}">
                <a16:creationId xmlns:a16="http://schemas.microsoft.com/office/drawing/2014/main" id="{357F92B0-06EF-432D-BD85-C216DBD26BFB}"/>
              </a:ext>
            </a:extLst>
          </p:cNvPr>
          <p:cNvCxnSpPr>
            <a:cxnSpLocks/>
            <a:stCxn id="205" idx="3"/>
            <a:endCxn id="81" idx="1"/>
          </p:cNvCxnSpPr>
          <p:nvPr/>
        </p:nvCxnSpPr>
        <p:spPr>
          <a:xfrm flipV="1">
            <a:off x="2343960" y="1238915"/>
            <a:ext cx="1030273" cy="461182"/>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9FAF5EA4-C364-478F-B710-B16380F9CB73}"/>
              </a:ext>
            </a:extLst>
          </p:cNvPr>
          <p:cNvCxnSpPr>
            <a:cxnSpLocks/>
          </p:cNvCxnSpPr>
          <p:nvPr/>
        </p:nvCxnSpPr>
        <p:spPr>
          <a:xfrm>
            <a:off x="7371817" y="2471602"/>
            <a:ext cx="0" cy="29105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BFF4D24-E1F0-4169-B90A-0FF21A6FF498}"/>
              </a:ext>
            </a:extLst>
          </p:cNvPr>
          <p:cNvSpPr/>
          <p:nvPr/>
        </p:nvSpPr>
        <p:spPr>
          <a:xfrm>
            <a:off x="9608994" y="72826"/>
            <a:ext cx="1495615" cy="67916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a:rPr>
              <a:t>State of Texas</a:t>
            </a:r>
          </a:p>
          <a:p>
            <a:pPr algn="ctr"/>
            <a:r>
              <a:rPr lang="en-US" sz="1050" b="1" dirty="0">
                <a:solidFill>
                  <a:schemeClr val="tx1"/>
                </a:solidFill>
                <a:latin typeface="Arial'"/>
              </a:rPr>
              <a:t>General Appropriations Act</a:t>
            </a:r>
          </a:p>
        </p:txBody>
      </p:sp>
      <p:cxnSp>
        <p:nvCxnSpPr>
          <p:cNvPr id="58" name="Connector: Elbow 57">
            <a:extLst>
              <a:ext uri="{FF2B5EF4-FFF2-40B4-BE49-F238E27FC236}">
                <a16:creationId xmlns:a16="http://schemas.microsoft.com/office/drawing/2014/main" id="{63EFEB93-51EA-4045-919F-693B6AF10936}"/>
              </a:ext>
            </a:extLst>
          </p:cNvPr>
          <p:cNvCxnSpPr>
            <a:cxnSpLocks/>
            <a:endCxn id="5" idx="3"/>
          </p:cNvCxnSpPr>
          <p:nvPr/>
        </p:nvCxnSpPr>
        <p:spPr>
          <a:xfrm rot="16200000" flipH="1">
            <a:off x="10083438" y="1045642"/>
            <a:ext cx="651179" cy="104447"/>
          </a:xfrm>
          <a:prstGeom prst="bentConnector4">
            <a:avLst>
              <a:gd name="adj1" fmla="val 12095"/>
              <a:gd name="adj2" fmla="val 318867"/>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BA5F279-4C82-461B-B62C-9C355CB41EC1}"/>
              </a:ext>
            </a:extLst>
          </p:cNvPr>
          <p:cNvSpPr txBox="1"/>
          <p:nvPr/>
        </p:nvSpPr>
        <p:spPr>
          <a:xfrm>
            <a:off x="10740254" y="922128"/>
            <a:ext cx="809950" cy="477054"/>
          </a:xfrm>
          <a:prstGeom prst="rect">
            <a:avLst/>
          </a:prstGeom>
          <a:solidFill>
            <a:schemeClr val="bg1"/>
          </a:solidFill>
          <a:ln>
            <a:solidFill>
              <a:schemeClr val="tx1"/>
            </a:solidFill>
          </a:ln>
        </p:spPr>
        <p:txBody>
          <a:bodyPr wrap="square">
            <a:spAutoFit/>
          </a:bodyPr>
          <a:lstStyle/>
          <a:p>
            <a:r>
              <a:rPr lang="en-US" sz="800" i="1" dirty="0">
                <a:latin typeface="Arial'"/>
              </a:rPr>
              <a:t>General Revenue Funds (GRF</a:t>
            </a:r>
            <a:r>
              <a:rPr lang="en-US" sz="900" i="1" dirty="0">
                <a:latin typeface="Arial'"/>
              </a:rPr>
              <a:t>)</a:t>
            </a:r>
          </a:p>
        </p:txBody>
      </p:sp>
      <p:sp>
        <p:nvSpPr>
          <p:cNvPr id="94" name="TextBox 93">
            <a:extLst>
              <a:ext uri="{FF2B5EF4-FFF2-40B4-BE49-F238E27FC236}">
                <a16:creationId xmlns:a16="http://schemas.microsoft.com/office/drawing/2014/main" id="{14382429-B4D1-465F-A772-2E7CACE92666}"/>
              </a:ext>
            </a:extLst>
          </p:cNvPr>
          <p:cNvSpPr txBox="1"/>
          <p:nvPr/>
        </p:nvSpPr>
        <p:spPr>
          <a:xfrm>
            <a:off x="5711045" y="2438012"/>
            <a:ext cx="1684847"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6 FTE + </a:t>
            </a:r>
          </a:p>
          <a:p>
            <a:pPr algn="r"/>
            <a:r>
              <a:rPr lang="en-US" sz="800" dirty="0">
                <a:latin typeface="Arial" panose="020B0604020202020204" pitchFamily="34" charset="0"/>
                <a:cs typeface="Arial" panose="020B0604020202020204" pitchFamily="34" charset="0"/>
              </a:rPr>
              <a:t>Program/Resources</a:t>
            </a:r>
          </a:p>
        </p:txBody>
      </p:sp>
      <p:sp>
        <p:nvSpPr>
          <p:cNvPr id="117" name="TextBox 116">
            <a:extLst>
              <a:ext uri="{FF2B5EF4-FFF2-40B4-BE49-F238E27FC236}">
                <a16:creationId xmlns:a16="http://schemas.microsoft.com/office/drawing/2014/main" id="{6FA6227A-BC00-4936-9BB1-433D7B08AF95}"/>
              </a:ext>
            </a:extLst>
          </p:cNvPr>
          <p:cNvSpPr txBox="1"/>
          <p:nvPr/>
        </p:nvSpPr>
        <p:spPr>
          <a:xfrm>
            <a:off x="2671102" y="2300996"/>
            <a:ext cx="979248"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Curricula Development &amp; Collaboration</a:t>
            </a:r>
          </a:p>
        </p:txBody>
      </p:sp>
      <p:cxnSp>
        <p:nvCxnSpPr>
          <p:cNvPr id="257" name="Straight Connector 256">
            <a:extLst>
              <a:ext uri="{FF2B5EF4-FFF2-40B4-BE49-F238E27FC236}">
                <a16:creationId xmlns:a16="http://schemas.microsoft.com/office/drawing/2014/main" id="{560B658C-52D0-4752-9C44-4180EB8A91FD}"/>
              </a:ext>
            </a:extLst>
          </p:cNvPr>
          <p:cNvCxnSpPr>
            <a:stCxn id="81" idx="2"/>
          </p:cNvCxnSpPr>
          <p:nvPr/>
        </p:nvCxnSpPr>
        <p:spPr>
          <a:xfrm>
            <a:off x="4081133" y="1725842"/>
            <a:ext cx="2592783" cy="13620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DFDE955-5BF5-4332-B01F-41001A60C3EB}"/>
              </a:ext>
            </a:extLst>
          </p:cNvPr>
          <p:cNvSpPr txBox="1"/>
          <p:nvPr/>
        </p:nvSpPr>
        <p:spPr>
          <a:xfrm rot="1669287">
            <a:off x="4141098" y="2044868"/>
            <a:ext cx="1755212" cy="646331"/>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Recommendations</a:t>
            </a:r>
          </a:p>
          <a:p>
            <a:endParaRPr lang="en-US" sz="4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Some of which the program may adopt or reject without approval from the Commissioner.</a:t>
            </a:r>
          </a:p>
        </p:txBody>
      </p:sp>
      <p:sp>
        <p:nvSpPr>
          <p:cNvPr id="83" name="TextBox 82">
            <a:extLst>
              <a:ext uri="{FF2B5EF4-FFF2-40B4-BE49-F238E27FC236}">
                <a16:creationId xmlns:a16="http://schemas.microsoft.com/office/drawing/2014/main" id="{DF980FC8-F73B-4293-918E-31855AA10C88}"/>
              </a:ext>
            </a:extLst>
          </p:cNvPr>
          <p:cNvSpPr txBox="1"/>
          <p:nvPr/>
        </p:nvSpPr>
        <p:spPr>
          <a:xfrm>
            <a:off x="6615659" y="1574712"/>
            <a:ext cx="478814"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GRF</a:t>
            </a:r>
          </a:p>
        </p:txBody>
      </p:sp>
      <p:sp>
        <p:nvSpPr>
          <p:cNvPr id="173" name="TextBox 172">
            <a:extLst>
              <a:ext uri="{FF2B5EF4-FFF2-40B4-BE49-F238E27FC236}">
                <a16:creationId xmlns:a16="http://schemas.microsoft.com/office/drawing/2014/main" id="{B6E95F7F-77EC-4759-BEBD-B17F2422CDB3}"/>
              </a:ext>
            </a:extLst>
          </p:cNvPr>
          <p:cNvSpPr txBox="1"/>
          <p:nvPr/>
        </p:nvSpPr>
        <p:spPr>
          <a:xfrm>
            <a:off x="10520913" y="1522580"/>
            <a:ext cx="1527116" cy="338554"/>
          </a:xfrm>
          <a:prstGeom prst="rect">
            <a:avLst/>
          </a:prstGeom>
          <a:solidFill>
            <a:schemeClr val="bg1"/>
          </a:solidFill>
          <a:ln>
            <a:solidFill>
              <a:schemeClr val="tx1"/>
            </a:solidFill>
          </a:ln>
        </p:spPr>
        <p:txBody>
          <a:bodyPr wrap="square">
            <a:spAutoFit/>
          </a:bodyPr>
          <a:lstStyle/>
          <a:p>
            <a:pPr algn="ctr"/>
            <a:r>
              <a:rPr lang="en-US" sz="800" i="1" dirty="0">
                <a:latin typeface="Arial'"/>
              </a:rPr>
              <a:t>Title V Maternal and Child Health Block Grant </a:t>
            </a:r>
          </a:p>
        </p:txBody>
      </p:sp>
      <p:cxnSp>
        <p:nvCxnSpPr>
          <p:cNvPr id="243" name="Straight Arrow Connector 242">
            <a:extLst>
              <a:ext uri="{FF2B5EF4-FFF2-40B4-BE49-F238E27FC236}">
                <a16:creationId xmlns:a16="http://schemas.microsoft.com/office/drawing/2014/main" id="{4F98D726-76CF-40F7-B050-3242A20475B8}"/>
              </a:ext>
            </a:extLst>
          </p:cNvPr>
          <p:cNvCxnSpPr>
            <a:cxnSpLocks/>
          </p:cNvCxnSpPr>
          <p:nvPr/>
        </p:nvCxnSpPr>
        <p:spPr>
          <a:xfrm>
            <a:off x="2282225" y="4286696"/>
            <a:ext cx="737148"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EE8FF98-1241-4F63-94A1-2D1716CCAF84}"/>
              </a:ext>
            </a:extLst>
          </p:cNvPr>
          <p:cNvSpPr txBox="1"/>
          <p:nvPr/>
        </p:nvSpPr>
        <p:spPr>
          <a:xfrm>
            <a:off x="2202067" y="4309118"/>
            <a:ext cx="853899"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684432" y="3052688"/>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sp>
        <p:nvSpPr>
          <p:cNvPr id="129" name="TextBox 128">
            <a:extLst>
              <a:ext uri="{FF2B5EF4-FFF2-40B4-BE49-F238E27FC236}">
                <a16:creationId xmlns:a16="http://schemas.microsoft.com/office/drawing/2014/main" id="{8F6E0558-7BD3-4A65-AD0C-8A2D2F04CDBF}"/>
              </a:ext>
            </a:extLst>
          </p:cNvPr>
          <p:cNvSpPr txBox="1"/>
          <p:nvPr/>
        </p:nvSpPr>
        <p:spPr>
          <a:xfrm>
            <a:off x="9024639" y="5092156"/>
            <a:ext cx="2919743" cy="1338828"/>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Oversee training program approvals and certification of CHW. Make decisions on certification/approval. Provide technical assistance (TA) to programs and CHWs.</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4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training programs and the curricula</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CHW certification</a:t>
            </a:r>
          </a:p>
        </p:txBody>
      </p:sp>
      <p:cxnSp>
        <p:nvCxnSpPr>
          <p:cNvPr id="130" name="Straight Connector 129">
            <a:extLst>
              <a:ext uri="{FF2B5EF4-FFF2-40B4-BE49-F238E27FC236}">
                <a16:creationId xmlns:a16="http://schemas.microsoft.com/office/drawing/2014/main" id="{F40C0338-47A6-4FC7-80CE-298A94A4B8B0}"/>
              </a:ext>
            </a:extLst>
          </p:cNvPr>
          <p:cNvCxnSpPr>
            <a:cxnSpLocks/>
            <a:stCxn id="129" idx="1"/>
            <a:endCxn id="127" idx="3"/>
          </p:cNvCxnSpPr>
          <p:nvPr/>
        </p:nvCxnSpPr>
        <p:spPr>
          <a:xfrm flipH="1" flipV="1">
            <a:off x="8286449" y="3425637"/>
            <a:ext cx="738190" cy="2335933"/>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4A2D27A-BB69-45F5-A523-52E8825ED63B}"/>
              </a:ext>
            </a:extLst>
          </p:cNvPr>
          <p:cNvSpPr txBox="1"/>
          <p:nvPr/>
        </p:nvSpPr>
        <p:spPr>
          <a:xfrm>
            <a:off x="9155010" y="4114777"/>
            <a:ext cx="2906137" cy="923330"/>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Process applications, approvals &amp; denials, and provide administrative assistance.</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2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processes approval and denial letters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administrative assistant</a:t>
            </a:r>
          </a:p>
        </p:txBody>
      </p:sp>
      <p:cxnSp>
        <p:nvCxnSpPr>
          <p:cNvPr id="133" name="Straight Connector 132">
            <a:extLst>
              <a:ext uri="{FF2B5EF4-FFF2-40B4-BE49-F238E27FC236}">
                <a16:creationId xmlns:a16="http://schemas.microsoft.com/office/drawing/2014/main" id="{A0FD82AB-60C9-44D3-844B-7D27151CB340}"/>
              </a:ext>
            </a:extLst>
          </p:cNvPr>
          <p:cNvCxnSpPr>
            <a:cxnSpLocks/>
            <a:stCxn id="131" idx="1"/>
            <a:endCxn id="126" idx="2"/>
          </p:cNvCxnSpPr>
          <p:nvPr/>
        </p:nvCxnSpPr>
        <p:spPr>
          <a:xfrm flipH="1" flipV="1">
            <a:off x="7056605" y="3790935"/>
            <a:ext cx="2098405" cy="785507"/>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A8A3F380-91A9-45E2-81CE-4C5C4E6A99E3}"/>
              </a:ext>
            </a:extLst>
          </p:cNvPr>
          <p:cNvSpPr txBox="1"/>
          <p:nvPr/>
        </p:nvSpPr>
        <p:spPr>
          <a:xfrm>
            <a:off x="10492563" y="3089960"/>
            <a:ext cx="1098886" cy="707886"/>
          </a:xfrm>
          <a:prstGeom prst="rect">
            <a:avLst/>
          </a:prstGeom>
          <a:solidFill>
            <a:schemeClr val="bg1"/>
          </a:solidFill>
          <a:ln>
            <a:noFill/>
          </a:ln>
        </p:spPr>
        <p:txBody>
          <a:bodyPr wrap="square" rtlCol="0">
            <a:spAutoFit/>
          </a:bodyPr>
          <a:lstStyle/>
          <a:p>
            <a:pPr algn="ctr"/>
            <a:r>
              <a:rPr lang="en-US" sz="800" i="1" dirty="0">
                <a:effectLst/>
                <a:latin typeface="Arial" panose="020B0604020202020204" pitchFamily="34" charset="0"/>
              </a:rPr>
              <a:t>DSHS Regulatory Automated Services (RAS) Portal and Versa Regulatory (VR) database</a:t>
            </a:r>
            <a:endParaRPr lang="en-US" sz="100" i="1" dirty="0">
              <a:latin typeface="Arial" panose="020B0604020202020204" pitchFamily="34" charset="0"/>
              <a:cs typeface="Arial" panose="020B0604020202020204" pitchFamily="34" charset="0"/>
            </a:endParaRPr>
          </a:p>
        </p:txBody>
      </p:sp>
      <p:cxnSp>
        <p:nvCxnSpPr>
          <p:cNvPr id="175" name="Straight Arrow Connector 174">
            <a:extLst>
              <a:ext uri="{FF2B5EF4-FFF2-40B4-BE49-F238E27FC236}">
                <a16:creationId xmlns:a16="http://schemas.microsoft.com/office/drawing/2014/main" id="{5ED10811-4557-4DE9-8818-C26631C643B4}"/>
              </a:ext>
            </a:extLst>
          </p:cNvPr>
          <p:cNvCxnSpPr>
            <a:cxnSpLocks/>
          </p:cNvCxnSpPr>
          <p:nvPr/>
        </p:nvCxnSpPr>
        <p:spPr>
          <a:xfrm flipH="1">
            <a:off x="7306395" y="3346227"/>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AEEB24EB-C6D1-4940-888F-CF76E89EB31D}"/>
              </a:ext>
            </a:extLst>
          </p:cNvPr>
          <p:cNvCxnSpPr>
            <a:cxnSpLocks/>
          </p:cNvCxnSpPr>
          <p:nvPr/>
        </p:nvCxnSpPr>
        <p:spPr>
          <a:xfrm>
            <a:off x="7333307" y="3551944"/>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2EA220D-517C-466D-B392-92E83DF4617F}"/>
              </a:ext>
            </a:extLst>
          </p:cNvPr>
          <p:cNvSpPr txBox="1"/>
          <p:nvPr/>
        </p:nvSpPr>
        <p:spPr>
          <a:xfrm>
            <a:off x="7183405" y="3565770"/>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178" name="TextBox 177">
            <a:extLst>
              <a:ext uri="{FF2B5EF4-FFF2-40B4-BE49-F238E27FC236}">
                <a16:creationId xmlns:a16="http://schemas.microsoft.com/office/drawing/2014/main" id="{E5B22E8E-54B1-4E2D-8434-4CBE82A28229}"/>
              </a:ext>
            </a:extLst>
          </p:cNvPr>
          <p:cNvSpPr txBox="1"/>
          <p:nvPr/>
        </p:nvSpPr>
        <p:spPr>
          <a:xfrm>
            <a:off x="7201909" y="3142176"/>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pic>
        <p:nvPicPr>
          <p:cNvPr id="184" name="Graphic 183" descr="Internet outline">
            <a:extLst>
              <a:ext uri="{FF2B5EF4-FFF2-40B4-BE49-F238E27FC236}">
                <a16:creationId xmlns:a16="http://schemas.microsoft.com/office/drawing/2014/main" id="{52CA33AD-3621-4D97-A0DB-5DE3C2BEC5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5841" y="2597445"/>
            <a:ext cx="591014" cy="591014"/>
          </a:xfrm>
          <a:prstGeom prst="rect">
            <a:avLst/>
          </a:prstGeom>
        </p:spPr>
      </p:pic>
      <p:pic>
        <p:nvPicPr>
          <p:cNvPr id="194" name="Graphic 193" descr="Cloud outline">
            <a:extLst>
              <a:ext uri="{FF2B5EF4-FFF2-40B4-BE49-F238E27FC236}">
                <a16:creationId xmlns:a16="http://schemas.microsoft.com/office/drawing/2014/main" id="{B969372A-C024-44F3-BD16-ECB39FF5D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18602">
            <a:off x="10256926" y="2882560"/>
            <a:ext cx="255299" cy="255299"/>
          </a:xfrm>
          <a:prstGeom prst="rect">
            <a:avLst/>
          </a:prstGeom>
        </p:spPr>
      </p:pic>
      <p:cxnSp>
        <p:nvCxnSpPr>
          <p:cNvPr id="195" name="Straight Arrow Connector 194">
            <a:extLst>
              <a:ext uri="{FF2B5EF4-FFF2-40B4-BE49-F238E27FC236}">
                <a16:creationId xmlns:a16="http://schemas.microsoft.com/office/drawing/2014/main" id="{ACBAE4BF-0D55-4FF7-BBD1-CD3E5E71D411}"/>
              </a:ext>
            </a:extLst>
          </p:cNvPr>
          <p:cNvCxnSpPr>
            <a:cxnSpLocks/>
            <a:stCxn id="43" idx="3"/>
            <a:endCxn id="184" idx="1"/>
          </p:cNvCxnSpPr>
          <p:nvPr/>
        </p:nvCxnSpPr>
        <p:spPr>
          <a:xfrm flipV="1">
            <a:off x="10227279" y="2892952"/>
            <a:ext cx="458562" cy="427951"/>
          </a:xfrm>
          <a:prstGeom prst="straightConnector1">
            <a:avLst/>
          </a:prstGeom>
          <a:ln w="28575">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74EABDD9-B044-4B73-B110-F3579DB540DB}"/>
              </a:ext>
            </a:extLst>
          </p:cNvPr>
          <p:cNvSpPr/>
          <p:nvPr/>
        </p:nvSpPr>
        <p:spPr>
          <a:xfrm>
            <a:off x="11367209" y="2587840"/>
            <a:ext cx="621068" cy="49587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85" name="Connector: Elbow 84">
            <a:extLst>
              <a:ext uri="{FF2B5EF4-FFF2-40B4-BE49-F238E27FC236}">
                <a16:creationId xmlns:a16="http://schemas.microsoft.com/office/drawing/2014/main" id="{FAF5DA4F-F22B-4959-A192-2C03C04EF50D}"/>
              </a:ext>
            </a:extLst>
          </p:cNvPr>
          <p:cNvCxnSpPr>
            <a:cxnSpLocks/>
            <a:stCxn id="84" idx="0"/>
          </p:cNvCxnSpPr>
          <p:nvPr/>
        </p:nvCxnSpPr>
        <p:spPr>
          <a:xfrm rot="16200000" flipV="1">
            <a:off x="9868355" y="778451"/>
            <a:ext cx="599051" cy="3019727"/>
          </a:xfrm>
          <a:prstGeom prst="bentConnector2">
            <a:avLst/>
          </a:prstGeom>
          <a:ln w="28575">
            <a:solidFill>
              <a:schemeClr val="accent6">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552A329-9847-427B-99DE-2DA33AB43CCB}"/>
              </a:ext>
            </a:extLst>
          </p:cNvPr>
          <p:cNvSpPr txBox="1"/>
          <p:nvPr/>
        </p:nvSpPr>
        <p:spPr>
          <a:xfrm>
            <a:off x="10690644" y="1919504"/>
            <a:ext cx="1291333" cy="446276"/>
          </a:xfrm>
          <a:prstGeom prst="rect">
            <a:avLst/>
          </a:prstGeom>
          <a:solidFill>
            <a:schemeClr val="bg1"/>
          </a:solidFill>
          <a:ln>
            <a:solidFill>
              <a:schemeClr val="tx1"/>
            </a:solidFill>
          </a:ln>
        </p:spPr>
        <p:txBody>
          <a:bodyPr wrap="square">
            <a:spAutoFit/>
          </a:bodyPr>
          <a:lstStyle/>
          <a:p>
            <a:pPr algn="ctr"/>
            <a:r>
              <a:rPr lang="en-US" sz="800" i="1" dirty="0">
                <a:latin typeface="Arial" panose="020B0604020202020204" pitchFamily="34" charset="0"/>
                <a:cs typeface="Arial" panose="020B0604020202020204" pitchFamily="34" charset="0"/>
              </a:rPr>
              <a:t>1815 Cooperative Agreement </a:t>
            </a:r>
          </a:p>
          <a:p>
            <a:pPr algn="ctr"/>
            <a:r>
              <a:rPr lang="en-US" sz="700" i="1" dirty="0">
                <a:latin typeface="Arial" panose="020B0604020202020204" pitchFamily="34" charset="0"/>
                <a:cs typeface="Arial" panose="020B0604020202020204" pitchFamily="34" charset="0"/>
              </a:rPr>
              <a:t>(pass-through funding)</a:t>
            </a:r>
          </a:p>
        </p:txBody>
      </p:sp>
      <p:sp>
        <p:nvSpPr>
          <p:cNvPr id="87" name="Rectangle 86">
            <a:extLst>
              <a:ext uri="{FF2B5EF4-FFF2-40B4-BE49-F238E27FC236}">
                <a16:creationId xmlns:a16="http://schemas.microsoft.com/office/drawing/2014/main" id="{57F55096-C2F6-4513-B4C6-B9FDB15B9534}"/>
              </a:ext>
            </a:extLst>
          </p:cNvPr>
          <p:cNvSpPr/>
          <p:nvPr/>
        </p:nvSpPr>
        <p:spPr>
          <a:xfrm>
            <a:off x="8555400" y="3768304"/>
            <a:ext cx="710061" cy="27267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Employers</a:t>
            </a:r>
          </a:p>
        </p:txBody>
      </p:sp>
      <p:sp>
        <p:nvSpPr>
          <p:cNvPr id="89" name="TextBox 88">
            <a:extLst>
              <a:ext uri="{FF2B5EF4-FFF2-40B4-BE49-F238E27FC236}">
                <a16:creationId xmlns:a16="http://schemas.microsoft.com/office/drawing/2014/main" id="{B741A952-DF57-4C5D-A801-3506CFCFEBC6}"/>
              </a:ext>
            </a:extLst>
          </p:cNvPr>
          <p:cNvSpPr txBox="1"/>
          <p:nvPr/>
        </p:nvSpPr>
        <p:spPr>
          <a:xfrm>
            <a:off x="8507672" y="2442959"/>
            <a:ext cx="1049674" cy="523220"/>
          </a:xfrm>
          <a:prstGeom prst="rect">
            <a:avLst/>
          </a:prstGeom>
          <a:noFill/>
        </p:spPr>
        <p:txBody>
          <a:bodyPr wrap="square">
            <a:spAutoFit/>
          </a:bodyPr>
          <a:lstStyle/>
          <a:p>
            <a:pPr algn="r"/>
            <a:r>
              <a:rPr lang="en-US" sz="700" i="1" dirty="0">
                <a:latin typeface="Arial" panose="020B0604020202020204" pitchFamily="34" charset="0"/>
                <a:cs typeface="Arial" panose="020B0604020202020204" pitchFamily="34" charset="0"/>
              </a:rPr>
              <a:t>Supports employers of CHWs in Texas (i.e., salaries, training)</a:t>
            </a:r>
            <a:endParaRPr lang="en-US" sz="700" dirty="0"/>
          </a:p>
        </p:txBody>
      </p:sp>
      <p:sp>
        <p:nvSpPr>
          <p:cNvPr id="107" name="TextBox 106">
            <a:extLst>
              <a:ext uri="{FF2B5EF4-FFF2-40B4-BE49-F238E27FC236}">
                <a16:creationId xmlns:a16="http://schemas.microsoft.com/office/drawing/2014/main" id="{7A79D545-0967-4D8B-AD38-966BFC9C173F}"/>
              </a:ext>
            </a:extLst>
          </p:cNvPr>
          <p:cNvSpPr txBox="1"/>
          <p:nvPr/>
        </p:nvSpPr>
        <p:spPr>
          <a:xfrm>
            <a:off x="75787" y="6437405"/>
            <a:ext cx="7325021" cy="338554"/>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sz="800" i="1" dirty="0">
                <a:latin typeface="Arial" panose="020B0604020202020204" pitchFamily="34" charset="0"/>
                <a:cs typeface="Arial" panose="020B0604020202020204" pitchFamily="34" charset="0"/>
              </a:rPr>
              <a:t>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a:p>
            <a:r>
              <a:rPr lang="en-US" sz="800" i="1" dirty="0">
                <a:latin typeface="Arial" panose="020B0604020202020204" pitchFamily="34" charset="0"/>
                <a:cs typeface="Arial" panose="020B0604020202020204" pitchFamily="34" charset="0"/>
              </a:rPr>
              <a:t>** These entities are independent from the Texas Department of State Health Services. Training programs have discretion over fees charged for trainings.</a:t>
            </a:r>
          </a:p>
        </p:txBody>
      </p:sp>
    </p:spTree>
    <p:extLst>
      <p:ext uri="{BB962C8B-B14F-4D97-AF65-F5344CB8AC3E}">
        <p14:creationId xmlns:p14="http://schemas.microsoft.com/office/powerpoint/2010/main" val="344119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3553-93E5-49B2-9E90-02488176B43C}"/>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Florida</a:t>
            </a:r>
          </a:p>
        </p:txBody>
      </p:sp>
      <p:pic>
        <p:nvPicPr>
          <p:cNvPr id="4" name="Picture 12">
            <a:extLst>
              <a:ext uri="{FF2B5EF4-FFF2-40B4-BE49-F238E27FC236}">
                <a16:creationId xmlns:a16="http://schemas.microsoft.com/office/drawing/2014/main" id="{BAC3002A-59E7-42B6-9EF9-E9C7FCB03118}"/>
              </a:ext>
            </a:extLst>
          </p:cNvPr>
          <p:cNvPicPr>
            <a:picLocks noChangeAspect="1" noChangeArrowheads="1"/>
          </p:cNvPicPr>
          <p:nvPr/>
        </p:nvPicPr>
        <p:blipFill>
          <a:blip r:embed="rId2">
            <a:alphaModFix amt="19000"/>
            <a:extLst>
              <a:ext uri="{28A0092B-C50C-407E-A947-70E740481C1C}">
                <a14:useLocalDpi xmlns:a14="http://schemas.microsoft.com/office/drawing/2010/main" val="0"/>
              </a:ext>
            </a:extLst>
          </a:blip>
          <a:srcRect/>
          <a:stretch>
            <a:fillRect/>
          </a:stretch>
        </p:blipFill>
        <p:spPr bwMode="auto">
          <a:xfrm>
            <a:off x="4434169" y="1037527"/>
            <a:ext cx="5052732" cy="4679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0336E6-6D94-4072-A2B2-DA50E99BC0B6}"/>
              </a:ext>
            </a:extLst>
          </p:cNvPr>
          <p:cNvSpPr/>
          <p:nvPr/>
        </p:nvSpPr>
        <p:spPr>
          <a:xfrm>
            <a:off x="268289" y="186067"/>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Tree>
    <p:extLst>
      <p:ext uri="{BB962C8B-B14F-4D97-AF65-F5344CB8AC3E}">
        <p14:creationId xmlns:p14="http://schemas.microsoft.com/office/powerpoint/2010/main" val="3484960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4373541" y="1935189"/>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5328444" y="1681078"/>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3346626" y="2923148"/>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9" name="Rectangle 8">
            <a:extLst>
              <a:ext uri="{FF2B5EF4-FFF2-40B4-BE49-F238E27FC236}">
                <a16:creationId xmlns:a16="http://schemas.microsoft.com/office/drawing/2014/main" id="{A3B7B3BF-0C8B-4C7C-A3D1-ECB02550A037}"/>
              </a:ext>
            </a:extLst>
          </p:cNvPr>
          <p:cNvSpPr/>
          <p:nvPr/>
        </p:nvSpPr>
        <p:spPr>
          <a:xfrm>
            <a:off x="6361204" y="1430554"/>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3418637" y="1434140"/>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sp>
        <p:nvSpPr>
          <p:cNvPr id="44" name="Rectangle 43">
            <a:extLst>
              <a:ext uri="{FF2B5EF4-FFF2-40B4-BE49-F238E27FC236}">
                <a16:creationId xmlns:a16="http://schemas.microsoft.com/office/drawing/2014/main" id="{BA439305-64E1-4728-B6BB-9B228E4D093E}"/>
              </a:ext>
            </a:extLst>
          </p:cNvPr>
          <p:cNvSpPr/>
          <p:nvPr/>
        </p:nvSpPr>
        <p:spPr>
          <a:xfrm>
            <a:off x="6646331" y="2716117"/>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6361204" y="2178540"/>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7396690" y="2600077"/>
            <a:ext cx="0" cy="1160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7396690" y="1931602"/>
            <a:ext cx="0" cy="2469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5CC35E3E-C512-41C0-9B8B-1EC4E689F502}"/>
              </a:ext>
            </a:extLst>
          </p:cNvPr>
          <p:cNvSpPr/>
          <p:nvPr/>
        </p:nvSpPr>
        <p:spPr>
          <a:xfrm>
            <a:off x="3695183" y="2184573"/>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4373540" y="2521703"/>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90C19BD-0AF9-4071-A271-3835DA2F8C84}"/>
              </a:ext>
            </a:extLst>
          </p:cNvPr>
          <p:cNvCxnSpPr>
            <a:cxnSpLocks/>
            <a:stCxn id="75" idx="3"/>
            <a:endCxn id="10" idx="1"/>
          </p:cNvCxnSpPr>
          <p:nvPr/>
        </p:nvCxnSpPr>
        <p:spPr>
          <a:xfrm flipV="1">
            <a:off x="2691973" y="1684665"/>
            <a:ext cx="726664" cy="761552"/>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75" name="TextBox 74">
            <a:extLst>
              <a:ext uri="{FF2B5EF4-FFF2-40B4-BE49-F238E27FC236}">
                <a16:creationId xmlns:a16="http://schemas.microsoft.com/office/drawing/2014/main" id="{C12AF652-EC18-4082-B4B5-32577FA9ADC1}"/>
              </a:ext>
            </a:extLst>
          </p:cNvPr>
          <p:cNvSpPr txBox="1"/>
          <p:nvPr/>
        </p:nvSpPr>
        <p:spPr>
          <a:xfrm>
            <a:off x="460837" y="1430554"/>
            <a:ext cx="2231136" cy="2031325"/>
          </a:xfrm>
          <a:prstGeom prst="rect">
            <a:avLst/>
          </a:prstGeom>
          <a:solidFill>
            <a:schemeClr val="bg1"/>
          </a:solidFill>
          <a:ln>
            <a:solidFill>
              <a:schemeClr val="tx1">
                <a:lumMod val="50000"/>
                <a:lumOff val="50000"/>
              </a:schemeClr>
            </a:solidFill>
          </a:ln>
        </p:spPr>
        <p:txBody>
          <a:bodyPr wrap="square" rtlCol="0">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501c(3)</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900+ members, 500+ CHWs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Board of Directors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Advisory Board</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Regional Coordinators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Subgroups:</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Networking and Comms</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Curriculum and Practice</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Policy</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Research</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Special Interest Groups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Developed a standardized curriculum which organizations can apply to use</a:t>
            </a:r>
          </a:p>
        </p:txBody>
      </p:sp>
      <p:sp>
        <p:nvSpPr>
          <p:cNvPr id="82" name="TextBox 81">
            <a:extLst>
              <a:ext uri="{FF2B5EF4-FFF2-40B4-BE49-F238E27FC236}">
                <a16:creationId xmlns:a16="http://schemas.microsoft.com/office/drawing/2014/main" id="{A9721D64-9484-4D6A-A35E-D1975C35620D}"/>
              </a:ext>
            </a:extLst>
          </p:cNvPr>
          <p:cNvSpPr txBox="1"/>
          <p:nvPr/>
        </p:nvSpPr>
        <p:spPr>
          <a:xfrm>
            <a:off x="9507079" y="1531426"/>
            <a:ext cx="2231136" cy="1338828"/>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Secured funding that created a task force on CHWs that is now the Coalition (CCRAB) </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Have been instrumental in connecting the coalition with partners across the state</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Currently providing funding through CDC’s 1815 Cooperative Agreement to support the training of CHWs</a:t>
            </a:r>
          </a:p>
        </p:txBody>
      </p:sp>
      <p:cxnSp>
        <p:nvCxnSpPr>
          <p:cNvPr id="83" name="Straight Connector 82">
            <a:extLst>
              <a:ext uri="{FF2B5EF4-FFF2-40B4-BE49-F238E27FC236}">
                <a16:creationId xmlns:a16="http://schemas.microsoft.com/office/drawing/2014/main" id="{CE29912D-94BA-4162-80E2-C3D8BE183303}"/>
              </a:ext>
            </a:extLst>
          </p:cNvPr>
          <p:cNvCxnSpPr>
            <a:cxnSpLocks/>
            <a:stCxn id="9" idx="3"/>
            <a:endCxn id="82" idx="1"/>
          </p:cNvCxnSpPr>
          <p:nvPr/>
        </p:nvCxnSpPr>
        <p:spPr>
          <a:xfrm>
            <a:off x="8432176" y="1681078"/>
            <a:ext cx="1074903" cy="519762"/>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89" name="TextBox 88">
            <a:extLst>
              <a:ext uri="{FF2B5EF4-FFF2-40B4-BE49-F238E27FC236}">
                <a16:creationId xmlns:a16="http://schemas.microsoft.com/office/drawing/2014/main" id="{AA46A0BA-C27D-49A9-B0AA-86EE1C19FFDF}"/>
              </a:ext>
            </a:extLst>
          </p:cNvPr>
          <p:cNvSpPr txBox="1"/>
          <p:nvPr/>
        </p:nvSpPr>
        <p:spPr>
          <a:xfrm>
            <a:off x="5986025" y="3535084"/>
            <a:ext cx="2999487" cy="1200329"/>
          </a:xfrm>
          <a:prstGeom prst="rect">
            <a:avLst/>
          </a:prstGeom>
          <a:solidFill>
            <a:schemeClr val="bg1"/>
          </a:solidFill>
          <a:ln>
            <a:solidFill>
              <a:schemeClr val="tx1">
                <a:lumMod val="50000"/>
                <a:lumOff val="50000"/>
              </a:schemeClr>
            </a:solidFill>
          </a:ln>
        </p:spPr>
        <p:txBody>
          <a:bodyPr wrap="square" rtlCol="0">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501c(3)</a:t>
            </a:r>
          </a:p>
          <a:p>
            <a:r>
              <a:rPr lang="en-US" sz="900" dirty="0">
                <a:solidFill>
                  <a:schemeClr val="tx1">
                    <a:lumMod val="50000"/>
                    <a:lumOff val="50000"/>
                  </a:schemeClr>
                </a:solidFill>
                <a:latin typeface="Arial" panose="020B0604020202020204" pitchFamily="34" charset="0"/>
                <a:cs typeface="Arial" panose="020B0604020202020204" pitchFamily="34" charset="0"/>
              </a:rPr>
              <a:t>“The Florida Certification Board (FCB) designs, develops and manages programs for over 30 health and human services professions and certifies more than 20,000 professionals statewide, including those in the child welfare, mental health, addiction and health fields, by ensuring that they meet education, training, experience and testing criteria.”</a:t>
            </a:r>
          </a:p>
        </p:txBody>
      </p:sp>
      <p:cxnSp>
        <p:nvCxnSpPr>
          <p:cNvPr id="90" name="Straight Connector 89">
            <a:extLst>
              <a:ext uri="{FF2B5EF4-FFF2-40B4-BE49-F238E27FC236}">
                <a16:creationId xmlns:a16="http://schemas.microsoft.com/office/drawing/2014/main" id="{904DDC9D-63E2-4A79-BAD1-C26F7972DDAB}"/>
              </a:ext>
            </a:extLst>
          </p:cNvPr>
          <p:cNvCxnSpPr>
            <a:cxnSpLocks/>
            <a:stCxn id="4" idx="3"/>
            <a:endCxn id="89" idx="1"/>
          </p:cNvCxnSpPr>
          <p:nvPr/>
        </p:nvCxnSpPr>
        <p:spPr>
          <a:xfrm>
            <a:off x="5401513" y="3396472"/>
            <a:ext cx="584512" cy="738777"/>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B37C9924-229A-4A7C-912D-304EDBD88C15}"/>
              </a:ext>
            </a:extLst>
          </p:cNvPr>
          <p:cNvSpPr txBox="1"/>
          <p:nvPr/>
        </p:nvSpPr>
        <p:spPr>
          <a:xfrm>
            <a:off x="4402125" y="2541206"/>
            <a:ext cx="1583900" cy="338554"/>
          </a:xfrm>
          <a:prstGeom prst="rect">
            <a:avLst/>
          </a:prstGeom>
          <a:solidFill>
            <a:schemeClr val="bg1"/>
          </a:solidFill>
          <a:ln>
            <a:no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Not an MOU, just an agreement.</a:t>
            </a:r>
          </a:p>
        </p:txBody>
      </p:sp>
      <p:sp>
        <p:nvSpPr>
          <p:cNvPr id="98" name="TextBox 97">
            <a:extLst>
              <a:ext uri="{FF2B5EF4-FFF2-40B4-BE49-F238E27FC236}">
                <a16:creationId xmlns:a16="http://schemas.microsoft.com/office/drawing/2014/main" id="{04AC27DB-FF9B-46AF-A455-7CE76AD8A856}"/>
              </a:ext>
            </a:extLst>
          </p:cNvPr>
          <p:cNvSpPr txBox="1"/>
          <p:nvPr/>
        </p:nvSpPr>
        <p:spPr>
          <a:xfrm>
            <a:off x="5672802" y="1457293"/>
            <a:ext cx="448288" cy="215444"/>
          </a:xfrm>
          <a:prstGeom prst="rect">
            <a:avLst/>
          </a:prstGeom>
          <a:solidFill>
            <a:schemeClr val="bg1"/>
          </a:solidFill>
          <a:ln>
            <a:no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MOU</a:t>
            </a:r>
          </a:p>
        </p:txBody>
      </p:sp>
      <p:sp>
        <p:nvSpPr>
          <p:cNvPr id="100" name="TextBox 99">
            <a:extLst>
              <a:ext uri="{FF2B5EF4-FFF2-40B4-BE49-F238E27FC236}">
                <a16:creationId xmlns:a16="http://schemas.microsoft.com/office/drawing/2014/main" id="{547623C9-AF58-42F8-9A57-F423BB5457F7}"/>
              </a:ext>
            </a:extLst>
          </p:cNvPr>
          <p:cNvSpPr txBox="1"/>
          <p:nvPr/>
        </p:nvSpPr>
        <p:spPr>
          <a:xfrm>
            <a:off x="110210" y="153282"/>
            <a:ext cx="1867678"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Organizational Structure</a:t>
            </a:r>
          </a:p>
        </p:txBody>
      </p:sp>
      <p:sp>
        <p:nvSpPr>
          <p:cNvPr id="2" name="Rectangle 1">
            <a:extLst>
              <a:ext uri="{FF2B5EF4-FFF2-40B4-BE49-F238E27FC236}">
                <a16:creationId xmlns:a16="http://schemas.microsoft.com/office/drawing/2014/main" id="{72B9608D-6498-40AC-90FE-556C3231AC04}"/>
              </a:ext>
            </a:extLst>
          </p:cNvPr>
          <p:cNvSpPr/>
          <p:nvPr/>
        </p:nvSpPr>
        <p:spPr>
          <a:xfrm>
            <a:off x="10884144" y="53254"/>
            <a:ext cx="1197646" cy="461665"/>
          </a:xfrm>
          <a:prstGeom prst="rect">
            <a:avLst/>
          </a:prstGeom>
          <a:noFill/>
        </p:spPr>
        <p:txBody>
          <a:bodyPr wrap="squar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48225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4" name="Straight Arrow Connector 353">
            <a:extLst>
              <a:ext uri="{FF2B5EF4-FFF2-40B4-BE49-F238E27FC236}">
                <a16:creationId xmlns:a16="http://schemas.microsoft.com/office/drawing/2014/main" id="{5C9F2F86-4460-4CD7-9BCA-EBFFDE424751}"/>
              </a:ext>
            </a:extLst>
          </p:cNvPr>
          <p:cNvCxnSpPr>
            <a:cxnSpLocks/>
            <a:endCxn id="347" idx="0"/>
          </p:cNvCxnSpPr>
          <p:nvPr/>
        </p:nvCxnSpPr>
        <p:spPr>
          <a:xfrm>
            <a:off x="5956682" y="3073525"/>
            <a:ext cx="688" cy="88483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6723549" y="1148805"/>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7678452" y="894694"/>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8AD62659-70F4-493C-8BF2-ACD6E1A9D942}"/>
              </a:ext>
            </a:extLst>
          </p:cNvPr>
          <p:cNvCxnSpPr>
            <a:cxnSpLocks/>
            <a:endCxn id="8" idx="1"/>
          </p:cNvCxnSpPr>
          <p:nvPr/>
        </p:nvCxnSpPr>
        <p:spPr>
          <a:xfrm>
            <a:off x="7713581" y="2386617"/>
            <a:ext cx="2092006" cy="5461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5696634" y="2136764"/>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5" name="Flowchart: Process 4">
            <a:extLst>
              <a:ext uri="{FF2B5EF4-FFF2-40B4-BE49-F238E27FC236}">
                <a16:creationId xmlns:a16="http://schemas.microsoft.com/office/drawing/2014/main" id="{4DE4C28B-F501-462D-BB19-43A575A375BD}"/>
              </a:ext>
            </a:extLst>
          </p:cNvPr>
          <p:cNvSpPr/>
          <p:nvPr/>
        </p:nvSpPr>
        <p:spPr>
          <a:xfrm>
            <a:off x="1947217" y="1340396"/>
            <a:ext cx="2271643"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Prospective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F5D64C4-F005-460E-8BFE-FDF27C413BB3}"/>
              </a:ext>
            </a:extLst>
          </p:cNvPr>
          <p:cNvSpPr/>
          <p:nvPr/>
        </p:nvSpPr>
        <p:spPr>
          <a:xfrm>
            <a:off x="150819" y="2688543"/>
            <a:ext cx="1119419" cy="112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7A0ED7A-9ABE-4C56-A86F-285ACDB10ED4}"/>
              </a:ext>
            </a:extLst>
          </p:cNvPr>
          <p:cNvSpPr/>
          <p:nvPr/>
        </p:nvSpPr>
        <p:spPr>
          <a:xfrm>
            <a:off x="9641092" y="2780673"/>
            <a:ext cx="1123242" cy="10385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State Certified CHWs</a:t>
            </a: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B7B3BF-0C8B-4C7C-A3D1-ECB02550A037}"/>
              </a:ext>
            </a:extLst>
          </p:cNvPr>
          <p:cNvSpPr/>
          <p:nvPr/>
        </p:nvSpPr>
        <p:spPr>
          <a:xfrm>
            <a:off x="8711212" y="644170"/>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5768645" y="647756"/>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cxnSp>
        <p:nvCxnSpPr>
          <p:cNvPr id="12" name="Straight Arrow Connector 11">
            <a:extLst>
              <a:ext uri="{FF2B5EF4-FFF2-40B4-BE49-F238E27FC236}">
                <a16:creationId xmlns:a16="http://schemas.microsoft.com/office/drawing/2014/main" id="{FCA65658-E583-4154-B20E-6DBACEA6AC43}"/>
              </a:ext>
            </a:extLst>
          </p:cNvPr>
          <p:cNvCxnSpPr>
            <a:cxnSpLocks/>
            <a:stCxn id="8" idx="3"/>
          </p:cNvCxnSpPr>
          <p:nvPr/>
        </p:nvCxnSpPr>
        <p:spPr>
          <a:xfrm flipH="1" flipV="1">
            <a:off x="7713583" y="2932714"/>
            <a:ext cx="2092004" cy="73445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C654EB-DB0C-4C33-A3D9-6BB7DF02E1CC}"/>
              </a:ext>
            </a:extLst>
          </p:cNvPr>
          <p:cNvCxnSpPr>
            <a:cxnSpLocks/>
            <a:stCxn id="347" idx="4"/>
            <a:endCxn id="31" idx="0"/>
          </p:cNvCxnSpPr>
          <p:nvPr/>
        </p:nvCxnSpPr>
        <p:spPr>
          <a:xfrm>
            <a:off x="5957370" y="4980001"/>
            <a:ext cx="1428" cy="21466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8EA3259-48E5-43C6-8D2F-8BDF8B51A517}"/>
              </a:ext>
            </a:extLst>
          </p:cNvPr>
          <p:cNvSpPr/>
          <p:nvPr/>
        </p:nvSpPr>
        <p:spPr>
          <a:xfrm>
            <a:off x="2535613" y="4816096"/>
            <a:ext cx="1104923" cy="10494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0F55C494-C4AE-455C-A257-571BEBFD981F}"/>
              </a:ext>
            </a:extLst>
          </p:cNvPr>
          <p:cNvCxnSpPr>
            <a:cxnSpLocks/>
            <a:stCxn id="308" idx="2"/>
            <a:endCxn id="20" idx="0"/>
          </p:cNvCxnSpPr>
          <p:nvPr/>
        </p:nvCxnSpPr>
        <p:spPr>
          <a:xfrm>
            <a:off x="3080239" y="4025263"/>
            <a:ext cx="7836" cy="79083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54A1B2-1856-48C6-85FE-DA44E998FA1A}"/>
              </a:ext>
            </a:extLst>
          </p:cNvPr>
          <p:cNvSpPr txBox="1"/>
          <p:nvPr/>
        </p:nvSpPr>
        <p:spPr>
          <a:xfrm>
            <a:off x="2690078" y="4210572"/>
            <a:ext cx="82479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cxnSp>
        <p:nvCxnSpPr>
          <p:cNvPr id="25" name="Straight Arrow Connector 24">
            <a:extLst>
              <a:ext uri="{FF2B5EF4-FFF2-40B4-BE49-F238E27FC236}">
                <a16:creationId xmlns:a16="http://schemas.microsoft.com/office/drawing/2014/main" id="{2C6F733D-7C07-4474-83AD-9EACC26F6560}"/>
              </a:ext>
            </a:extLst>
          </p:cNvPr>
          <p:cNvCxnSpPr>
            <a:cxnSpLocks/>
            <a:stCxn id="20" idx="6"/>
          </p:cNvCxnSpPr>
          <p:nvPr/>
        </p:nvCxnSpPr>
        <p:spPr>
          <a:xfrm flipV="1">
            <a:off x="3640536" y="3080338"/>
            <a:ext cx="2132886" cy="22604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AB1CC4-F2FE-48B5-BDBA-C59840640835}"/>
              </a:ext>
            </a:extLst>
          </p:cNvPr>
          <p:cNvSpPr txBox="1"/>
          <p:nvPr/>
        </p:nvSpPr>
        <p:spPr>
          <a:xfrm>
            <a:off x="4132286" y="4120420"/>
            <a:ext cx="1023705"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Application for Certification</a:t>
            </a:r>
          </a:p>
        </p:txBody>
      </p:sp>
      <p:sp>
        <p:nvSpPr>
          <p:cNvPr id="30" name="TextBox 29">
            <a:extLst>
              <a:ext uri="{FF2B5EF4-FFF2-40B4-BE49-F238E27FC236}">
                <a16:creationId xmlns:a16="http://schemas.microsoft.com/office/drawing/2014/main" id="{869803BC-7D05-42D6-865B-F58EE66F8C9B}"/>
              </a:ext>
            </a:extLst>
          </p:cNvPr>
          <p:cNvSpPr txBox="1"/>
          <p:nvPr/>
        </p:nvSpPr>
        <p:spPr>
          <a:xfrm>
            <a:off x="5571423" y="3318708"/>
            <a:ext cx="792327"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 of Application Materials</a:t>
            </a:r>
          </a:p>
        </p:txBody>
      </p:sp>
      <p:sp>
        <p:nvSpPr>
          <p:cNvPr id="31" name="Rectangle 30">
            <a:extLst>
              <a:ext uri="{FF2B5EF4-FFF2-40B4-BE49-F238E27FC236}">
                <a16:creationId xmlns:a16="http://schemas.microsoft.com/office/drawing/2014/main" id="{AF512639-EE34-4BA7-B75C-F17BFFC1CAEF}"/>
              </a:ext>
            </a:extLst>
          </p:cNvPr>
          <p:cNvSpPr/>
          <p:nvPr/>
        </p:nvSpPr>
        <p:spPr>
          <a:xfrm>
            <a:off x="5480655" y="5194663"/>
            <a:ext cx="956285" cy="4068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FCB Exam Registration</a:t>
            </a:r>
          </a:p>
        </p:txBody>
      </p:sp>
      <p:sp>
        <p:nvSpPr>
          <p:cNvPr id="44" name="Rectangle 43">
            <a:extLst>
              <a:ext uri="{FF2B5EF4-FFF2-40B4-BE49-F238E27FC236}">
                <a16:creationId xmlns:a16="http://schemas.microsoft.com/office/drawing/2014/main" id="{BA439305-64E1-4728-B6BB-9B228E4D093E}"/>
              </a:ext>
            </a:extLst>
          </p:cNvPr>
          <p:cNvSpPr/>
          <p:nvPr/>
        </p:nvSpPr>
        <p:spPr>
          <a:xfrm>
            <a:off x="8996339" y="1929733"/>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8711212" y="1410193"/>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9746698" y="1831730"/>
            <a:ext cx="0" cy="980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9746698" y="1145218"/>
            <a:ext cx="0" cy="2649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A09BB65-66D1-4D3A-8B24-F176F745D12C}"/>
              </a:ext>
            </a:extLst>
          </p:cNvPr>
          <p:cNvCxnSpPr>
            <a:cxnSpLocks/>
          </p:cNvCxnSpPr>
          <p:nvPr/>
        </p:nvCxnSpPr>
        <p:spPr>
          <a:xfrm>
            <a:off x="4218860" y="2215522"/>
            <a:ext cx="1477774"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E714AA8-BD36-430C-9B9C-BADBF5D1B224}"/>
              </a:ext>
            </a:extLst>
          </p:cNvPr>
          <p:cNvCxnSpPr>
            <a:cxnSpLocks/>
            <a:stCxn id="4" idx="1"/>
            <a:endCxn id="308" idx="3"/>
          </p:cNvCxnSpPr>
          <p:nvPr/>
        </p:nvCxnSpPr>
        <p:spPr>
          <a:xfrm flipH="1">
            <a:off x="4222728" y="2610088"/>
            <a:ext cx="1473906" cy="76517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68B5C96-5580-4FB2-A574-0237961649E7}"/>
              </a:ext>
            </a:extLst>
          </p:cNvPr>
          <p:cNvSpPr txBox="1"/>
          <p:nvPr/>
        </p:nvSpPr>
        <p:spPr>
          <a:xfrm>
            <a:off x="4376057" y="1932445"/>
            <a:ext cx="1140320"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Education Provider Application</a:t>
            </a:r>
          </a:p>
        </p:txBody>
      </p:sp>
      <p:sp>
        <p:nvSpPr>
          <p:cNvPr id="72" name="TextBox 71">
            <a:extLst>
              <a:ext uri="{FF2B5EF4-FFF2-40B4-BE49-F238E27FC236}">
                <a16:creationId xmlns:a16="http://schemas.microsoft.com/office/drawing/2014/main" id="{E2F554DA-82CC-401D-9E18-5B62CAE17A91}"/>
              </a:ext>
            </a:extLst>
          </p:cNvPr>
          <p:cNvSpPr txBox="1"/>
          <p:nvPr/>
        </p:nvSpPr>
        <p:spPr>
          <a:xfrm>
            <a:off x="4497019" y="2832259"/>
            <a:ext cx="921456"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Approval</a:t>
            </a:r>
          </a:p>
        </p:txBody>
      </p:sp>
      <p:sp>
        <p:nvSpPr>
          <p:cNvPr id="106" name="TextBox 105">
            <a:extLst>
              <a:ext uri="{FF2B5EF4-FFF2-40B4-BE49-F238E27FC236}">
                <a16:creationId xmlns:a16="http://schemas.microsoft.com/office/drawing/2014/main" id="{4A1AD8D2-041F-46E1-851A-2A8B9B59401A}"/>
              </a:ext>
            </a:extLst>
          </p:cNvPr>
          <p:cNvSpPr txBox="1"/>
          <p:nvPr/>
        </p:nvSpPr>
        <p:spPr>
          <a:xfrm>
            <a:off x="2885469" y="1640685"/>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04345D9-A504-4DA1-9398-09550D6EBA55}"/>
              </a:ext>
            </a:extLst>
          </p:cNvPr>
          <p:cNvSpPr txBox="1"/>
          <p:nvPr/>
        </p:nvSpPr>
        <p:spPr>
          <a:xfrm>
            <a:off x="84474" y="6351661"/>
            <a:ext cx="5081939" cy="584775"/>
          </a:xfrm>
          <a:prstGeom prst="rect">
            <a:avLst/>
          </a:prstGeom>
          <a:noFill/>
        </p:spPr>
        <p:txBody>
          <a:bodyPr wrap="square" rtlCol="0">
            <a:spAutoFit/>
          </a:bodyPr>
          <a:lstStyle/>
          <a:p>
            <a:r>
              <a:rPr lang="en-US" sz="800" i="1" dirty="0"/>
              <a:t>*Initial fee but has risen each year</a:t>
            </a:r>
          </a:p>
          <a:p>
            <a:r>
              <a:rPr lang="en-US" sz="800" i="1" dirty="0"/>
              <a:t>** Not all FCB training providers use the standardized CHW curriculum developed by the Florida CHW Coalition</a:t>
            </a:r>
          </a:p>
          <a:p>
            <a:r>
              <a:rPr lang="en-US" sz="800" i="1" dirty="0"/>
              <a:t>1. Grandparenting lasted from 2015-2017; after it ended, added the exam + GED requirement</a:t>
            </a:r>
          </a:p>
          <a:p>
            <a:endParaRPr lang="en-US" sz="800" i="1" dirty="0"/>
          </a:p>
        </p:txBody>
      </p:sp>
      <p:sp>
        <p:nvSpPr>
          <p:cNvPr id="127" name="Rectangle 126">
            <a:extLst>
              <a:ext uri="{FF2B5EF4-FFF2-40B4-BE49-F238E27FC236}">
                <a16:creationId xmlns:a16="http://schemas.microsoft.com/office/drawing/2014/main" id="{6D694380-C88D-439E-9E08-4FF66CBC74FB}"/>
              </a:ext>
            </a:extLst>
          </p:cNvPr>
          <p:cNvSpPr/>
          <p:nvPr/>
        </p:nvSpPr>
        <p:spPr>
          <a:xfrm>
            <a:off x="5446944" y="5952914"/>
            <a:ext cx="1023705" cy="3264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Proctoring Site (or Online)</a:t>
            </a:r>
          </a:p>
        </p:txBody>
      </p:sp>
      <p:cxnSp>
        <p:nvCxnSpPr>
          <p:cNvPr id="152" name="Straight Arrow Connector 151">
            <a:extLst>
              <a:ext uri="{FF2B5EF4-FFF2-40B4-BE49-F238E27FC236}">
                <a16:creationId xmlns:a16="http://schemas.microsoft.com/office/drawing/2014/main" id="{7EB31C70-9DB4-4870-A9B4-25A6D02F7C1E}"/>
              </a:ext>
            </a:extLst>
          </p:cNvPr>
          <p:cNvCxnSpPr>
            <a:cxnSpLocks/>
            <a:stCxn id="31" idx="2"/>
            <a:endCxn id="127" idx="0"/>
          </p:cNvCxnSpPr>
          <p:nvPr/>
        </p:nvCxnSpPr>
        <p:spPr>
          <a:xfrm flipH="1">
            <a:off x="5958797" y="5601464"/>
            <a:ext cx="1" cy="35145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68C49C-D6CD-4907-BB49-E903B37813A5}"/>
              </a:ext>
            </a:extLst>
          </p:cNvPr>
          <p:cNvSpPr txBox="1"/>
          <p:nvPr/>
        </p:nvSpPr>
        <p:spPr>
          <a:xfrm>
            <a:off x="8257845" y="2525832"/>
            <a:ext cx="87692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cxnSp>
        <p:nvCxnSpPr>
          <p:cNvPr id="165" name="Straight Arrow Connector 164">
            <a:extLst>
              <a:ext uri="{FF2B5EF4-FFF2-40B4-BE49-F238E27FC236}">
                <a16:creationId xmlns:a16="http://schemas.microsoft.com/office/drawing/2014/main" id="{FD884064-4848-43F7-9A8F-34423B7D05D1}"/>
              </a:ext>
            </a:extLst>
          </p:cNvPr>
          <p:cNvCxnSpPr>
            <a:cxnSpLocks/>
          </p:cNvCxnSpPr>
          <p:nvPr/>
        </p:nvCxnSpPr>
        <p:spPr>
          <a:xfrm>
            <a:off x="1286395" y="3168709"/>
            <a:ext cx="667540" cy="18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5CC35E3E-C512-41C0-9B8B-1EC4E689F502}"/>
              </a:ext>
            </a:extLst>
          </p:cNvPr>
          <p:cNvSpPr/>
          <p:nvPr/>
        </p:nvSpPr>
        <p:spPr>
          <a:xfrm>
            <a:off x="6045191" y="1398189"/>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sp>
        <p:nvSpPr>
          <p:cNvPr id="223" name="Rectangle 222">
            <a:extLst>
              <a:ext uri="{FF2B5EF4-FFF2-40B4-BE49-F238E27FC236}">
                <a16:creationId xmlns:a16="http://schemas.microsoft.com/office/drawing/2014/main" id="{85C83336-C023-4B5F-8E85-DFC7D8EABC51}"/>
              </a:ext>
            </a:extLst>
          </p:cNvPr>
          <p:cNvSpPr/>
          <p:nvPr/>
        </p:nvSpPr>
        <p:spPr>
          <a:xfrm>
            <a:off x="3196075" y="2036254"/>
            <a:ext cx="632346" cy="43473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a:t>
            </a:r>
          </a:p>
        </p:txBody>
      </p:sp>
      <p:cxnSp>
        <p:nvCxnSpPr>
          <p:cNvPr id="248" name="Straight Connector 247">
            <a:extLst>
              <a:ext uri="{FF2B5EF4-FFF2-40B4-BE49-F238E27FC236}">
                <a16:creationId xmlns:a16="http://schemas.microsoft.com/office/drawing/2014/main" id="{206E357C-B4F4-4B20-80C6-BF7F393B88EB}"/>
              </a:ext>
            </a:extLst>
          </p:cNvPr>
          <p:cNvCxnSpPr>
            <a:cxnSpLocks/>
            <a:stCxn id="249" idx="1"/>
            <a:endCxn id="18" idx="3"/>
          </p:cNvCxnSpPr>
          <p:nvPr/>
        </p:nvCxnSpPr>
        <p:spPr>
          <a:xfrm flipH="1" flipV="1">
            <a:off x="9242657" y="3575151"/>
            <a:ext cx="476971" cy="578127"/>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249" name="TextBox 248">
            <a:extLst>
              <a:ext uri="{FF2B5EF4-FFF2-40B4-BE49-F238E27FC236}">
                <a16:creationId xmlns:a16="http://schemas.microsoft.com/office/drawing/2014/main" id="{D12AC238-1E37-417A-90E4-3BB1EC5E2E66}"/>
              </a:ext>
            </a:extLst>
          </p:cNvPr>
          <p:cNvSpPr txBox="1"/>
          <p:nvPr/>
        </p:nvSpPr>
        <p:spPr>
          <a:xfrm>
            <a:off x="9719628" y="3968612"/>
            <a:ext cx="694557" cy="369332"/>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Requires 20 CEUs</a:t>
            </a:r>
          </a:p>
        </p:txBody>
      </p:sp>
      <p:sp>
        <p:nvSpPr>
          <p:cNvPr id="18" name="TextBox 17">
            <a:extLst>
              <a:ext uri="{FF2B5EF4-FFF2-40B4-BE49-F238E27FC236}">
                <a16:creationId xmlns:a16="http://schemas.microsoft.com/office/drawing/2014/main" id="{FAD9B947-AF4A-4A6A-B08D-718EE05FA32B}"/>
              </a:ext>
            </a:extLst>
          </p:cNvPr>
          <p:cNvSpPr txBox="1"/>
          <p:nvPr/>
        </p:nvSpPr>
        <p:spPr>
          <a:xfrm rot="1253104">
            <a:off x="8142391" y="3203093"/>
            <a:ext cx="113763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 Application</a:t>
            </a:r>
          </a:p>
          <a:p>
            <a:pPr algn="ctr"/>
            <a:r>
              <a:rPr lang="en-US" sz="800" dirty="0">
                <a:latin typeface="Arial" panose="020B0604020202020204" pitchFamily="34" charset="0"/>
                <a:cs typeface="Arial" panose="020B0604020202020204" pitchFamily="34" charset="0"/>
              </a:rPr>
              <a:t>(every 2 years)</a:t>
            </a:r>
          </a:p>
        </p:txBody>
      </p:sp>
      <p:sp>
        <p:nvSpPr>
          <p:cNvPr id="270" name="Flowchart: Process 269">
            <a:extLst>
              <a:ext uri="{FF2B5EF4-FFF2-40B4-BE49-F238E27FC236}">
                <a16:creationId xmlns:a16="http://schemas.microsoft.com/office/drawing/2014/main" id="{41348A0F-3085-4C25-AF26-690DAF36C754}"/>
              </a:ext>
            </a:extLst>
          </p:cNvPr>
          <p:cNvSpPr/>
          <p:nvPr/>
        </p:nvSpPr>
        <p:spPr>
          <a:xfrm>
            <a:off x="2014133" y="1640973"/>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 Training  Providers</a:t>
            </a:r>
          </a:p>
        </p:txBody>
      </p:sp>
      <p:sp>
        <p:nvSpPr>
          <p:cNvPr id="271" name="TextBox 270">
            <a:extLst>
              <a:ext uri="{FF2B5EF4-FFF2-40B4-BE49-F238E27FC236}">
                <a16:creationId xmlns:a16="http://schemas.microsoft.com/office/drawing/2014/main" id="{905BF7A0-F002-4EE0-A47C-29FB90FBB1D3}"/>
              </a:ext>
            </a:extLst>
          </p:cNvPr>
          <p:cNvSpPr txBox="1"/>
          <p:nvPr/>
        </p:nvSpPr>
        <p:spPr>
          <a:xfrm>
            <a:off x="1426772" y="669622"/>
            <a:ext cx="1185281" cy="461665"/>
          </a:xfrm>
          <a:prstGeom prst="rect">
            <a:avLst/>
          </a:prstGeom>
          <a:solidFill>
            <a:schemeClr val="accent1"/>
          </a:solidFill>
          <a:ln w="12700">
            <a:solidFill>
              <a:schemeClr val="accent1"/>
            </a:solidFill>
          </a:ln>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Prospective standardized CHW curriculum users</a:t>
            </a:r>
          </a:p>
        </p:txBody>
      </p:sp>
      <p:cxnSp>
        <p:nvCxnSpPr>
          <p:cNvPr id="272" name="Straight Arrow Connector 271">
            <a:extLst>
              <a:ext uri="{FF2B5EF4-FFF2-40B4-BE49-F238E27FC236}">
                <a16:creationId xmlns:a16="http://schemas.microsoft.com/office/drawing/2014/main" id="{7B90DB49-3C54-41F5-B42A-820D593F4001}"/>
              </a:ext>
            </a:extLst>
          </p:cNvPr>
          <p:cNvCxnSpPr>
            <a:cxnSpLocks/>
            <a:stCxn id="271" idx="3"/>
            <a:endCxn id="10" idx="1"/>
          </p:cNvCxnSpPr>
          <p:nvPr/>
        </p:nvCxnSpPr>
        <p:spPr>
          <a:xfrm flipV="1">
            <a:off x="2612053" y="898281"/>
            <a:ext cx="3156592" cy="217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02E4069-5EE2-4CA0-BE3C-27E1485F77EC}"/>
              </a:ext>
            </a:extLst>
          </p:cNvPr>
          <p:cNvCxnSpPr>
            <a:cxnSpLocks/>
          </p:cNvCxnSpPr>
          <p:nvPr/>
        </p:nvCxnSpPr>
        <p:spPr>
          <a:xfrm>
            <a:off x="6125259" y="1152281"/>
            <a:ext cx="0" cy="250848"/>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F67180E6-0709-43B7-A85A-38D306F80C33}"/>
              </a:ext>
            </a:extLst>
          </p:cNvPr>
          <p:cNvSpPr txBox="1"/>
          <p:nvPr/>
        </p:nvSpPr>
        <p:spPr>
          <a:xfrm>
            <a:off x="3339328" y="716457"/>
            <a:ext cx="1515417" cy="338554"/>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Apply to use the standardized curriculum</a:t>
            </a:r>
          </a:p>
        </p:txBody>
      </p:sp>
      <p:cxnSp>
        <p:nvCxnSpPr>
          <p:cNvPr id="282" name="Straight Arrow Connector 281">
            <a:extLst>
              <a:ext uri="{FF2B5EF4-FFF2-40B4-BE49-F238E27FC236}">
                <a16:creationId xmlns:a16="http://schemas.microsoft.com/office/drawing/2014/main" id="{41EBF4A4-9E58-494F-9852-503BBDD36410}"/>
              </a:ext>
            </a:extLst>
          </p:cNvPr>
          <p:cNvCxnSpPr>
            <a:cxnSpLocks/>
            <a:stCxn id="168" idx="1"/>
            <a:endCxn id="106" idx="0"/>
          </p:cNvCxnSpPr>
          <p:nvPr/>
        </p:nvCxnSpPr>
        <p:spPr>
          <a:xfrm flipH="1">
            <a:off x="3515699" y="1560967"/>
            <a:ext cx="2529492" cy="7971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2DCEB1C4-758D-4222-9704-E5A4DD5736FF}"/>
              </a:ext>
            </a:extLst>
          </p:cNvPr>
          <p:cNvSpPr txBox="1"/>
          <p:nvPr/>
        </p:nvSpPr>
        <p:spPr>
          <a:xfrm>
            <a:off x="4720772" y="1347489"/>
            <a:ext cx="589026"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FCHWC Approval</a:t>
            </a:r>
          </a:p>
        </p:txBody>
      </p:sp>
      <p:sp>
        <p:nvSpPr>
          <p:cNvPr id="308" name="Flowchart: Process 307">
            <a:extLst>
              <a:ext uri="{FF2B5EF4-FFF2-40B4-BE49-F238E27FC236}">
                <a16:creationId xmlns:a16="http://schemas.microsoft.com/office/drawing/2014/main" id="{83350C7A-65B8-4031-A373-E02F231121FD}"/>
              </a:ext>
            </a:extLst>
          </p:cNvPr>
          <p:cNvSpPr/>
          <p:nvPr/>
        </p:nvSpPr>
        <p:spPr>
          <a:xfrm>
            <a:off x="1937749" y="2725263"/>
            <a:ext cx="2284979"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Approved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E91BE1E5-2481-45DF-8A71-4C6A15E4BF06}"/>
              </a:ext>
            </a:extLst>
          </p:cNvPr>
          <p:cNvSpPr txBox="1"/>
          <p:nvPr/>
        </p:nvSpPr>
        <p:spPr>
          <a:xfrm>
            <a:off x="2911766" y="2987373"/>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0" name="Rectangle 309">
            <a:extLst>
              <a:ext uri="{FF2B5EF4-FFF2-40B4-BE49-F238E27FC236}">
                <a16:creationId xmlns:a16="http://schemas.microsoft.com/office/drawing/2014/main" id="{5B419F29-CE71-49D4-A4C2-14E7280A9A49}"/>
              </a:ext>
            </a:extLst>
          </p:cNvPr>
          <p:cNvSpPr/>
          <p:nvPr/>
        </p:nvSpPr>
        <p:spPr>
          <a:xfrm>
            <a:off x="3113527" y="3309556"/>
            <a:ext cx="865386" cy="545907"/>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 (free)</a:t>
            </a:r>
          </a:p>
        </p:txBody>
      </p:sp>
      <p:sp>
        <p:nvSpPr>
          <p:cNvPr id="311" name="Flowchart: Process 310">
            <a:extLst>
              <a:ext uri="{FF2B5EF4-FFF2-40B4-BE49-F238E27FC236}">
                <a16:creationId xmlns:a16="http://schemas.microsoft.com/office/drawing/2014/main" id="{F0E8E4E9-E609-4F19-823C-FBB611E3D9D3}"/>
              </a:ext>
            </a:extLst>
          </p:cNvPr>
          <p:cNvSpPr/>
          <p:nvPr/>
        </p:nvSpPr>
        <p:spPr>
          <a:xfrm>
            <a:off x="2025775" y="2988833"/>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a:t>
            </a:r>
          </a:p>
          <a:p>
            <a:pPr algn="ctr"/>
            <a:r>
              <a:rPr lang="en-US" sz="900" dirty="0">
                <a:latin typeface="Arial" panose="020B0604020202020204" pitchFamily="34" charset="0"/>
                <a:cs typeface="Arial" panose="020B0604020202020204" pitchFamily="34" charset="0"/>
              </a:rPr>
              <a:t>Training Providers</a:t>
            </a:r>
          </a:p>
        </p:txBody>
      </p:sp>
      <p:sp>
        <p:nvSpPr>
          <p:cNvPr id="347" name="Oval 346">
            <a:extLst>
              <a:ext uri="{FF2B5EF4-FFF2-40B4-BE49-F238E27FC236}">
                <a16:creationId xmlns:a16="http://schemas.microsoft.com/office/drawing/2014/main" id="{B9B306CD-4ECD-4D0E-9DBA-B83034D4BE98}"/>
              </a:ext>
            </a:extLst>
          </p:cNvPr>
          <p:cNvSpPr/>
          <p:nvPr/>
        </p:nvSpPr>
        <p:spPr>
          <a:xfrm>
            <a:off x="5389902" y="3958357"/>
            <a:ext cx="1134936" cy="10216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389" name="Connector: Curved 388">
            <a:extLst>
              <a:ext uri="{FF2B5EF4-FFF2-40B4-BE49-F238E27FC236}">
                <a16:creationId xmlns:a16="http://schemas.microsoft.com/office/drawing/2014/main" id="{0DE16337-A601-4BFB-86AA-DBD5CEC9E53A}"/>
              </a:ext>
            </a:extLst>
          </p:cNvPr>
          <p:cNvCxnSpPr>
            <a:cxnSpLocks/>
            <a:stCxn id="127" idx="3"/>
          </p:cNvCxnSpPr>
          <p:nvPr/>
        </p:nvCxnSpPr>
        <p:spPr>
          <a:xfrm flipV="1">
            <a:off x="6470649" y="3087006"/>
            <a:ext cx="749265" cy="3029125"/>
          </a:xfrm>
          <a:prstGeom prst="curvedConnector2">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8278958D-3534-4D6E-9806-21C08C518022}"/>
              </a:ext>
            </a:extLst>
          </p:cNvPr>
          <p:cNvSpPr txBox="1"/>
          <p:nvPr/>
        </p:nvSpPr>
        <p:spPr>
          <a:xfrm>
            <a:off x="6837934" y="4386124"/>
            <a:ext cx="555235" cy="215444"/>
          </a:xfrm>
          <a:prstGeom prst="rect">
            <a:avLst/>
          </a:prstGeom>
          <a:solidFill>
            <a:schemeClr val="bg1"/>
          </a:solidFill>
          <a:ln>
            <a:solidFill>
              <a:schemeClr val="tx1"/>
            </a:solidFill>
          </a:ln>
        </p:spPr>
        <p:txBody>
          <a:bodyPr wrap="square" rtlCol="0">
            <a:spAutoFit/>
          </a:bodyPr>
          <a:lstStyle/>
          <a:p>
            <a:pPr algn="ctr"/>
            <a:r>
              <a:rPr lang="en-US" sz="800" b="1" dirty="0">
                <a:latin typeface="Arial" panose="020B0604020202020204" pitchFamily="34" charset="0"/>
                <a:cs typeface="Arial" panose="020B0604020202020204" pitchFamily="34" charset="0"/>
              </a:rPr>
              <a:t>PASS</a:t>
            </a:r>
          </a:p>
        </p:txBody>
      </p:sp>
      <p:sp>
        <p:nvSpPr>
          <p:cNvPr id="445" name="TextBox 444">
            <a:extLst>
              <a:ext uri="{FF2B5EF4-FFF2-40B4-BE49-F238E27FC236}">
                <a16:creationId xmlns:a16="http://schemas.microsoft.com/office/drawing/2014/main" id="{6260B200-D4A9-4C6C-A979-0FCE9A4620A6}"/>
              </a:ext>
            </a:extLst>
          </p:cNvPr>
          <p:cNvSpPr txBox="1"/>
          <p:nvPr/>
        </p:nvSpPr>
        <p:spPr>
          <a:xfrm>
            <a:off x="1289755" y="2939045"/>
            <a:ext cx="60164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76" name="TextBox 75">
            <a:extLst>
              <a:ext uri="{FF2B5EF4-FFF2-40B4-BE49-F238E27FC236}">
                <a16:creationId xmlns:a16="http://schemas.microsoft.com/office/drawing/2014/main" id="{9199AD73-C6E8-4DDB-B385-BF8339CC972B}"/>
              </a:ext>
            </a:extLst>
          </p:cNvPr>
          <p:cNvSpPr txBox="1"/>
          <p:nvPr/>
        </p:nvSpPr>
        <p:spPr>
          <a:xfrm>
            <a:off x="7867626" y="6385378"/>
            <a:ext cx="4212059"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Certification began in 2015</a:t>
            </a:r>
          </a:p>
          <a:p>
            <a:pPr algn="r"/>
            <a:r>
              <a:rPr lang="en-US" sz="1000" dirty="0">
                <a:latin typeface="Arial" panose="020B0604020202020204" pitchFamily="34" charset="0"/>
                <a:cs typeface="Arial" panose="020B0604020202020204" pitchFamily="34" charset="0"/>
              </a:rPr>
              <a:t>Legislation pursued: 2011, 2014, 2015; all died in the legislature </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6723548" y="1735319"/>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3929335-5F73-444A-95DD-9794551B9956}"/>
              </a:ext>
            </a:extLst>
          </p:cNvPr>
          <p:cNvSpPr txBox="1"/>
          <p:nvPr/>
        </p:nvSpPr>
        <p:spPr>
          <a:xfrm>
            <a:off x="7375112" y="4626162"/>
            <a:ext cx="4212059" cy="246221"/>
          </a:xfrm>
          <a:prstGeom prst="rect">
            <a:avLst/>
          </a:prstGeom>
          <a:noFill/>
        </p:spPr>
        <p:txBody>
          <a:bodyPr wrap="square">
            <a:spAutoFit/>
          </a:bodyPr>
          <a:lstStyle/>
          <a:p>
            <a:pPr algn="r"/>
            <a:endParaRPr lang="en-US" sz="10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1DBC62A-E3F9-4305-8218-6DEFCED68618}"/>
              </a:ext>
            </a:extLst>
          </p:cNvPr>
          <p:cNvSpPr txBox="1"/>
          <p:nvPr/>
        </p:nvSpPr>
        <p:spPr>
          <a:xfrm>
            <a:off x="110210" y="126919"/>
            <a:ext cx="1981529"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Core Certification Process</a:t>
            </a:r>
          </a:p>
        </p:txBody>
      </p:sp>
      <p:sp>
        <p:nvSpPr>
          <p:cNvPr id="60" name="Rectangle 59">
            <a:extLst>
              <a:ext uri="{FF2B5EF4-FFF2-40B4-BE49-F238E27FC236}">
                <a16:creationId xmlns:a16="http://schemas.microsoft.com/office/drawing/2014/main" id="{B1E07721-E466-44BA-A9E1-A9249AD423D8}"/>
              </a:ext>
            </a:extLst>
          </p:cNvPr>
          <p:cNvSpPr/>
          <p:nvPr/>
        </p:nvSpPr>
        <p:spPr>
          <a:xfrm>
            <a:off x="10882039" y="72512"/>
            <a:ext cx="1197646" cy="461665"/>
          </a:xfrm>
          <a:prstGeom prst="rect">
            <a:avLst/>
          </a:prstGeom>
          <a:noFill/>
        </p:spPr>
        <p:txBody>
          <a:bodyPr wrap="squar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rPr>
              <a:t>DRAFT</a:t>
            </a:r>
            <a:endParaRPr lang="en-US" sz="2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562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a:extLst>
              <a:ext uri="{FF2B5EF4-FFF2-40B4-BE49-F238E27FC236}">
                <a16:creationId xmlns:a16="http://schemas.microsoft.com/office/drawing/2014/main" id="{E5733191-1E0F-41B5-93EC-0FEFF0386357}"/>
              </a:ext>
            </a:extLst>
          </p:cNvPr>
          <p:cNvCxnSpPr>
            <a:cxnSpLocks/>
          </p:cNvCxnSpPr>
          <p:nvPr/>
        </p:nvCxnSpPr>
        <p:spPr>
          <a:xfrm flipH="1">
            <a:off x="5661310" y="5046631"/>
            <a:ext cx="4219" cy="98560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6657204" y="1221317"/>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7612107" y="967206"/>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1769FFC-5A50-408A-85C0-5213F1B15658}"/>
              </a:ext>
            </a:extLst>
          </p:cNvPr>
          <p:cNvCxnSpPr>
            <a:cxnSpLocks/>
            <a:stCxn id="347" idx="7"/>
            <a:endCxn id="4" idx="2"/>
          </p:cNvCxnSpPr>
          <p:nvPr/>
        </p:nvCxnSpPr>
        <p:spPr>
          <a:xfrm flipV="1">
            <a:off x="6292285" y="3155923"/>
            <a:ext cx="365448" cy="102456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5630289" y="2209276"/>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5" name="Flowchart: Process 4">
            <a:extLst>
              <a:ext uri="{FF2B5EF4-FFF2-40B4-BE49-F238E27FC236}">
                <a16:creationId xmlns:a16="http://schemas.microsoft.com/office/drawing/2014/main" id="{4DE4C28B-F501-462D-BB19-43A575A375BD}"/>
              </a:ext>
            </a:extLst>
          </p:cNvPr>
          <p:cNvSpPr/>
          <p:nvPr/>
        </p:nvSpPr>
        <p:spPr>
          <a:xfrm>
            <a:off x="1880872" y="1412908"/>
            <a:ext cx="2271643"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Prospective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F5D64C4-F005-460E-8BFE-FDF27C413BB3}"/>
              </a:ext>
            </a:extLst>
          </p:cNvPr>
          <p:cNvSpPr/>
          <p:nvPr/>
        </p:nvSpPr>
        <p:spPr>
          <a:xfrm>
            <a:off x="84474" y="2761055"/>
            <a:ext cx="1119419" cy="112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7A0ED7A-9ABE-4C56-A86F-285ACDB10ED4}"/>
              </a:ext>
            </a:extLst>
          </p:cNvPr>
          <p:cNvSpPr/>
          <p:nvPr/>
        </p:nvSpPr>
        <p:spPr>
          <a:xfrm>
            <a:off x="9574747" y="2853185"/>
            <a:ext cx="1123242" cy="10385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State Certified CHWs</a:t>
            </a: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B7B3BF-0C8B-4C7C-A3D1-ECB02550A037}"/>
              </a:ext>
            </a:extLst>
          </p:cNvPr>
          <p:cNvSpPr/>
          <p:nvPr/>
        </p:nvSpPr>
        <p:spPr>
          <a:xfrm>
            <a:off x="8644867" y="716682"/>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5702300" y="720268"/>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sp>
        <p:nvSpPr>
          <p:cNvPr id="20" name="Oval 19">
            <a:extLst>
              <a:ext uri="{FF2B5EF4-FFF2-40B4-BE49-F238E27FC236}">
                <a16:creationId xmlns:a16="http://schemas.microsoft.com/office/drawing/2014/main" id="{48EA3259-48E5-43C6-8D2F-8BDF8B51A517}"/>
              </a:ext>
            </a:extLst>
          </p:cNvPr>
          <p:cNvSpPr/>
          <p:nvPr/>
        </p:nvSpPr>
        <p:spPr>
          <a:xfrm>
            <a:off x="2469268" y="4888608"/>
            <a:ext cx="1104923" cy="10494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F512639-EE34-4BA7-B75C-F17BFFC1CAEF}"/>
              </a:ext>
            </a:extLst>
          </p:cNvPr>
          <p:cNvSpPr/>
          <p:nvPr/>
        </p:nvSpPr>
        <p:spPr>
          <a:xfrm>
            <a:off x="5414310" y="5267175"/>
            <a:ext cx="956285" cy="4068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FCB Exam Registration</a:t>
            </a:r>
          </a:p>
        </p:txBody>
      </p:sp>
      <p:sp>
        <p:nvSpPr>
          <p:cNvPr id="44" name="Rectangle 43">
            <a:extLst>
              <a:ext uri="{FF2B5EF4-FFF2-40B4-BE49-F238E27FC236}">
                <a16:creationId xmlns:a16="http://schemas.microsoft.com/office/drawing/2014/main" id="{BA439305-64E1-4728-B6BB-9B228E4D093E}"/>
              </a:ext>
            </a:extLst>
          </p:cNvPr>
          <p:cNvSpPr/>
          <p:nvPr/>
        </p:nvSpPr>
        <p:spPr>
          <a:xfrm>
            <a:off x="8929994" y="2002245"/>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8644867" y="1482705"/>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9680353" y="1904242"/>
            <a:ext cx="0" cy="980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9680353" y="1217730"/>
            <a:ext cx="0" cy="2649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8DE85AA-8119-44D9-AE8C-8F5DE11EAC8B}"/>
              </a:ext>
            </a:extLst>
          </p:cNvPr>
          <p:cNvCxnSpPr>
            <a:cxnSpLocks/>
          </p:cNvCxnSpPr>
          <p:nvPr/>
        </p:nvCxnSpPr>
        <p:spPr>
          <a:xfrm>
            <a:off x="4152515" y="2438160"/>
            <a:ext cx="1477774" cy="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DDF18E4-3013-4ECD-B0AD-7690E2D462A5}"/>
              </a:ext>
            </a:extLst>
          </p:cNvPr>
          <p:cNvSpPr txBox="1"/>
          <p:nvPr/>
        </p:nvSpPr>
        <p:spPr>
          <a:xfrm>
            <a:off x="4398627" y="2470298"/>
            <a:ext cx="1004232"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$300 Application Fee</a:t>
            </a:r>
          </a:p>
        </p:txBody>
      </p:sp>
      <p:cxnSp>
        <p:nvCxnSpPr>
          <p:cNvPr id="79" name="Straight Arrow Connector 78">
            <a:extLst>
              <a:ext uri="{FF2B5EF4-FFF2-40B4-BE49-F238E27FC236}">
                <a16:creationId xmlns:a16="http://schemas.microsoft.com/office/drawing/2014/main" id="{B3C931A1-96D9-4144-8F85-8422293BFBB8}"/>
              </a:ext>
            </a:extLst>
          </p:cNvPr>
          <p:cNvCxnSpPr>
            <a:cxnSpLocks/>
            <a:stCxn id="20" idx="7"/>
          </p:cNvCxnSpPr>
          <p:nvPr/>
        </p:nvCxnSpPr>
        <p:spPr>
          <a:xfrm flipV="1">
            <a:off x="3412379" y="3106111"/>
            <a:ext cx="2209963" cy="193618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F5D979C-E42C-4F5A-8977-DE30C4C21727}"/>
              </a:ext>
            </a:extLst>
          </p:cNvPr>
          <p:cNvSpPr txBox="1"/>
          <p:nvPr/>
        </p:nvSpPr>
        <p:spPr>
          <a:xfrm>
            <a:off x="4553826" y="3202055"/>
            <a:ext cx="714993"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~$50 Application Fee*</a:t>
            </a:r>
          </a:p>
        </p:txBody>
      </p:sp>
      <p:cxnSp>
        <p:nvCxnSpPr>
          <p:cNvPr id="91" name="Straight Arrow Connector 90">
            <a:extLst>
              <a:ext uri="{FF2B5EF4-FFF2-40B4-BE49-F238E27FC236}">
                <a16:creationId xmlns:a16="http://schemas.microsoft.com/office/drawing/2014/main" id="{6E86C2B0-FED6-45CA-B537-B72B681D6A4F}"/>
              </a:ext>
            </a:extLst>
          </p:cNvPr>
          <p:cNvCxnSpPr>
            <a:cxnSpLocks/>
            <a:endCxn id="308" idx="1"/>
          </p:cNvCxnSpPr>
          <p:nvPr/>
        </p:nvCxnSpPr>
        <p:spPr>
          <a:xfrm>
            <a:off x="1226099" y="3442123"/>
            <a:ext cx="645305" cy="565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DA4100C-AE85-4418-A711-19AAA0F091FE}"/>
              </a:ext>
            </a:extLst>
          </p:cNvPr>
          <p:cNvSpPr txBox="1"/>
          <p:nvPr/>
        </p:nvSpPr>
        <p:spPr>
          <a:xfrm>
            <a:off x="1242756" y="3457105"/>
            <a:ext cx="601647" cy="33855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Cost of Training</a:t>
            </a:r>
          </a:p>
        </p:txBody>
      </p:sp>
      <p:sp>
        <p:nvSpPr>
          <p:cNvPr id="106" name="TextBox 105">
            <a:extLst>
              <a:ext uri="{FF2B5EF4-FFF2-40B4-BE49-F238E27FC236}">
                <a16:creationId xmlns:a16="http://schemas.microsoft.com/office/drawing/2014/main" id="{4A1AD8D2-041F-46E1-851A-2A8B9B59401A}"/>
              </a:ext>
            </a:extLst>
          </p:cNvPr>
          <p:cNvSpPr txBox="1"/>
          <p:nvPr/>
        </p:nvSpPr>
        <p:spPr>
          <a:xfrm>
            <a:off x="2819124" y="1713197"/>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04345D9-A504-4DA1-9398-09550D6EBA55}"/>
              </a:ext>
            </a:extLst>
          </p:cNvPr>
          <p:cNvSpPr txBox="1"/>
          <p:nvPr/>
        </p:nvSpPr>
        <p:spPr>
          <a:xfrm>
            <a:off x="84474" y="6351661"/>
            <a:ext cx="5081939" cy="584775"/>
          </a:xfrm>
          <a:prstGeom prst="rect">
            <a:avLst/>
          </a:prstGeom>
          <a:noFill/>
        </p:spPr>
        <p:txBody>
          <a:bodyPr wrap="square" rtlCol="0">
            <a:spAutoFit/>
          </a:bodyPr>
          <a:lstStyle/>
          <a:p>
            <a:r>
              <a:rPr lang="en-US" sz="800" i="1" dirty="0"/>
              <a:t>*Initial fee but has risen each year</a:t>
            </a:r>
          </a:p>
          <a:p>
            <a:r>
              <a:rPr lang="en-US" sz="800" i="1" dirty="0"/>
              <a:t>** Not all FCB training providers use the standardized CHW curriculum developed by the Florida CHW Coalition</a:t>
            </a:r>
          </a:p>
          <a:p>
            <a:r>
              <a:rPr lang="en-US" sz="800" i="1" dirty="0"/>
              <a:t>1. Grandparenting lasted from 2015-2017; after it ended, added the exam + GED requirement</a:t>
            </a:r>
          </a:p>
          <a:p>
            <a:endParaRPr lang="en-US" sz="800" i="1" dirty="0"/>
          </a:p>
        </p:txBody>
      </p:sp>
      <p:sp>
        <p:nvSpPr>
          <p:cNvPr id="111" name="TextBox 110">
            <a:extLst>
              <a:ext uri="{FF2B5EF4-FFF2-40B4-BE49-F238E27FC236}">
                <a16:creationId xmlns:a16="http://schemas.microsoft.com/office/drawing/2014/main" id="{4E4604DE-D559-4642-9392-63902FC2D959}"/>
              </a:ext>
            </a:extLst>
          </p:cNvPr>
          <p:cNvSpPr txBox="1"/>
          <p:nvPr/>
        </p:nvSpPr>
        <p:spPr>
          <a:xfrm rot="1138370">
            <a:off x="8055513" y="2954916"/>
            <a:ext cx="1324126"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~$100 Renewal Fee*</a:t>
            </a:r>
          </a:p>
        </p:txBody>
      </p:sp>
      <p:cxnSp>
        <p:nvCxnSpPr>
          <p:cNvPr id="112" name="Straight Arrow Connector 111">
            <a:extLst>
              <a:ext uri="{FF2B5EF4-FFF2-40B4-BE49-F238E27FC236}">
                <a16:creationId xmlns:a16="http://schemas.microsoft.com/office/drawing/2014/main" id="{EFAF9C60-6DD8-4DFB-98BF-EF1E7D7618D8}"/>
              </a:ext>
            </a:extLst>
          </p:cNvPr>
          <p:cNvCxnSpPr>
            <a:cxnSpLocks/>
          </p:cNvCxnSpPr>
          <p:nvPr/>
        </p:nvCxnSpPr>
        <p:spPr>
          <a:xfrm flipH="1" flipV="1">
            <a:off x="7658385" y="2797775"/>
            <a:ext cx="1916362" cy="689116"/>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D694380-C88D-439E-9E08-4FF66CBC74FB}"/>
              </a:ext>
            </a:extLst>
          </p:cNvPr>
          <p:cNvSpPr/>
          <p:nvPr/>
        </p:nvSpPr>
        <p:spPr>
          <a:xfrm>
            <a:off x="5380599" y="6025426"/>
            <a:ext cx="1023705" cy="3264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Proctoring Site (or Online)</a:t>
            </a:r>
          </a:p>
        </p:txBody>
      </p:sp>
      <p:sp>
        <p:nvSpPr>
          <p:cNvPr id="164" name="TextBox 163">
            <a:extLst>
              <a:ext uri="{FF2B5EF4-FFF2-40B4-BE49-F238E27FC236}">
                <a16:creationId xmlns:a16="http://schemas.microsoft.com/office/drawing/2014/main" id="{940FF4CA-6CDE-4627-9C86-B55901E17AB2}"/>
              </a:ext>
            </a:extLst>
          </p:cNvPr>
          <p:cNvSpPr txBox="1"/>
          <p:nvPr/>
        </p:nvSpPr>
        <p:spPr>
          <a:xfrm>
            <a:off x="4685523" y="5683277"/>
            <a:ext cx="94687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(up to) $30 Proctoring Fee</a:t>
            </a:r>
          </a:p>
        </p:txBody>
      </p:sp>
      <p:sp>
        <p:nvSpPr>
          <p:cNvPr id="168" name="Rectangle 167">
            <a:extLst>
              <a:ext uri="{FF2B5EF4-FFF2-40B4-BE49-F238E27FC236}">
                <a16:creationId xmlns:a16="http://schemas.microsoft.com/office/drawing/2014/main" id="{5CC35E3E-C512-41C0-9B8B-1EC4E689F502}"/>
              </a:ext>
            </a:extLst>
          </p:cNvPr>
          <p:cNvSpPr/>
          <p:nvPr/>
        </p:nvSpPr>
        <p:spPr>
          <a:xfrm>
            <a:off x="5978846" y="1470701"/>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cxnSp>
        <p:nvCxnSpPr>
          <p:cNvPr id="192" name="Straight Arrow Connector 191">
            <a:extLst>
              <a:ext uri="{FF2B5EF4-FFF2-40B4-BE49-F238E27FC236}">
                <a16:creationId xmlns:a16="http://schemas.microsoft.com/office/drawing/2014/main" id="{DD34C235-3B75-4E4E-9452-67D6CFFA6543}"/>
              </a:ext>
            </a:extLst>
          </p:cNvPr>
          <p:cNvCxnSpPr>
            <a:cxnSpLocks/>
          </p:cNvCxnSpPr>
          <p:nvPr/>
        </p:nvCxnSpPr>
        <p:spPr>
          <a:xfrm flipH="1" flipV="1">
            <a:off x="7645037" y="1188133"/>
            <a:ext cx="993452" cy="55973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5" name="Flowchart: Process 204">
            <a:extLst>
              <a:ext uri="{FF2B5EF4-FFF2-40B4-BE49-F238E27FC236}">
                <a16:creationId xmlns:a16="http://schemas.microsoft.com/office/drawing/2014/main" id="{E5FC292D-5B48-4084-8B70-C6468F7F25C0}"/>
              </a:ext>
            </a:extLst>
          </p:cNvPr>
          <p:cNvSpPr/>
          <p:nvPr/>
        </p:nvSpPr>
        <p:spPr>
          <a:xfrm>
            <a:off x="11075724" y="638586"/>
            <a:ext cx="887666" cy="630159"/>
          </a:xfrm>
          <a:prstGeom prst="flowChartProcess">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CDC</a:t>
            </a:r>
          </a:p>
        </p:txBody>
      </p:sp>
      <p:cxnSp>
        <p:nvCxnSpPr>
          <p:cNvPr id="206" name="Straight Arrow Connector 205">
            <a:extLst>
              <a:ext uri="{FF2B5EF4-FFF2-40B4-BE49-F238E27FC236}">
                <a16:creationId xmlns:a16="http://schemas.microsoft.com/office/drawing/2014/main" id="{8573594C-6FD4-4ABB-B53D-77315088A53E}"/>
              </a:ext>
            </a:extLst>
          </p:cNvPr>
          <p:cNvCxnSpPr>
            <a:cxnSpLocks/>
            <a:stCxn id="205" idx="2"/>
            <a:endCxn id="48" idx="3"/>
          </p:cNvCxnSpPr>
          <p:nvPr/>
        </p:nvCxnSpPr>
        <p:spPr>
          <a:xfrm flipH="1">
            <a:off x="10715839" y="1268745"/>
            <a:ext cx="803718" cy="42472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44F12562-28F3-4824-971B-F4D8AD3C9E81}"/>
              </a:ext>
            </a:extLst>
          </p:cNvPr>
          <p:cNvSpPr txBox="1"/>
          <p:nvPr/>
        </p:nvSpPr>
        <p:spPr>
          <a:xfrm>
            <a:off x="10869713" y="1426017"/>
            <a:ext cx="803718" cy="46166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1815 </a:t>
            </a:r>
          </a:p>
          <a:p>
            <a:pPr algn="r"/>
            <a:r>
              <a:rPr lang="en-US" sz="800" i="1" dirty="0">
                <a:latin typeface="Arial" panose="020B0604020202020204" pitchFamily="34" charset="0"/>
                <a:cs typeface="Arial" panose="020B0604020202020204" pitchFamily="34" charset="0"/>
              </a:rPr>
              <a:t>Cooperative Agreement</a:t>
            </a:r>
          </a:p>
        </p:txBody>
      </p:sp>
      <p:sp>
        <p:nvSpPr>
          <p:cNvPr id="223" name="Rectangle 222">
            <a:extLst>
              <a:ext uri="{FF2B5EF4-FFF2-40B4-BE49-F238E27FC236}">
                <a16:creationId xmlns:a16="http://schemas.microsoft.com/office/drawing/2014/main" id="{85C83336-C023-4B5F-8E85-DFC7D8EABC51}"/>
              </a:ext>
            </a:extLst>
          </p:cNvPr>
          <p:cNvSpPr/>
          <p:nvPr/>
        </p:nvSpPr>
        <p:spPr>
          <a:xfrm>
            <a:off x="3129730" y="2108766"/>
            <a:ext cx="632346" cy="43473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a:t>
            </a:r>
          </a:p>
        </p:txBody>
      </p:sp>
      <p:sp>
        <p:nvSpPr>
          <p:cNvPr id="228" name="TextBox 227">
            <a:extLst>
              <a:ext uri="{FF2B5EF4-FFF2-40B4-BE49-F238E27FC236}">
                <a16:creationId xmlns:a16="http://schemas.microsoft.com/office/drawing/2014/main" id="{0AEAB7D6-5EDB-4DC8-AF79-19F1C015E46D}"/>
              </a:ext>
            </a:extLst>
          </p:cNvPr>
          <p:cNvSpPr txBox="1"/>
          <p:nvPr/>
        </p:nvSpPr>
        <p:spPr>
          <a:xfrm>
            <a:off x="7801281" y="960370"/>
            <a:ext cx="879242" cy="58477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Funding for CHW certification (2019)</a:t>
            </a:r>
          </a:p>
        </p:txBody>
      </p:sp>
      <p:sp>
        <p:nvSpPr>
          <p:cNvPr id="247" name="TextBox 246">
            <a:extLst>
              <a:ext uri="{FF2B5EF4-FFF2-40B4-BE49-F238E27FC236}">
                <a16:creationId xmlns:a16="http://schemas.microsoft.com/office/drawing/2014/main" id="{E9B62392-D6C5-4A2D-965B-8517DF743A23}"/>
              </a:ext>
            </a:extLst>
          </p:cNvPr>
          <p:cNvSpPr txBox="1"/>
          <p:nvPr/>
        </p:nvSpPr>
        <p:spPr>
          <a:xfrm rot="1100850">
            <a:off x="6417665" y="3643228"/>
            <a:ext cx="842692"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$65 </a:t>
            </a:r>
          </a:p>
          <a:p>
            <a:r>
              <a:rPr lang="en-US" sz="800" dirty="0">
                <a:latin typeface="Arial" panose="020B0604020202020204" pitchFamily="34" charset="0"/>
                <a:cs typeface="Arial" panose="020B0604020202020204" pitchFamily="34" charset="0"/>
              </a:rPr>
              <a:t>Exam </a:t>
            </a:r>
          </a:p>
          <a:p>
            <a:r>
              <a:rPr lang="en-US" sz="800" dirty="0">
                <a:latin typeface="Arial" panose="020B0604020202020204" pitchFamily="34" charset="0"/>
                <a:cs typeface="Arial" panose="020B0604020202020204" pitchFamily="34" charset="0"/>
              </a:rPr>
              <a:t>Fee</a:t>
            </a:r>
          </a:p>
        </p:txBody>
      </p:sp>
      <p:sp>
        <p:nvSpPr>
          <p:cNvPr id="270" name="Flowchart: Process 269">
            <a:extLst>
              <a:ext uri="{FF2B5EF4-FFF2-40B4-BE49-F238E27FC236}">
                <a16:creationId xmlns:a16="http://schemas.microsoft.com/office/drawing/2014/main" id="{41348A0F-3085-4C25-AF26-690DAF36C754}"/>
              </a:ext>
            </a:extLst>
          </p:cNvPr>
          <p:cNvSpPr/>
          <p:nvPr/>
        </p:nvSpPr>
        <p:spPr>
          <a:xfrm>
            <a:off x="1947788" y="171348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 Training  Providers</a:t>
            </a:r>
          </a:p>
        </p:txBody>
      </p:sp>
      <p:sp>
        <p:nvSpPr>
          <p:cNvPr id="308" name="Flowchart: Process 307">
            <a:extLst>
              <a:ext uri="{FF2B5EF4-FFF2-40B4-BE49-F238E27FC236}">
                <a16:creationId xmlns:a16="http://schemas.microsoft.com/office/drawing/2014/main" id="{83350C7A-65B8-4031-A373-E02F231121FD}"/>
              </a:ext>
            </a:extLst>
          </p:cNvPr>
          <p:cNvSpPr/>
          <p:nvPr/>
        </p:nvSpPr>
        <p:spPr>
          <a:xfrm>
            <a:off x="1871404" y="2797775"/>
            <a:ext cx="2284979"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Approved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E91BE1E5-2481-45DF-8A71-4C6A15E4BF06}"/>
              </a:ext>
            </a:extLst>
          </p:cNvPr>
          <p:cNvSpPr txBox="1"/>
          <p:nvPr/>
        </p:nvSpPr>
        <p:spPr>
          <a:xfrm>
            <a:off x="2845421" y="3059885"/>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0" name="Rectangle 309">
            <a:extLst>
              <a:ext uri="{FF2B5EF4-FFF2-40B4-BE49-F238E27FC236}">
                <a16:creationId xmlns:a16="http://schemas.microsoft.com/office/drawing/2014/main" id="{5B419F29-CE71-49D4-A4C2-14E7280A9A49}"/>
              </a:ext>
            </a:extLst>
          </p:cNvPr>
          <p:cNvSpPr/>
          <p:nvPr/>
        </p:nvSpPr>
        <p:spPr>
          <a:xfrm>
            <a:off x="3047182" y="3382068"/>
            <a:ext cx="865386" cy="545907"/>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 (free)</a:t>
            </a:r>
          </a:p>
        </p:txBody>
      </p:sp>
      <p:sp>
        <p:nvSpPr>
          <p:cNvPr id="311" name="Flowchart: Process 310">
            <a:extLst>
              <a:ext uri="{FF2B5EF4-FFF2-40B4-BE49-F238E27FC236}">
                <a16:creationId xmlns:a16="http://schemas.microsoft.com/office/drawing/2014/main" id="{F0E8E4E9-E609-4F19-823C-FBB611E3D9D3}"/>
              </a:ext>
            </a:extLst>
          </p:cNvPr>
          <p:cNvSpPr/>
          <p:nvPr/>
        </p:nvSpPr>
        <p:spPr>
          <a:xfrm>
            <a:off x="1959430" y="306134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a:t>
            </a:r>
          </a:p>
          <a:p>
            <a:pPr algn="ctr"/>
            <a:r>
              <a:rPr lang="en-US" sz="900" dirty="0">
                <a:latin typeface="Arial" panose="020B0604020202020204" pitchFamily="34" charset="0"/>
                <a:cs typeface="Arial" panose="020B0604020202020204" pitchFamily="34" charset="0"/>
              </a:rPr>
              <a:t>Training Providers</a:t>
            </a:r>
          </a:p>
        </p:txBody>
      </p:sp>
      <p:sp>
        <p:nvSpPr>
          <p:cNvPr id="347" name="Oval 346">
            <a:extLst>
              <a:ext uri="{FF2B5EF4-FFF2-40B4-BE49-F238E27FC236}">
                <a16:creationId xmlns:a16="http://schemas.microsoft.com/office/drawing/2014/main" id="{B9B306CD-4ECD-4D0E-9DBA-B83034D4BE98}"/>
              </a:ext>
            </a:extLst>
          </p:cNvPr>
          <p:cNvSpPr/>
          <p:nvPr/>
        </p:nvSpPr>
        <p:spPr>
          <a:xfrm>
            <a:off x="5323557" y="4030869"/>
            <a:ext cx="1134936" cy="10216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9199AD73-C6E8-4DDB-B385-BF8339CC972B}"/>
              </a:ext>
            </a:extLst>
          </p:cNvPr>
          <p:cNvSpPr txBox="1"/>
          <p:nvPr/>
        </p:nvSpPr>
        <p:spPr>
          <a:xfrm>
            <a:off x="7894531" y="6354335"/>
            <a:ext cx="4212059"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Certification began in 2015</a:t>
            </a:r>
          </a:p>
          <a:p>
            <a:pPr algn="r"/>
            <a:r>
              <a:rPr lang="en-US" sz="1000" dirty="0">
                <a:latin typeface="Arial" panose="020B0604020202020204" pitchFamily="34" charset="0"/>
                <a:cs typeface="Arial" panose="020B0604020202020204" pitchFamily="34" charset="0"/>
              </a:rPr>
              <a:t>Legislation pursued: 2011, 2014, 2015; all died in the legislature </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6657203" y="1807831"/>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0" name="Graphic 59" descr="Recycle with solid fill">
            <a:extLst>
              <a:ext uri="{FF2B5EF4-FFF2-40B4-BE49-F238E27FC236}">
                <a16:creationId xmlns:a16="http://schemas.microsoft.com/office/drawing/2014/main" id="{B960EE6E-ED64-4A29-9C43-B88B8B86E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8197" y="2261209"/>
            <a:ext cx="220736" cy="220736"/>
          </a:xfrm>
          <a:prstGeom prst="rect">
            <a:avLst/>
          </a:prstGeom>
        </p:spPr>
      </p:pic>
      <p:sp>
        <p:nvSpPr>
          <p:cNvPr id="114" name="Flowchart: Process 113">
            <a:extLst>
              <a:ext uri="{FF2B5EF4-FFF2-40B4-BE49-F238E27FC236}">
                <a16:creationId xmlns:a16="http://schemas.microsoft.com/office/drawing/2014/main" id="{CB1FB696-6DA0-479B-B70D-B312B6F090B7}"/>
              </a:ext>
            </a:extLst>
          </p:cNvPr>
          <p:cNvSpPr/>
          <p:nvPr/>
        </p:nvSpPr>
        <p:spPr>
          <a:xfrm>
            <a:off x="8348993" y="156829"/>
            <a:ext cx="887666" cy="400110"/>
          </a:xfrm>
          <a:prstGeom prst="flowChartProcess">
            <a:avLst/>
          </a:prstGeom>
          <a:solidFill>
            <a:schemeClr val="accent2"/>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U-Miami</a:t>
            </a:r>
          </a:p>
        </p:txBody>
      </p:sp>
      <p:sp>
        <p:nvSpPr>
          <p:cNvPr id="115" name="Flowchart: Process 114">
            <a:extLst>
              <a:ext uri="{FF2B5EF4-FFF2-40B4-BE49-F238E27FC236}">
                <a16:creationId xmlns:a16="http://schemas.microsoft.com/office/drawing/2014/main" id="{51A1B23C-0821-41DE-ABBE-5A0A2F5E81B9}"/>
              </a:ext>
            </a:extLst>
          </p:cNvPr>
          <p:cNvSpPr/>
          <p:nvPr/>
        </p:nvSpPr>
        <p:spPr>
          <a:xfrm>
            <a:off x="3577828" y="428162"/>
            <a:ext cx="1909807" cy="187736"/>
          </a:xfrm>
          <a:prstGeom prst="flowChartProcess">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Small Grants (~$10-15K)</a:t>
            </a:r>
          </a:p>
        </p:txBody>
      </p:sp>
      <p:sp>
        <p:nvSpPr>
          <p:cNvPr id="116" name="Flowchart: Process 115">
            <a:extLst>
              <a:ext uri="{FF2B5EF4-FFF2-40B4-BE49-F238E27FC236}">
                <a16:creationId xmlns:a16="http://schemas.microsoft.com/office/drawing/2014/main" id="{DAF36138-BABB-4673-BA6A-FBC83298BD83}"/>
              </a:ext>
            </a:extLst>
          </p:cNvPr>
          <p:cNvSpPr/>
          <p:nvPr/>
        </p:nvSpPr>
        <p:spPr>
          <a:xfrm>
            <a:off x="4398627" y="144915"/>
            <a:ext cx="2165039" cy="209204"/>
          </a:xfrm>
          <a:prstGeom prst="flowChartProcess">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Summit/Donations/ Membership Fees</a:t>
            </a:r>
          </a:p>
        </p:txBody>
      </p:sp>
      <p:cxnSp>
        <p:nvCxnSpPr>
          <p:cNvPr id="117" name="Straight Arrow Connector 116">
            <a:extLst>
              <a:ext uri="{FF2B5EF4-FFF2-40B4-BE49-F238E27FC236}">
                <a16:creationId xmlns:a16="http://schemas.microsoft.com/office/drawing/2014/main" id="{0D600D5A-C4BF-4F9D-912A-6747DF77F57D}"/>
              </a:ext>
            </a:extLst>
          </p:cNvPr>
          <p:cNvCxnSpPr>
            <a:cxnSpLocks/>
            <a:stCxn id="115" idx="3"/>
          </p:cNvCxnSpPr>
          <p:nvPr/>
        </p:nvCxnSpPr>
        <p:spPr>
          <a:xfrm>
            <a:off x="5487635" y="522030"/>
            <a:ext cx="1169568" cy="17102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D56DF19C-E606-4203-9367-DE728614C99C}"/>
              </a:ext>
            </a:extLst>
          </p:cNvPr>
          <p:cNvCxnSpPr>
            <a:cxnSpLocks/>
            <a:stCxn id="116" idx="2"/>
            <a:endCxn id="10" idx="0"/>
          </p:cNvCxnSpPr>
          <p:nvPr/>
        </p:nvCxnSpPr>
        <p:spPr>
          <a:xfrm>
            <a:off x="5481147" y="354119"/>
            <a:ext cx="1176057" cy="36614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2645106-6C85-4FBA-B71F-13949E7ACDC7}"/>
              </a:ext>
            </a:extLst>
          </p:cNvPr>
          <p:cNvCxnSpPr>
            <a:cxnSpLocks/>
            <a:stCxn id="114" idx="1"/>
            <a:endCxn id="10" idx="0"/>
          </p:cNvCxnSpPr>
          <p:nvPr/>
        </p:nvCxnSpPr>
        <p:spPr>
          <a:xfrm flipH="1">
            <a:off x="6657204" y="356884"/>
            <a:ext cx="1691789" cy="36338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F2FDECA4-3102-4F31-88F8-BEB9D1DFB17C}"/>
              </a:ext>
            </a:extLst>
          </p:cNvPr>
          <p:cNvSpPr txBox="1"/>
          <p:nvPr/>
        </p:nvSpPr>
        <p:spPr>
          <a:xfrm rot="20883129">
            <a:off x="6627145" y="301688"/>
            <a:ext cx="1762586" cy="21544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PCORI Grants (x2-3, $40-50K)</a:t>
            </a:r>
          </a:p>
        </p:txBody>
      </p:sp>
      <p:sp>
        <p:nvSpPr>
          <p:cNvPr id="83" name="TextBox 82">
            <a:extLst>
              <a:ext uri="{FF2B5EF4-FFF2-40B4-BE49-F238E27FC236}">
                <a16:creationId xmlns:a16="http://schemas.microsoft.com/office/drawing/2014/main" id="{C471742A-17E8-41C5-9E46-F57B246FCD77}"/>
              </a:ext>
            </a:extLst>
          </p:cNvPr>
          <p:cNvSpPr txBox="1"/>
          <p:nvPr/>
        </p:nvSpPr>
        <p:spPr>
          <a:xfrm>
            <a:off x="110210" y="74248"/>
            <a:ext cx="1734193"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Funding/Cash Flow</a:t>
            </a:r>
          </a:p>
        </p:txBody>
      </p:sp>
      <p:sp>
        <p:nvSpPr>
          <p:cNvPr id="56" name="Rectangle 55">
            <a:extLst>
              <a:ext uri="{FF2B5EF4-FFF2-40B4-BE49-F238E27FC236}">
                <a16:creationId xmlns:a16="http://schemas.microsoft.com/office/drawing/2014/main" id="{AF344B23-2F7B-438E-A90B-886F2EB9FD94}"/>
              </a:ext>
            </a:extLst>
          </p:cNvPr>
          <p:cNvSpPr/>
          <p:nvPr/>
        </p:nvSpPr>
        <p:spPr>
          <a:xfrm>
            <a:off x="10884144" y="121575"/>
            <a:ext cx="1197646" cy="400110"/>
          </a:xfrm>
          <a:prstGeom prst="rect">
            <a:avLst/>
          </a:prstGeom>
          <a:noFill/>
        </p:spPr>
        <p:txBody>
          <a:bodyPr wrap="square" lIns="91440" tIns="45720" rIns="91440" bIns="45720">
            <a:spAutoFit/>
          </a:bodyPr>
          <a:lstStyle/>
          <a:p>
            <a:pPr algn="ctr"/>
            <a:r>
              <a:rPr lang="en-US" sz="20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53334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a:extLst>
              <a:ext uri="{FF2B5EF4-FFF2-40B4-BE49-F238E27FC236}">
                <a16:creationId xmlns:a16="http://schemas.microsoft.com/office/drawing/2014/main" id="{E5733191-1E0F-41B5-93EC-0FEFF0386357}"/>
              </a:ext>
            </a:extLst>
          </p:cNvPr>
          <p:cNvCxnSpPr>
            <a:cxnSpLocks/>
          </p:cNvCxnSpPr>
          <p:nvPr/>
        </p:nvCxnSpPr>
        <p:spPr>
          <a:xfrm flipH="1">
            <a:off x="5661310" y="5046631"/>
            <a:ext cx="4219" cy="98560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5C9F2F86-4460-4CD7-9BCA-EBFFDE424751}"/>
              </a:ext>
            </a:extLst>
          </p:cNvPr>
          <p:cNvCxnSpPr>
            <a:cxnSpLocks/>
            <a:endCxn id="347" idx="0"/>
          </p:cNvCxnSpPr>
          <p:nvPr/>
        </p:nvCxnSpPr>
        <p:spPr>
          <a:xfrm>
            <a:off x="5890337" y="3146037"/>
            <a:ext cx="688" cy="88483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6657204" y="1221317"/>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7612107" y="967206"/>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1769FFC-5A50-408A-85C0-5213F1B15658}"/>
              </a:ext>
            </a:extLst>
          </p:cNvPr>
          <p:cNvCxnSpPr>
            <a:cxnSpLocks/>
            <a:stCxn id="347" idx="7"/>
            <a:endCxn id="4" idx="2"/>
          </p:cNvCxnSpPr>
          <p:nvPr/>
        </p:nvCxnSpPr>
        <p:spPr>
          <a:xfrm flipV="1">
            <a:off x="6292285" y="3155923"/>
            <a:ext cx="365448" cy="102456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8AD62659-70F4-493C-8BF2-ACD6E1A9D942}"/>
              </a:ext>
            </a:extLst>
          </p:cNvPr>
          <p:cNvCxnSpPr>
            <a:cxnSpLocks/>
            <a:endCxn id="8" idx="1"/>
          </p:cNvCxnSpPr>
          <p:nvPr/>
        </p:nvCxnSpPr>
        <p:spPr>
          <a:xfrm>
            <a:off x="7647236" y="2459129"/>
            <a:ext cx="2092006" cy="5461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5630289" y="2209276"/>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5" name="Flowchart: Process 4">
            <a:extLst>
              <a:ext uri="{FF2B5EF4-FFF2-40B4-BE49-F238E27FC236}">
                <a16:creationId xmlns:a16="http://schemas.microsoft.com/office/drawing/2014/main" id="{4DE4C28B-F501-462D-BB19-43A575A375BD}"/>
              </a:ext>
            </a:extLst>
          </p:cNvPr>
          <p:cNvSpPr/>
          <p:nvPr/>
        </p:nvSpPr>
        <p:spPr>
          <a:xfrm>
            <a:off x="1880872" y="1412908"/>
            <a:ext cx="2271643"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Prospective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F5D64C4-F005-460E-8BFE-FDF27C413BB3}"/>
              </a:ext>
            </a:extLst>
          </p:cNvPr>
          <p:cNvSpPr/>
          <p:nvPr/>
        </p:nvSpPr>
        <p:spPr>
          <a:xfrm>
            <a:off x="84474" y="2761055"/>
            <a:ext cx="1119419" cy="112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7A0ED7A-9ABE-4C56-A86F-285ACDB10ED4}"/>
              </a:ext>
            </a:extLst>
          </p:cNvPr>
          <p:cNvSpPr/>
          <p:nvPr/>
        </p:nvSpPr>
        <p:spPr>
          <a:xfrm>
            <a:off x="9574747" y="2853185"/>
            <a:ext cx="1123242" cy="10385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State Certified CHWs</a:t>
            </a: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B7B3BF-0C8B-4C7C-A3D1-ECB02550A037}"/>
              </a:ext>
            </a:extLst>
          </p:cNvPr>
          <p:cNvSpPr/>
          <p:nvPr/>
        </p:nvSpPr>
        <p:spPr>
          <a:xfrm>
            <a:off x="8644867" y="716682"/>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5702300" y="720268"/>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cxnSp>
        <p:nvCxnSpPr>
          <p:cNvPr id="12" name="Straight Arrow Connector 11">
            <a:extLst>
              <a:ext uri="{FF2B5EF4-FFF2-40B4-BE49-F238E27FC236}">
                <a16:creationId xmlns:a16="http://schemas.microsoft.com/office/drawing/2014/main" id="{FCA65658-E583-4154-B20E-6DBACEA6AC43}"/>
              </a:ext>
            </a:extLst>
          </p:cNvPr>
          <p:cNvCxnSpPr>
            <a:cxnSpLocks/>
            <a:stCxn id="8" idx="3"/>
          </p:cNvCxnSpPr>
          <p:nvPr/>
        </p:nvCxnSpPr>
        <p:spPr>
          <a:xfrm flipH="1" flipV="1">
            <a:off x="7647238" y="3005226"/>
            <a:ext cx="2092004" cy="73445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C654EB-DB0C-4C33-A3D9-6BB7DF02E1CC}"/>
              </a:ext>
            </a:extLst>
          </p:cNvPr>
          <p:cNvCxnSpPr>
            <a:cxnSpLocks/>
            <a:stCxn id="347" idx="4"/>
            <a:endCxn id="31" idx="0"/>
          </p:cNvCxnSpPr>
          <p:nvPr/>
        </p:nvCxnSpPr>
        <p:spPr>
          <a:xfrm>
            <a:off x="5891025" y="5052513"/>
            <a:ext cx="1428" cy="21466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8EA3259-48E5-43C6-8D2F-8BDF8B51A517}"/>
              </a:ext>
            </a:extLst>
          </p:cNvPr>
          <p:cNvSpPr/>
          <p:nvPr/>
        </p:nvSpPr>
        <p:spPr>
          <a:xfrm>
            <a:off x="2469268" y="4888608"/>
            <a:ext cx="1104923" cy="10494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0F55C494-C4AE-455C-A257-571BEBFD981F}"/>
              </a:ext>
            </a:extLst>
          </p:cNvPr>
          <p:cNvCxnSpPr>
            <a:cxnSpLocks/>
            <a:stCxn id="308" idx="2"/>
            <a:endCxn id="20" idx="0"/>
          </p:cNvCxnSpPr>
          <p:nvPr/>
        </p:nvCxnSpPr>
        <p:spPr>
          <a:xfrm>
            <a:off x="3013894" y="4097775"/>
            <a:ext cx="7836" cy="79083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54A1B2-1856-48C6-85FE-DA44E998FA1A}"/>
              </a:ext>
            </a:extLst>
          </p:cNvPr>
          <p:cNvSpPr txBox="1"/>
          <p:nvPr/>
        </p:nvSpPr>
        <p:spPr>
          <a:xfrm>
            <a:off x="2623733" y="4283084"/>
            <a:ext cx="82479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cxnSp>
        <p:nvCxnSpPr>
          <p:cNvPr id="25" name="Straight Arrow Connector 24">
            <a:extLst>
              <a:ext uri="{FF2B5EF4-FFF2-40B4-BE49-F238E27FC236}">
                <a16:creationId xmlns:a16="http://schemas.microsoft.com/office/drawing/2014/main" id="{2C6F733D-7C07-4474-83AD-9EACC26F6560}"/>
              </a:ext>
            </a:extLst>
          </p:cNvPr>
          <p:cNvCxnSpPr>
            <a:cxnSpLocks/>
            <a:stCxn id="20" idx="6"/>
          </p:cNvCxnSpPr>
          <p:nvPr/>
        </p:nvCxnSpPr>
        <p:spPr>
          <a:xfrm flipV="1">
            <a:off x="3574191" y="3152850"/>
            <a:ext cx="2132886" cy="22604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AB1CC4-F2FE-48B5-BDBA-C59840640835}"/>
              </a:ext>
            </a:extLst>
          </p:cNvPr>
          <p:cNvSpPr txBox="1"/>
          <p:nvPr/>
        </p:nvSpPr>
        <p:spPr>
          <a:xfrm>
            <a:off x="4065941" y="4192932"/>
            <a:ext cx="1023705"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Application for Certification</a:t>
            </a:r>
          </a:p>
        </p:txBody>
      </p:sp>
      <p:sp>
        <p:nvSpPr>
          <p:cNvPr id="30" name="TextBox 29">
            <a:extLst>
              <a:ext uri="{FF2B5EF4-FFF2-40B4-BE49-F238E27FC236}">
                <a16:creationId xmlns:a16="http://schemas.microsoft.com/office/drawing/2014/main" id="{869803BC-7D05-42D6-865B-F58EE66F8C9B}"/>
              </a:ext>
            </a:extLst>
          </p:cNvPr>
          <p:cNvSpPr txBox="1"/>
          <p:nvPr/>
        </p:nvSpPr>
        <p:spPr>
          <a:xfrm>
            <a:off x="5505078" y="3391220"/>
            <a:ext cx="792327"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 of Application Materials</a:t>
            </a:r>
          </a:p>
        </p:txBody>
      </p:sp>
      <p:sp>
        <p:nvSpPr>
          <p:cNvPr id="31" name="Rectangle 30">
            <a:extLst>
              <a:ext uri="{FF2B5EF4-FFF2-40B4-BE49-F238E27FC236}">
                <a16:creationId xmlns:a16="http://schemas.microsoft.com/office/drawing/2014/main" id="{AF512639-EE34-4BA7-B75C-F17BFFC1CAEF}"/>
              </a:ext>
            </a:extLst>
          </p:cNvPr>
          <p:cNvSpPr/>
          <p:nvPr/>
        </p:nvSpPr>
        <p:spPr>
          <a:xfrm>
            <a:off x="5414310" y="5267175"/>
            <a:ext cx="956285" cy="4068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FCB Exam Registration</a:t>
            </a:r>
          </a:p>
        </p:txBody>
      </p:sp>
      <p:sp>
        <p:nvSpPr>
          <p:cNvPr id="44" name="Rectangle 43">
            <a:extLst>
              <a:ext uri="{FF2B5EF4-FFF2-40B4-BE49-F238E27FC236}">
                <a16:creationId xmlns:a16="http://schemas.microsoft.com/office/drawing/2014/main" id="{BA439305-64E1-4728-B6BB-9B228E4D093E}"/>
              </a:ext>
            </a:extLst>
          </p:cNvPr>
          <p:cNvSpPr/>
          <p:nvPr/>
        </p:nvSpPr>
        <p:spPr>
          <a:xfrm>
            <a:off x="8929994" y="2002245"/>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8644867" y="1482705"/>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9680353" y="1904242"/>
            <a:ext cx="0" cy="980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9680353" y="1217730"/>
            <a:ext cx="0" cy="2649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A09BB65-66D1-4D3A-8B24-F176F745D12C}"/>
              </a:ext>
            </a:extLst>
          </p:cNvPr>
          <p:cNvCxnSpPr>
            <a:cxnSpLocks/>
          </p:cNvCxnSpPr>
          <p:nvPr/>
        </p:nvCxnSpPr>
        <p:spPr>
          <a:xfrm>
            <a:off x="4152515" y="2288034"/>
            <a:ext cx="1477774"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E714AA8-BD36-430C-9B9C-BADBF5D1B224}"/>
              </a:ext>
            </a:extLst>
          </p:cNvPr>
          <p:cNvCxnSpPr>
            <a:cxnSpLocks/>
            <a:stCxn id="4" idx="1"/>
            <a:endCxn id="308" idx="3"/>
          </p:cNvCxnSpPr>
          <p:nvPr/>
        </p:nvCxnSpPr>
        <p:spPr>
          <a:xfrm flipH="1">
            <a:off x="4156383" y="2682600"/>
            <a:ext cx="1473906" cy="76517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68B5C96-5580-4FB2-A574-0237961649E7}"/>
              </a:ext>
            </a:extLst>
          </p:cNvPr>
          <p:cNvSpPr txBox="1"/>
          <p:nvPr/>
        </p:nvSpPr>
        <p:spPr>
          <a:xfrm>
            <a:off x="4309712" y="2004957"/>
            <a:ext cx="1140320"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Education Provider Application</a:t>
            </a:r>
          </a:p>
        </p:txBody>
      </p:sp>
      <p:cxnSp>
        <p:nvCxnSpPr>
          <p:cNvPr id="70" name="Straight Arrow Connector 69">
            <a:extLst>
              <a:ext uri="{FF2B5EF4-FFF2-40B4-BE49-F238E27FC236}">
                <a16:creationId xmlns:a16="http://schemas.microsoft.com/office/drawing/2014/main" id="{E8DE85AA-8119-44D9-AE8C-8F5DE11EAC8B}"/>
              </a:ext>
            </a:extLst>
          </p:cNvPr>
          <p:cNvCxnSpPr>
            <a:cxnSpLocks/>
          </p:cNvCxnSpPr>
          <p:nvPr/>
        </p:nvCxnSpPr>
        <p:spPr>
          <a:xfrm>
            <a:off x="4152515" y="2438160"/>
            <a:ext cx="1477774" cy="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DDF18E4-3013-4ECD-B0AD-7690E2D462A5}"/>
              </a:ext>
            </a:extLst>
          </p:cNvPr>
          <p:cNvSpPr txBox="1"/>
          <p:nvPr/>
        </p:nvSpPr>
        <p:spPr>
          <a:xfrm>
            <a:off x="4398627" y="2470298"/>
            <a:ext cx="1004232"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$300 Application Fee</a:t>
            </a:r>
          </a:p>
        </p:txBody>
      </p:sp>
      <p:sp>
        <p:nvSpPr>
          <p:cNvPr id="72" name="TextBox 71">
            <a:extLst>
              <a:ext uri="{FF2B5EF4-FFF2-40B4-BE49-F238E27FC236}">
                <a16:creationId xmlns:a16="http://schemas.microsoft.com/office/drawing/2014/main" id="{E2F554DA-82CC-401D-9E18-5B62CAE17A91}"/>
              </a:ext>
            </a:extLst>
          </p:cNvPr>
          <p:cNvSpPr txBox="1"/>
          <p:nvPr/>
        </p:nvSpPr>
        <p:spPr>
          <a:xfrm>
            <a:off x="4430674" y="2904771"/>
            <a:ext cx="921456"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Approval</a:t>
            </a:r>
          </a:p>
        </p:txBody>
      </p:sp>
      <p:cxnSp>
        <p:nvCxnSpPr>
          <p:cNvPr id="79" name="Straight Arrow Connector 78">
            <a:extLst>
              <a:ext uri="{FF2B5EF4-FFF2-40B4-BE49-F238E27FC236}">
                <a16:creationId xmlns:a16="http://schemas.microsoft.com/office/drawing/2014/main" id="{B3C931A1-96D9-4144-8F85-8422293BFBB8}"/>
              </a:ext>
            </a:extLst>
          </p:cNvPr>
          <p:cNvCxnSpPr>
            <a:cxnSpLocks/>
            <a:stCxn id="28" idx="0"/>
          </p:cNvCxnSpPr>
          <p:nvPr/>
        </p:nvCxnSpPr>
        <p:spPr>
          <a:xfrm flipV="1">
            <a:off x="4577794" y="3106110"/>
            <a:ext cx="1044548" cy="108682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F5D979C-E42C-4F5A-8977-DE30C4C21727}"/>
              </a:ext>
            </a:extLst>
          </p:cNvPr>
          <p:cNvSpPr txBox="1"/>
          <p:nvPr/>
        </p:nvSpPr>
        <p:spPr>
          <a:xfrm>
            <a:off x="4443967" y="3416830"/>
            <a:ext cx="714993"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~$50 Application Fee*</a:t>
            </a:r>
          </a:p>
        </p:txBody>
      </p:sp>
      <p:cxnSp>
        <p:nvCxnSpPr>
          <p:cNvPr id="91" name="Straight Arrow Connector 90">
            <a:extLst>
              <a:ext uri="{FF2B5EF4-FFF2-40B4-BE49-F238E27FC236}">
                <a16:creationId xmlns:a16="http://schemas.microsoft.com/office/drawing/2014/main" id="{6E86C2B0-FED6-45CA-B537-B72B681D6A4F}"/>
              </a:ext>
            </a:extLst>
          </p:cNvPr>
          <p:cNvCxnSpPr>
            <a:cxnSpLocks/>
            <a:endCxn id="308" idx="1"/>
          </p:cNvCxnSpPr>
          <p:nvPr/>
        </p:nvCxnSpPr>
        <p:spPr>
          <a:xfrm>
            <a:off x="1226099" y="3442123"/>
            <a:ext cx="645305" cy="565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DA4100C-AE85-4418-A711-19AAA0F091FE}"/>
              </a:ext>
            </a:extLst>
          </p:cNvPr>
          <p:cNvSpPr txBox="1"/>
          <p:nvPr/>
        </p:nvSpPr>
        <p:spPr>
          <a:xfrm>
            <a:off x="1242756" y="3457105"/>
            <a:ext cx="601647" cy="33855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Cost of Training</a:t>
            </a:r>
          </a:p>
        </p:txBody>
      </p:sp>
      <p:sp>
        <p:nvSpPr>
          <p:cNvPr id="106" name="TextBox 105">
            <a:extLst>
              <a:ext uri="{FF2B5EF4-FFF2-40B4-BE49-F238E27FC236}">
                <a16:creationId xmlns:a16="http://schemas.microsoft.com/office/drawing/2014/main" id="{4A1AD8D2-041F-46E1-851A-2A8B9B59401A}"/>
              </a:ext>
            </a:extLst>
          </p:cNvPr>
          <p:cNvSpPr txBox="1"/>
          <p:nvPr/>
        </p:nvSpPr>
        <p:spPr>
          <a:xfrm>
            <a:off x="2819124" y="1713197"/>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04345D9-A504-4DA1-9398-09550D6EBA55}"/>
              </a:ext>
            </a:extLst>
          </p:cNvPr>
          <p:cNvSpPr txBox="1"/>
          <p:nvPr/>
        </p:nvSpPr>
        <p:spPr>
          <a:xfrm>
            <a:off x="84474" y="6351661"/>
            <a:ext cx="5081939" cy="584775"/>
          </a:xfrm>
          <a:prstGeom prst="rect">
            <a:avLst/>
          </a:prstGeom>
          <a:noFill/>
        </p:spPr>
        <p:txBody>
          <a:bodyPr wrap="square" rtlCol="0">
            <a:spAutoFit/>
          </a:bodyPr>
          <a:lstStyle/>
          <a:p>
            <a:r>
              <a:rPr lang="en-US" sz="800" i="1" dirty="0"/>
              <a:t>*Initial fee but has risen each year</a:t>
            </a:r>
          </a:p>
          <a:p>
            <a:r>
              <a:rPr lang="en-US" sz="800" i="1" dirty="0"/>
              <a:t>** Not all FCB training providers use the standardized CHW curriculum developed by the Florida CHW Coalition</a:t>
            </a:r>
          </a:p>
          <a:p>
            <a:r>
              <a:rPr lang="en-US" sz="800" i="1" dirty="0"/>
              <a:t>1. Grandparenting lasted from 2015-2017; after it ended, added the exam + GED requirement</a:t>
            </a:r>
          </a:p>
          <a:p>
            <a:endParaRPr lang="en-US" sz="800" i="1" dirty="0"/>
          </a:p>
        </p:txBody>
      </p:sp>
      <p:sp>
        <p:nvSpPr>
          <p:cNvPr id="111" name="TextBox 110">
            <a:extLst>
              <a:ext uri="{FF2B5EF4-FFF2-40B4-BE49-F238E27FC236}">
                <a16:creationId xmlns:a16="http://schemas.microsoft.com/office/drawing/2014/main" id="{4E4604DE-D559-4642-9392-63902FC2D959}"/>
              </a:ext>
            </a:extLst>
          </p:cNvPr>
          <p:cNvSpPr txBox="1"/>
          <p:nvPr/>
        </p:nvSpPr>
        <p:spPr>
          <a:xfrm rot="1138370">
            <a:off x="8055513" y="2954916"/>
            <a:ext cx="1324126"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~$100 Renewal Fee*</a:t>
            </a:r>
          </a:p>
        </p:txBody>
      </p:sp>
      <p:cxnSp>
        <p:nvCxnSpPr>
          <p:cNvPr id="112" name="Straight Arrow Connector 111">
            <a:extLst>
              <a:ext uri="{FF2B5EF4-FFF2-40B4-BE49-F238E27FC236}">
                <a16:creationId xmlns:a16="http://schemas.microsoft.com/office/drawing/2014/main" id="{EFAF9C60-6DD8-4DFB-98BF-EF1E7D7618D8}"/>
              </a:ext>
            </a:extLst>
          </p:cNvPr>
          <p:cNvCxnSpPr>
            <a:cxnSpLocks/>
          </p:cNvCxnSpPr>
          <p:nvPr/>
        </p:nvCxnSpPr>
        <p:spPr>
          <a:xfrm flipH="1" flipV="1">
            <a:off x="7658385" y="2797775"/>
            <a:ext cx="1916362" cy="689116"/>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D694380-C88D-439E-9E08-4FF66CBC74FB}"/>
              </a:ext>
            </a:extLst>
          </p:cNvPr>
          <p:cNvSpPr/>
          <p:nvPr/>
        </p:nvSpPr>
        <p:spPr>
          <a:xfrm>
            <a:off x="5380599" y="6025426"/>
            <a:ext cx="1023705" cy="3264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Proctoring Site (or Online)</a:t>
            </a:r>
          </a:p>
        </p:txBody>
      </p:sp>
      <p:cxnSp>
        <p:nvCxnSpPr>
          <p:cNvPr id="152" name="Straight Arrow Connector 151">
            <a:extLst>
              <a:ext uri="{FF2B5EF4-FFF2-40B4-BE49-F238E27FC236}">
                <a16:creationId xmlns:a16="http://schemas.microsoft.com/office/drawing/2014/main" id="{7EB31C70-9DB4-4870-A9B4-25A6D02F7C1E}"/>
              </a:ext>
            </a:extLst>
          </p:cNvPr>
          <p:cNvCxnSpPr>
            <a:cxnSpLocks/>
            <a:stCxn id="31" idx="2"/>
            <a:endCxn id="127" idx="0"/>
          </p:cNvCxnSpPr>
          <p:nvPr/>
        </p:nvCxnSpPr>
        <p:spPr>
          <a:xfrm flipH="1">
            <a:off x="5892452" y="5673976"/>
            <a:ext cx="1" cy="35145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68C49C-D6CD-4907-BB49-E903B37813A5}"/>
              </a:ext>
            </a:extLst>
          </p:cNvPr>
          <p:cNvSpPr txBox="1"/>
          <p:nvPr/>
        </p:nvSpPr>
        <p:spPr>
          <a:xfrm>
            <a:off x="7985715" y="2566867"/>
            <a:ext cx="87692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sp>
        <p:nvSpPr>
          <p:cNvPr id="164" name="TextBox 163">
            <a:extLst>
              <a:ext uri="{FF2B5EF4-FFF2-40B4-BE49-F238E27FC236}">
                <a16:creationId xmlns:a16="http://schemas.microsoft.com/office/drawing/2014/main" id="{940FF4CA-6CDE-4627-9C86-B55901E17AB2}"/>
              </a:ext>
            </a:extLst>
          </p:cNvPr>
          <p:cNvSpPr txBox="1"/>
          <p:nvPr/>
        </p:nvSpPr>
        <p:spPr>
          <a:xfrm>
            <a:off x="4685523" y="5683277"/>
            <a:ext cx="94687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(up to) $30 Proctoring Fee</a:t>
            </a:r>
          </a:p>
        </p:txBody>
      </p:sp>
      <p:cxnSp>
        <p:nvCxnSpPr>
          <p:cNvPr id="165" name="Straight Arrow Connector 164">
            <a:extLst>
              <a:ext uri="{FF2B5EF4-FFF2-40B4-BE49-F238E27FC236}">
                <a16:creationId xmlns:a16="http://schemas.microsoft.com/office/drawing/2014/main" id="{FD884064-4848-43F7-9A8F-34423B7D05D1}"/>
              </a:ext>
            </a:extLst>
          </p:cNvPr>
          <p:cNvCxnSpPr>
            <a:cxnSpLocks/>
          </p:cNvCxnSpPr>
          <p:nvPr/>
        </p:nvCxnSpPr>
        <p:spPr>
          <a:xfrm>
            <a:off x="1220050" y="3241221"/>
            <a:ext cx="667540" cy="18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5CC35E3E-C512-41C0-9B8B-1EC4E689F502}"/>
              </a:ext>
            </a:extLst>
          </p:cNvPr>
          <p:cNvSpPr/>
          <p:nvPr/>
        </p:nvSpPr>
        <p:spPr>
          <a:xfrm>
            <a:off x="5978846" y="1470701"/>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cxnSp>
        <p:nvCxnSpPr>
          <p:cNvPr id="192" name="Straight Arrow Connector 191">
            <a:extLst>
              <a:ext uri="{FF2B5EF4-FFF2-40B4-BE49-F238E27FC236}">
                <a16:creationId xmlns:a16="http://schemas.microsoft.com/office/drawing/2014/main" id="{DD34C235-3B75-4E4E-9452-67D6CFFA6543}"/>
              </a:ext>
            </a:extLst>
          </p:cNvPr>
          <p:cNvCxnSpPr>
            <a:cxnSpLocks/>
          </p:cNvCxnSpPr>
          <p:nvPr/>
        </p:nvCxnSpPr>
        <p:spPr>
          <a:xfrm flipH="1" flipV="1">
            <a:off x="7645037" y="1188133"/>
            <a:ext cx="993452" cy="55973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5" name="Flowchart: Process 204">
            <a:extLst>
              <a:ext uri="{FF2B5EF4-FFF2-40B4-BE49-F238E27FC236}">
                <a16:creationId xmlns:a16="http://schemas.microsoft.com/office/drawing/2014/main" id="{E5FC292D-5B48-4084-8B70-C6468F7F25C0}"/>
              </a:ext>
            </a:extLst>
          </p:cNvPr>
          <p:cNvSpPr/>
          <p:nvPr/>
        </p:nvSpPr>
        <p:spPr>
          <a:xfrm>
            <a:off x="11075724" y="638586"/>
            <a:ext cx="887666" cy="630159"/>
          </a:xfrm>
          <a:prstGeom prst="flowChartProcess">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CDC</a:t>
            </a:r>
          </a:p>
        </p:txBody>
      </p:sp>
      <p:cxnSp>
        <p:nvCxnSpPr>
          <p:cNvPr id="206" name="Straight Arrow Connector 205">
            <a:extLst>
              <a:ext uri="{FF2B5EF4-FFF2-40B4-BE49-F238E27FC236}">
                <a16:creationId xmlns:a16="http://schemas.microsoft.com/office/drawing/2014/main" id="{8573594C-6FD4-4ABB-B53D-77315088A53E}"/>
              </a:ext>
            </a:extLst>
          </p:cNvPr>
          <p:cNvCxnSpPr>
            <a:cxnSpLocks/>
            <a:stCxn id="205" idx="2"/>
            <a:endCxn id="48" idx="3"/>
          </p:cNvCxnSpPr>
          <p:nvPr/>
        </p:nvCxnSpPr>
        <p:spPr>
          <a:xfrm flipH="1">
            <a:off x="10715839" y="1268745"/>
            <a:ext cx="803718" cy="42472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44F12562-28F3-4824-971B-F4D8AD3C9E81}"/>
              </a:ext>
            </a:extLst>
          </p:cNvPr>
          <p:cNvSpPr txBox="1"/>
          <p:nvPr/>
        </p:nvSpPr>
        <p:spPr>
          <a:xfrm>
            <a:off x="10936350" y="1420001"/>
            <a:ext cx="803718" cy="46166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1815 </a:t>
            </a:r>
          </a:p>
          <a:p>
            <a:pPr algn="r"/>
            <a:r>
              <a:rPr lang="en-US" sz="800" i="1" dirty="0">
                <a:latin typeface="Arial" panose="020B0604020202020204" pitchFamily="34" charset="0"/>
                <a:cs typeface="Arial" panose="020B0604020202020204" pitchFamily="34" charset="0"/>
              </a:rPr>
              <a:t>Cooperative Agreement</a:t>
            </a:r>
          </a:p>
        </p:txBody>
      </p:sp>
      <p:sp>
        <p:nvSpPr>
          <p:cNvPr id="223" name="Rectangle 222">
            <a:extLst>
              <a:ext uri="{FF2B5EF4-FFF2-40B4-BE49-F238E27FC236}">
                <a16:creationId xmlns:a16="http://schemas.microsoft.com/office/drawing/2014/main" id="{85C83336-C023-4B5F-8E85-DFC7D8EABC51}"/>
              </a:ext>
            </a:extLst>
          </p:cNvPr>
          <p:cNvSpPr/>
          <p:nvPr/>
        </p:nvSpPr>
        <p:spPr>
          <a:xfrm>
            <a:off x="3129730" y="2108766"/>
            <a:ext cx="632346" cy="43473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a:t>
            </a:r>
          </a:p>
        </p:txBody>
      </p:sp>
      <p:sp>
        <p:nvSpPr>
          <p:cNvPr id="228" name="TextBox 227">
            <a:extLst>
              <a:ext uri="{FF2B5EF4-FFF2-40B4-BE49-F238E27FC236}">
                <a16:creationId xmlns:a16="http://schemas.microsoft.com/office/drawing/2014/main" id="{0AEAB7D6-5EDB-4DC8-AF79-19F1C015E46D}"/>
              </a:ext>
            </a:extLst>
          </p:cNvPr>
          <p:cNvSpPr txBox="1"/>
          <p:nvPr/>
        </p:nvSpPr>
        <p:spPr>
          <a:xfrm>
            <a:off x="7801281" y="960370"/>
            <a:ext cx="879242" cy="58477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Funding for CHW certification (2019)</a:t>
            </a:r>
          </a:p>
        </p:txBody>
      </p:sp>
      <p:sp>
        <p:nvSpPr>
          <p:cNvPr id="247" name="TextBox 246">
            <a:extLst>
              <a:ext uri="{FF2B5EF4-FFF2-40B4-BE49-F238E27FC236}">
                <a16:creationId xmlns:a16="http://schemas.microsoft.com/office/drawing/2014/main" id="{E9B62392-D6C5-4A2D-965B-8517DF743A23}"/>
              </a:ext>
            </a:extLst>
          </p:cNvPr>
          <p:cNvSpPr txBox="1"/>
          <p:nvPr/>
        </p:nvSpPr>
        <p:spPr>
          <a:xfrm rot="1100850">
            <a:off x="6417665" y="3643228"/>
            <a:ext cx="842692"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$65 </a:t>
            </a:r>
          </a:p>
          <a:p>
            <a:r>
              <a:rPr lang="en-US" sz="800" dirty="0">
                <a:latin typeface="Arial" panose="020B0604020202020204" pitchFamily="34" charset="0"/>
                <a:cs typeface="Arial" panose="020B0604020202020204" pitchFamily="34" charset="0"/>
              </a:rPr>
              <a:t>Exam </a:t>
            </a:r>
          </a:p>
          <a:p>
            <a:r>
              <a:rPr lang="en-US" sz="800" dirty="0">
                <a:latin typeface="Arial" panose="020B0604020202020204" pitchFamily="34" charset="0"/>
                <a:cs typeface="Arial" panose="020B0604020202020204" pitchFamily="34" charset="0"/>
              </a:rPr>
              <a:t>Fee</a:t>
            </a:r>
          </a:p>
        </p:txBody>
      </p:sp>
      <p:cxnSp>
        <p:nvCxnSpPr>
          <p:cNvPr id="248" name="Straight Connector 247">
            <a:extLst>
              <a:ext uri="{FF2B5EF4-FFF2-40B4-BE49-F238E27FC236}">
                <a16:creationId xmlns:a16="http://schemas.microsoft.com/office/drawing/2014/main" id="{206E357C-B4F4-4B20-80C6-BF7F393B88EB}"/>
              </a:ext>
            </a:extLst>
          </p:cNvPr>
          <p:cNvCxnSpPr>
            <a:cxnSpLocks/>
            <a:stCxn id="249" idx="1"/>
            <a:endCxn id="18" idx="3"/>
          </p:cNvCxnSpPr>
          <p:nvPr/>
        </p:nvCxnSpPr>
        <p:spPr>
          <a:xfrm flipH="1" flipV="1">
            <a:off x="9176312" y="3647663"/>
            <a:ext cx="476971" cy="578127"/>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249" name="TextBox 248">
            <a:extLst>
              <a:ext uri="{FF2B5EF4-FFF2-40B4-BE49-F238E27FC236}">
                <a16:creationId xmlns:a16="http://schemas.microsoft.com/office/drawing/2014/main" id="{D12AC238-1E37-417A-90E4-3BB1EC5E2E66}"/>
              </a:ext>
            </a:extLst>
          </p:cNvPr>
          <p:cNvSpPr txBox="1"/>
          <p:nvPr/>
        </p:nvSpPr>
        <p:spPr>
          <a:xfrm>
            <a:off x="9653283" y="4041124"/>
            <a:ext cx="694557" cy="369332"/>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Requires 20 CEUs</a:t>
            </a:r>
          </a:p>
        </p:txBody>
      </p:sp>
      <p:sp>
        <p:nvSpPr>
          <p:cNvPr id="18" name="TextBox 17">
            <a:extLst>
              <a:ext uri="{FF2B5EF4-FFF2-40B4-BE49-F238E27FC236}">
                <a16:creationId xmlns:a16="http://schemas.microsoft.com/office/drawing/2014/main" id="{FAD9B947-AF4A-4A6A-B08D-718EE05FA32B}"/>
              </a:ext>
            </a:extLst>
          </p:cNvPr>
          <p:cNvSpPr txBox="1"/>
          <p:nvPr/>
        </p:nvSpPr>
        <p:spPr>
          <a:xfrm rot="1253104">
            <a:off x="8076046" y="3275605"/>
            <a:ext cx="113763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 Application</a:t>
            </a:r>
          </a:p>
          <a:p>
            <a:pPr algn="ctr"/>
            <a:r>
              <a:rPr lang="en-US" sz="800" dirty="0">
                <a:latin typeface="Arial" panose="020B0604020202020204" pitchFamily="34" charset="0"/>
                <a:cs typeface="Arial" panose="020B0604020202020204" pitchFamily="34" charset="0"/>
              </a:rPr>
              <a:t>(every 2 years)</a:t>
            </a:r>
          </a:p>
        </p:txBody>
      </p:sp>
      <p:sp>
        <p:nvSpPr>
          <p:cNvPr id="270" name="Flowchart: Process 269">
            <a:extLst>
              <a:ext uri="{FF2B5EF4-FFF2-40B4-BE49-F238E27FC236}">
                <a16:creationId xmlns:a16="http://schemas.microsoft.com/office/drawing/2014/main" id="{41348A0F-3085-4C25-AF26-690DAF36C754}"/>
              </a:ext>
            </a:extLst>
          </p:cNvPr>
          <p:cNvSpPr/>
          <p:nvPr/>
        </p:nvSpPr>
        <p:spPr>
          <a:xfrm>
            <a:off x="1947788" y="171348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 Training  Providers</a:t>
            </a:r>
          </a:p>
        </p:txBody>
      </p:sp>
      <p:sp>
        <p:nvSpPr>
          <p:cNvPr id="271" name="TextBox 270">
            <a:extLst>
              <a:ext uri="{FF2B5EF4-FFF2-40B4-BE49-F238E27FC236}">
                <a16:creationId xmlns:a16="http://schemas.microsoft.com/office/drawing/2014/main" id="{905BF7A0-F002-4EE0-A47C-29FB90FBB1D3}"/>
              </a:ext>
            </a:extLst>
          </p:cNvPr>
          <p:cNvSpPr txBox="1"/>
          <p:nvPr/>
        </p:nvSpPr>
        <p:spPr>
          <a:xfrm>
            <a:off x="1360427" y="742134"/>
            <a:ext cx="1185281" cy="461665"/>
          </a:xfrm>
          <a:prstGeom prst="rect">
            <a:avLst/>
          </a:prstGeom>
          <a:solidFill>
            <a:schemeClr val="accent1"/>
          </a:solidFill>
          <a:ln w="12700">
            <a:solidFill>
              <a:schemeClr val="accent1"/>
            </a:solidFill>
          </a:ln>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Prospective standardized CHW curriculum users</a:t>
            </a:r>
          </a:p>
        </p:txBody>
      </p:sp>
      <p:cxnSp>
        <p:nvCxnSpPr>
          <p:cNvPr id="272" name="Straight Arrow Connector 271">
            <a:extLst>
              <a:ext uri="{FF2B5EF4-FFF2-40B4-BE49-F238E27FC236}">
                <a16:creationId xmlns:a16="http://schemas.microsoft.com/office/drawing/2014/main" id="{7B90DB49-3C54-41F5-B42A-820D593F4001}"/>
              </a:ext>
            </a:extLst>
          </p:cNvPr>
          <p:cNvCxnSpPr>
            <a:cxnSpLocks/>
            <a:stCxn id="271" idx="3"/>
            <a:endCxn id="10" idx="1"/>
          </p:cNvCxnSpPr>
          <p:nvPr/>
        </p:nvCxnSpPr>
        <p:spPr>
          <a:xfrm flipV="1">
            <a:off x="2545708" y="970793"/>
            <a:ext cx="3156592" cy="217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02E4069-5EE2-4CA0-BE3C-27E1485F77EC}"/>
              </a:ext>
            </a:extLst>
          </p:cNvPr>
          <p:cNvCxnSpPr>
            <a:cxnSpLocks/>
          </p:cNvCxnSpPr>
          <p:nvPr/>
        </p:nvCxnSpPr>
        <p:spPr>
          <a:xfrm>
            <a:off x="6058914" y="1224793"/>
            <a:ext cx="0" cy="250848"/>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F67180E6-0709-43B7-A85A-38D306F80C33}"/>
              </a:ext>
            </a:extLst>
          </p:cNvPr>
          <p:cNvSpPr txBox="1"/>
          <p:nvPr/>
        </p:nvSpPr>
        <p:spPr>
          <a:xfrm>
            <a:off x="3272983" y="788969"/>
            <a:ext cx="1515417" cy="338554"/>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Apply to use the standardized curriculum</a:t>
            </a:r>
          </a:p>
        </p:txBody>
      </p:sp>
      <p:cxnSp>
        <p:nvCxnSpPr>
          <p:cNvPr id="282" name="Straight Arrow Connector 281">
            <a:extLst>
              <a:ext uri="{FF2B5EF4-FFF2-40B4-BE49-F238E27FC236}">
                <a16:creationId xmlns:a16="http://schemas.microsoft.com/office/drawing/2014/main" id="{41EBF4A4-9E58-494F-9852-503BBDD36410}"/>
              </a:ext>
            </a:extLst>
          </p:cNvPr>
          <p:cNvCxnSpPr>
            <a:cxnSpLocks/>
            <a:stCxn id="168" idx="1"/>
            <a:endCxn id="106" idx="0"/>
          </p:cNvCxnSpPr>
          <p:nvPr/>
        </p:nvCxnSpPr>
        <p:spPr>
          <a:xfrm flipH="1">
            <a:off x="3449354" y="1633479"/>
            <a:ext cx="2529492" cy="7971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2DCEB1C4-758D-4222-9704-E5A4DD5736FF}"/>
              </a:ext>
            </a:extLst>
          </p:cNvPr>
          <p:cNvSpPr txBox="1"/>
          <p:nvPr/>
        </p:nvSpPr>
        <p:spPr>
          <a:xfrm>
            <a:off x="4654427" y="1420001"/>
            <a:ext cx="589026"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FCHWC Approval</a:t>
            </a:r>
          </a:p>
        </p:txBody>
      </p:sp>
      <p:sp>
        <p:nvSpPr>
          <p:cNvPr id="308" name="Flowchart: Process 307">
            <a:extLst>
              <a:ext uri="{FF2B5EF4-FFF2-40B4-BE49-F238E27FC236}">
                <a16:creationId xmlns:a16="http://schemas.microsoft.com/office/drawing/2014/main" id="{83350C7A-65B8-4031-A373-E02F231121FD}"/>
              </a:ext>
            </a:extLst>
          </p:cNvPr>
          <p:cNvSpPr/>
          <p:nvPr/>
        </p:nvSpPr>
        <p:spPr>
          <a:xfrm>
            <a:off x="1871404" y="2797775"/>
            <a:ext cx="2284979"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Approved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E91BE1E5-2481-45DF-8A71-4C6A15E4BF06}"/>
              </a:ext>
            </a:extLst>
          </p:cNvPr>
          <p:cNvSpPr txBox="1"/>
          <p:nvPr/>
        </p:nvSpPr>
        <p:spPr>
          <a:xfrm>
            <a:off x="2845421" y="3059885"/>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0" name="Rectangle 309">
            <a:extLst>
              <a:ext uri="{FF2B5EF4-FFF2-40B4-BE49-F238E27FC236}">
                <a16:creationId xmlns:a16="http://schemas.microsoft.com/office/drawing/2014/main" id="{5B419F29-CE71-49D4-A4C2-14E7280A9A49}"/>
              </a:ext>
            </a:extLst>
          </p:cNvPr>
          <p:cNvSpPr/>
          <p:nvPr/>
        </p:nvSpPr>
        <p:spPr>
          <a:xfrm>
            <a:off x="3047182" y="3382068"/>
            <a:ext cx="865386" cy="545907"/>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 (free)</a:t>
            </a:r>
          </a:p>
        </p:txBody>
      </p:sp>
      <p:sp>
        <p:nvSpPr>
          <p:cNvPr id="311" name="Flowchart: Process 310">
            <a:extLst>
              <a:ext uri="{FF2B5EF4-FFF2-40B4-BE49-F238E27FC236}">
                <a16:creationId xmlns:a16="http://schemas.microsoft.com/office/drawing/2014/main" id="{F0E8E4E9-E609-4F19-823C-FBB611E3D9D3}"/>
              </a:ext>
            </a:extLst>
          </p:cNvPr>
          <p:cNvSpPr/>
          <p:nvPr/>
        </p:nvSpPr>
        <p:spPr>
          <a:xfrm>
            <a:off x="1959430" y="306134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a:t>
            </a:r>
          </a:p>
          <a:p>
            <a:pPr algn="ctr"/>
            <a:r>
              <a:rPr lang="en-US" sz="900" dirty="0">
                <a:latin typeface="Arial" panose="020B0604020202020204" pitchFamily="34" charset="0"/>
                <a:cs typeface="Arial" panose="020B0604020202020204" pitchFamily="34" charset="0"/>
              </a:rPr>
              <a:t>Training Providers</a:t>
            </a:r>
          </a:p>
        </p:txBody>
      </p:sp>
      <p:sp>
        <p:nvSpPr>
          <p:cNvPr id="347" name="Oval 346">
            <a:extLst>
              <a:ext uri="{FF2B5EF4-FFF2-40B4-BE49-F238E27FC236}">
                <a16:creationId xmlns:a16="http://schemas.microsoft.com/office/drawing/2014/main" id="{B9B306CD-4ECD-4D0E-9DBA-B83034D4BE98}"/>
              </a:ext>
            </a:extLst>
          </p:cNvPr>
          <p:cNvSpPr/>
          <p:nvPr/>
        </p:nvSpPr>
        <p:spPr>
          <a:xfrm>
            <a:off x="5323557" y="4030869"/>
            <a:ext cx="1134936" cy="10216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389" name="Connector: Curved 388">
            <a:extLst>
              <a:ext uri="{FF2B5EF4-FFF2-40B4-BE49-F238E27FC236}">
                <a16:creationId xmlns:a16="http://schemas.microsoft.com/office/drawing/2014/main" id="{0DE16337-A601-4BFB-86AA-DBD5CEC9E53A}"/>
              </a:ext>
            </a:extLst>
          </p:cNvPr>
          <p:cNvCxnSpPr>
            <a:cxnSpLocks/>
            <a:stCxn id="127" idx="3"/>
          </p:cNvCxnSpPr>
          <p:nvPr/>
        </p:nvCxnSpPr>
        <p:spPr>
          <a:xfrm flipV="1">
            <a:off x="6404304" y="3159518"/>
            <a:ext cx="749265" cy="3029125"/>
          </a:xfrm>
          <a:prstGeom prst="curvedConnector2">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8278958D-3534-4D6E-9806-21C08C518022}"/>
              </a:ext>
            </a:extLst>
          </p:cNvPr>
          <p:cNvSpPr txBox="1"/>
          <p:nvPr/>
        </p:nvSpPr>
        <p:spPr>
          <a:xfrm>
            <a:off x="6771589" y="4458636"/>
            <a:ext cx="555235" cy="215444"/>
          </a:xfrm>
          <a:prstGeom prst="rect">
            <a:avLst/>
          </a:prstGeom>
          <a:solidFill>
            <a:schemeClr val="bg1"/>
          </a:solidFill>
          <a:ln>
            <a:solidFill>
              <a:schemeClr val="tx1"/>
            </a:solidFill>
          </a:ln>
        </p:spPr>
        <p:txBody>
          <a:bodyPr wrap="square" rtlCol="0">
            <a:spAutoFit/>
          </a:bodyPr>
          <a:lstStyle/>
          <a:p>
            <a:pPr algn="ctr"/>
            <a:r>
              <a:rPr lang="en-US" sz="800" b="1" dirty="0">
                <a:latin typeface="Arial" panose="020B0604020202020204" pitchFamily="34" charset="0"/>
                <a:cs typeface="Arial" panose="020B0604020202020204" pitchFamily="34" charset="0"/>
              </a:rPr>
              <a:t>PASS</a:t>
            </a:r>
          </a:p>
        </p:txBody>
      </p:sp>
      <p:sp>
        <p:nvSpPr>
          <p:cNvPr id="445" name="TextBox 444">
            <a:extLst>
              <a:ext uri="{FF2B5EF4-FFF2-40B4-BE49-F238E27FC236}">
                <a16:creationId xmlns:a16="http://schemas.microsoft.com/office/drawing/2014/main" id="{6260B200-D4A9-4C6C-A979-0FCE9A4620A6}"/>
              </a:ext>
            </a:extLst>
          </p:cNvPr>
          <p:cNvSpPr txBox="1"/>
          <p:nvPr/>
        </p:nvSpPr>
        <p:spPr>
          <a:xfrm>
            <a:off x="1223410" y="3011557"/>
            <a:ext cx="60164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76" name="TextBox 75">
            <a:extLst>
              <a:ext uri="{FF2B5EF4-FFF2-40B4-BE49-F238E27FC236}">
                <a16:creationId xmlns:a16="http://schemas.microsoft.com/office/drawing/2014/main" id="{9199AD73-C6E8-4DDB-B385-BF8339CC972B}"/>
              </a:ext>
            </a:extLst>
          </p:cNvPr>
          <p:cNvSpPr txBox="1"/>
          <p:nvPr/>
        </p:nvSpPr>
        <p:spPr>
          <a:xfrm>
            <a:off x="7894531" y="6354335"/>
            <a:ext cx="4212059"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Certification began in 2015</a:t>
            </a:r>
          </a:p>
          <a:p>
            <a:pPr algn="r"/>
            <a:r>
              <a:rPr lang="en-US" sz="1000" dirty="0">
                <a:latin typeface="Arial" panose="020B0604020202020204" pitchFamily="34" charset="0"/>
                <a:cs typeface="Arial" panose="020B0604020202020204" pitchFamily="34" charset="0"/>
              </a:rPr>
              <a:t>Legislation pursued: 2011, 2014, 2015; all died in the legislature </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6657203" y="1807831"/>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0" name="Graphic 59" descr="Recycle with solid fill">
            <a:extLst>
              <a:ext uri="{FF2B5EF4-FFF2-40B4-BE49-F238E27FC236}">
                <a16:creationId xmlns:a16="http://schemas.microsoft.com/office/drawing/2014/main" id="{B960EE6E-ED64-4A29-9C43-B88B8B86E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8197" y="2261209"/>
            <a:ext cx="220736" cy="220736"/>
          </a:xfrm>
          <a:prstGeom prst="rect">
            <a:avLst/>
          </a:prstGeom>
        </p:spPr>
      </p:pic>
      <p:sp>
        <p:nvSpPr>
          <p:cNvPr id="114" name="Flowchart: Process 113">
            <a:extLst>
              <a:ext uri="{FF2B5EF4-FFF2-40B4-BE49-F238E27FC236}">
                <a16:creationId xmlns:a16="http://schemas.microsoft.com/office/drawing/2014/main" id="{CB1FB696-6DA0-479B-B70D-B312B6F090B7}"/>
              </a:ext>
            </a:extLst>
          </p:cNvPr>
          <p:cNvSpPr/>
          <p:nvPr/>
        </p:nvSpPr>
        <p:spPr>
          <a:xfrm>
            <a:off x="8348993" y="156829"/>
            <a:ext cx="887666" cy="400110"/>
          </a:xfrm>
          <a:prstGeom prst="flowChartProcess">
            <a:avLst/>
          </a:prstGeom>
          <a:solidFill>
            <a:schemeClr val="accent2"/>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U-Miami</a:t>
            </a:r>
          </a:p>
        </p:txBody>
      </p:sp>
      <p:sp>
        <p:nvSpPr>
          <p:cNvPr id="115" name="Flowchart: Process 114">
            <a:extLst>
              <a:ext uri="{FF2B5EF4-FFF2-40B4-BE49-F238E27FC236}">
                <a16:creationId xmlns:a16="http://schemas.microsoft.com/office/drawing/2014/main" id="{51A1B23C-0821-41DE-ABBE-5A0A2F5E81B9}"/>
              </a:ext>
            </a:extLst>
          </p:cNvPr>
          <p:cNvSpPr/>
          <p:nvPr/>
        </p:nvSpPr>
        <p:spPr>
          <a:xfrm>
            <a:off x="3577828" y="428162"/>
            <a:ext cx="1909807" cy="187736"/>
          </a:xfrm>
          <a:prstGeom prst="flowChartProcess">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Small Grants (~$10-15K)</a:t>
            </a:r>
          </a:p>
        </p:txBody>
      </p:sp>
      <p:sp>
        <p:nvSpPr>
          <p:cNvPr id="116" name="Flowchart: Process 115">
            <a:extLst>
              <a:ext uri="{FF2B5EF4-FFF2-40B4-BE49-F238E27FC236}">
                <a16:creationId xmlns:a16="http://schemas.microsoft.com/office/drawing/2014/main" id="{DAF36138-BABB-4673-BA6A-FBC83298BD83}"/>
              </a:ext>
            </a:extLst>
          </p:cNvPr>
          <p:cNvSpPr/>
          <p:nvPr/>
        </p:nvSpPr>
        <p:spPr>
          <a:xfrm>
            <a:off x="4398627" y="144915"/>
            <a:ext cx="2165039" cy="209204"/>
          </a:xfrm>
          <a:prstGeom prst="flowChartProcess">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Summit/Donation/ Membership Fees</a:t>
            </a:r>
          </a:p>
        </p:txBody>
      </p:sp>
      <p:cxnSp>
        <p:nvCxnSpPr>
          <p:cNvPr id="117" name="Straight Arrow Connector 116">
            <a:extLst>
              <a:ext uri="{FF2B5EF4-FFF2-40B4-BE49-F238E27FC236}">
                <a16:creationId xmlns:a16="http://schemas.microsoft.com/office/drawing/2014/main" id="{0D600D5A-C4BF-4F9D-912A-6747DF77F57D}"/>
              </a:ext>
            </a:extLst>
          </p:cNvPr>
          <p:cNvCxnSpPr>
            <a:cxnSpLocks/>
            <a:stCxn id="115" idx="3"/>
          </p:cNvCxnSpPr>
          <p:nvPr/>
        </p:nvCxnSpPr>
        <p:spPr>
          <a:xfrm>
            <a:off x="5487635" y="522030"/>
            <a:ext cx="1169568" cy="17102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D56DF19C-E606-4203-9367-DE728614C99C}"/>
              </a:ext>
            </a:extLst>
          </p:cNvPr>
          <p:cNvCxnSpPr>
            <a:cxnSpLocks/>
            <a:stCxn id="116" idx="2"/>
            <a:endCxn id="10" idx="0"/>
          </p:cNvCxnSpPr>
          <p:nvPr/>
        </p:nvCxnSpPr>
        <p:spPr>
          <a:xfrm>
            <a:off x="5481147" y="354119"/>
            <a:ext cx="1176057" cy="36614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2645106-6C85-4FBA-B71F-13949E7ACDC7}"/>
              </a:ext>
            </a:extLst>
          </p:cNvPr>
          <p:cNvCxnSpPr>
            <a:cxnSpLocks/>
            <a:stCxn id="114" idx="1"/>
            <a:endCxn id="10" idx="0"/>
          </p:cNvCxnSpPr>
          <p:nvPr/>
        </p:nvCxnSpPr>
        <p:spPr>
          <a:xfrm flipH="1">
            <a:off x="6657204" y="356884"/>
            <a:ext cx="1691789" cy="36338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F2FDECA4-3102-4F31-88F8-BEB9D1DFB17C}"/>
              </a:ext>
            </a:extLst>
          </p:cNvPr>
          <p:cNvSpPr txBox="1"/>
          <p:nvPr/>
        </p:nvSpPr>
        <p:spPr>
          <a:xfrm rot="20883129">
            <a:off x="6627145" y="301688"/>
            <a:ext cx="1762586" cy="21544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PCORI Grants (x2-3, $40-50K)</a:t>
            </a:r>
          </a:p>
        </p:txBody>
      </p:sp>
      <p:sp>
        <p:nvSpPr>
          <p:cNvPr id="147" name="TextBox 146">
            <a:extLst>
              <a:ext uri="{FF2B5EF4-FFF2-40B4-BE49-F238E27FC236}">
                <a16:creationId xmlns:a16="http://schemas.microsoft.com/office/drawing/2014/main" id="{75699335-0D42-46E0-AAF1-A155505B316A}"/>
              </a:ext>
            </a:extLst>
          </p:cNvPr>
          <p:cNvSpPr txBox="1"/>
          <p:nvPr/>
        </p:nvSpPr>
        <p:spPr>
          <a:xfrm>
            <a:off x="48016" y="76982"/>
            <a:ext cx="3679148"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Core Certification Process + Funding/Cash Flow</a:t>
            </a:r>
          </a:p>
        </p:txBody>
      </p:sp>
      <p:sp>
        <p:nvSpPr>
          <p:cNvPr id="83" name="Rectangle 82">
            <a:extLst>
              <a:ext uri="{FF2B5EF4-FFF2-40B4-BE49-F238E27FC236}">
                <a16:creationId xmlns:a16="http://schemas.microsoft.com/office/drawing/2014/main" id="{DAE79D7E-4697-4A19-9517-85808FE5F4CD}"/>
              </a:ext>
            </a:extLst>
          </p:cNvPr>
          <p:cNvSpPr/>
          <p:nvPr/>
        </p:nvSpPr>
        <p:spPr>
          <a:xfrm>
            <a:off x="10908944" y="87220"/>
            <a:ext cx="1197646" cy="400110"/>
          </a:xfrm>
          <a:prstGeom prst="rect">
            <a:avLst/>
          </a:prstGeom>
          <a:noFill/>
        </p:spPr>
        <p:txBody>
          <a:bodyPr wrap="square" lIns="91440" tIns="45720" rIns="91440" bIns="45720">
            <a:spAutoFit/>
          </a:bodyPr>
          <a:lstStyle/>
          <a:p>
            <a:pPr algn="ctr"/>
            <a:r>
              <a:rPr lang="en-US" sz="20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72072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4F71-02C8-43FD-9030-0A963A0AC1C9}"/>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Massachusetts</a:t>
            </a:r>
          </a:p>
        </p:txBody>
      </p:sp>
      <p:pic>
        <p:nvPicPr>
          <p:cNvPr id="4" name="Picture 6">
            <a:extLst>
              <a:ext uri="{FF2B5EF4-FFF2-40B4-BE49-F238E27FC236}">
                <a16:creationId xmlns:a16="http://schemas.microsoft.com/office/drawing/2014/main" id="{C2BCBBDC-34CA-4904-B37E-D6F812484E53}"/>
              </a:ext>
            </a:extLst>
          </p:cNvPr>
          <p:cNvPicPr>
            <a:picLocks noChangeAspect="1" noChangeArrowheads="1"/>
          </p:cNvPicPr>
          <p:nvPr/>
        </p:nvPicPr>
        <p:blipFill>
          <a:blip r:embed="rId2">
            <a:alphaModFix amt="19000"/>
            <a:extLst>
              <a:ext uri="{28A0092B-C50C-407E-A947-70E740481C1C}">
                <a14:useLocalDpi xmlns:a14="http://schemas.microsoft.com/office/drawing/2010/main" val="0"/>
              </a:ext>
            </a:extLst>
          </a:blip>
          <a:srcRect/>
          <a:stretch>
            <a:fillRect/>
          </a:stretch>
        </p:blipFill>
        <p:spPr bwMode="auto">
          <a:xfrm>
            <a:off x="2962275" y="1571625"/>
            <a:ext cx="583557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608B29-92AF-46D0-89C7-DF284ABAF363}"/>
              </a:ext>
            </a:extLst>
          </p:cNvPr>
          <p:cNvSpPr/>
          <p:nvPr/>
        </p:nvSpPr>
        <p:spPr>
          <a:xfrm>
            <a:off x="276103" y="260758"/>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Tree>
    <p:extLst>
      <p:ext uri="{BB962C8B-B14F-4D97-AF65-F5344CB8AC3E}">
        <p14:creationId xmlns:p14="http://schemas.microsoft.com/office/powerpoint/2010/main" val="182045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21BC-DF92-422E-BEF0-CFEA76EF9D65}"/>
              </a:ext>
            </a:extLst>
          </p:cNvPr>
          <p:cNvSpPr>
            <a:spLocks noGrp="1"/>
          </p:cNvSpPr>
          <p:nvPr>
            <p:ph type="title"/>
          </p:nvPr>
        </p:nvSpPr>
        <p:spPr>
          <a:xfrm>
            <a:off x="776868" y="299339"/>
            <a:ext cx="10515600" cy="1325563"/>
          </a:xfrm>
        </p:spPr>
        <p:txBody>
          <a:bodyPr>
            <a:normAutofit/>
          </a:bodyPr>
          <a:lstStyle/>
          <a:p>
            <a:r>
              <a:rPr lang="en-US" sz="3600" u="sng" dirty="0">
                <a:latin typeface="Segoe UI" panose="020B0502040204020203" pitchFamily="34" charset="0"/>
                <a:cs typeface="Segoe UI" panose="020B0502040204020203" pitchFamily="34" charset="0"/>
              </a:rPr>
              <a:t>About State CHW Certification</a:t>
            </a:r>
          </a:p>
        </p:txBody>
      </p:sp>
      <p:sp>
        <p:nvSpPr>
          <p:cNvPr id="3" name="Content Placeholder 2">
            <a:extLst>
              <a:ext uri="{FF2B5EF4-FFF2-40B4-BE49-F238E27FC236}">
                <a16:creationId xmlns:a16="http://schemas.microsoft.com/office/drawing/2014/main" id="{7894E0BB-15FA-43E6-A7B9-FDB6296F9412}"/>
              </a:ext>
            </a:extLst>
          </p:cNvPr>
          <p:cNvSpPr>
            <a:spLocks noGrp="1"/>
          </p:cNvSpPr>
          <p:nvPr>
            <p:ph idx="1"/>
          </p:nvPr>
        </p:nvSpPr>
        <p:spPr>
          <a:xfrm>
            <a:off x="838200" y="1426174"/>
            <a:ext cx="10576932" cy="5063835"/>
          </a:xfrm>
        </p:spPr>
        <p:txBody>
          <a:bodyPr>
            <a:normAutofit/>
          </a:bodyPr>
          <a:lstStyle/>
          <a:p>
            <a:pPr>
              <a:lnSpc>
                <a:spcPct val="110000"/>
              </a:lnSpc>
            </a:pPr>
            <a:r>
              <a:rPr lang="en-US" dirty="0">
                <a:latin typeface="Segoe UI" panose="020B0502040204020203" pitchFamily="34" charset="0"/>
                <a:cs typeface="Segoe UI" panose="020B0502040204020203" pitchFamily="34" charset="0"/>
              </a:rPr>
              <a:t>A </a:t>
            </a:r>
            <a:r>
              <a:rPr lang="en-US" i="1" dirty="0">
                <a:latin typeface="Segoe UI" panose="020B0502040204020203" pitchFamily="34" charset="0"/>
                <a:cs typeface="Segoe UI" panose="020B0502040204020203" pitchFamily="34" charset="0"/>
              </a:rPr>
              <a:t>potential</a:t>
            </a:r>
            <a:r>
              <a:rPr lang="en-US" dirty="0">
                <a:latin typeface="Segoe UI" panose="020B0502040204020203" pitchFamily="34" charset="0"/>
                <a:cs typeface="Segoe UI" panose="020B0502040204020203" pitchFamily="34" charset="0"/>
              </a:rPr>
              <a:t> strategy for advancing CHW workforce development</a:t>
            </a:r>
          </a:p>
          <a:p>
            <a:pPr>
              <a:lnSpc>
                <a:spcPct val="110000"/>
              </a:lnSpc>
            </a:pPr>
            <a:r>
              <a:rPr lang="en-US" dirty="0">
                <a:latin typeface="Segoe UI" panose="020B0502040204020203" pitchFamily="34" charset="0"/>
                <a:cs typeface="Segoe UI" panose="020B0502040204020203" pitchFamily="34" charset="0"/>
              </a:rPr>
              <a:t>“Involves documenting the proficiency of individuals across the state in the core skills and roles of a CHW.” </a:t>
            </a:r>
            <a:r>
              <a:rPr lang="en-US" sz="2400" dirty="0">
                <a:latin typeface="Segoe UI" panose="020B0502040204020203" pitchFamily="34" charset="0"/>
                <a:cs typeface="Segoe UI" panose="020B0502040204020203" pitchFamily="34" charset="0"/>
              </a:rPr>
              <a:t>(CDC, 2019)</a:t>
            </a:r>
          </a:p>
          <a:p>
            <a:pPr>
              <a:lnSpc>
                <a:spcPct val="110000"/>
              </a:lnSpc>
            </a:pPr>
            <a:r>
              <a:rPr lang="en-US" dirty="0">
                <a:latin typeface="Segoe UI" panose="020B0502040204020203" pitchFamily="34" charset="0"/>
                <a:cs typeface="Segoe UI" panose="020B0502040204020203" pitchFamily="34" charset="0"/>
              </a:rPr>
              <a:t>Distinction between Training and Certification</a:t>
            </a:r>
          </a:p>
          <a:p>
            <a:pPr marL="0" indent="0">
              <a:buNone/>
            </a:pPr>
            <a:endParaRPr lang="en-US" sz="1100" dirty="0">
              <a:latin typeface="Segoe UI" panose="020B0502040204020203" pitchFamily="34" charset="0"/>
              <a:cs typeface="Segoe UI" panose="020B0502040204020203" pitchFamily="34" charset="0"/>
            </a:endParaRPr>
          </a:p>
          <a:p>
            <a:pPr marL="0" indent="0" algn="ctr">
              <a:buNone/>
            </a:pPr>
            <a:r>
              <a:rPr lang="en-US" b="0" i="1" dirty="0">
                <a:solidFill>
                  <a:srgbClr val="000000"/>
                </a:solidFill>
                <a:effectLst/>
                <a:latin typeface="Segoe UI" panose="020B0502040204020203" pitchFamily="34" charset="0"/>
                <a:cs typeface="Segoe UI" panose="020B0502040204020203" pitchFamily="34" charset="0"/>
              </a:rPr>
              <a:t>The process is generally not linear, and its timeline will be influenced by state-specific factors, such as readiness, capacity, and the political, social, and economic environments.</a:t>
            </a:r>
          </a:p>
          <a:p>
            <a:pPr marL="0" indent="0" algn="ctr">
              <a:buNone/>
            </a:pPr>
            <a:endParaRPr lang="en-US" b="0" i="1" dirty="0">
              <a:solidFill>
                <a:srgbClr val="000000"/>
              </a:solidFill>
              <a:effectLst/>
              <a:latin typeface="Segoe UI" panose="020B0502040204020203" pitchFamily="34" charset="0"/>
              <a:cs typeface="Segoe UI" panose="020B0502040204020203" pitchFamily="34" charset="0"/>
            </a:endParaRPr>
          </a:p>
          <a:p>
            <a:pPr marL="0" indent="0" algn="ctr">
              <a:buNone/>
            </a:pPr>
            <a:r>
              <a:rPr lang="en-US" sz="1600" dirty="0">
                <a:latin typeface="Segoe UI" panose="020B0502040204020203" pitchFamily="34" charset="0"/>
                <a:cs typeface="Segoe UI" panose="020B0502040204020203" pitchFamily="34" charset="0"/>
                <a:hlinkClick r:id="rId3"/>
              </a:rPr>
              <a:t>Background on Statewide Community Health Worker (CHW) Certification | cdc.gov</a:t>
            </a:r>
            <a:endParaRPr lang="en-US" sz="1600" i="1" dirty="0">
              <a:latin typeface="Segoe UI" panose="020B0502040204020203" pitchFamily="34" charset="0"/>
              <a:cs typeface="Segoe UI" panose="020B0502040204020203" pitchFamily="34" charset="0"/>
            </a:endParaRPr>
          </a:p>
          <a:p>
            <a:pPr marL="457200" lvl="1"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342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0" name="Connector: Elbow 379">
            <a:extLst>
              <a:ext uri="{FF2B5EF4-FFF2-40B4-BE49-F238E27FC236}">
                <a16:creationId xmlns:a16="http://schemas.microsoft.com/office/drawing/2014/main" id="{9E8D62FF-9963-4C51-B161-C38B9D2C0D4F}"/>
              </a:ext>
            </a:extLst>
          </p:cNvPr>
          <p:cNvCxnSpPr>
            <a:cxnSpLocks/>
            <a:stCxn id="26" idx="0"/>
            <a:endCxn id="28" idx="0"/>
          </p:cNvCxnSpPr>
          <p:nvPr/>
        </p:nvCxnSpPr>
        <p:spPr>
          <a:xfrm rot="16200000" flipH="1">
            <a:off x="5237355" y="736514"/>
            <a:ext cx="118502" cy="1829346"/>
          </a:xfrm>
          <a:prstGeom prst="bentConnector3">
            <a:avLst>
              <a:gd name="adj1" fmla="val -48612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3409541" y="2711210"/>
            <a:ext cx="1977229"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8B5DDF-9947-4709-B2FA-65D2D53C4833}"/>
              </a:ext>
            </a:extLst>
          </p:cNvPr>
          <p:cNvSpPr/>
          <p:nvPr/>
        </p:nvSpPr>
        <p:spPr>
          <a:xfrm>
            <a:off x="3516531" y="254123"/>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5717443" y="2713130"/>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26" name="Rectangle 25">
            <a:extLst>
              <a:ext uri="{FF2B5EF4-FFF2-40B4-BE49-F238E27FC236}">
                <a16:creationId xmlns:a16="http://schemas.microsoft.com/office/drawing/2014/main" id="{8E2CC113-E521-40FC-8427-C547459EFF9F}"/>
              </a:ext>
            </a:extLst>
          </p:cNvPr>
          <p:cNvSpPr/>
          <p:nvPr/>
        </p:nvSpPr>
        <p:spPr>
          <a:xfrm>
            <a:off x="3516531" y="1591936"/>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sp>
        <p:nvSpPr>
          <p:cNvPr id="28" name="Rectangle 27">
            <a:extLst>
              <a:ext uri="{FF2B5EF4-FFF2-40B4-BE49-F238E27FC236}">
                <a16:creationId xmlns:a16="http://schemas.microsoft.com/office/drawing/2014/main" id="{0F9B00AC-117D-4391-AF43-08539412D964}"/>
              </a:ext>
            </a:extLst>
          </p:cNvPr>
          <p:cNvSpPr/>
          <p:nvPr/>
        </p:nvSpPr>
        <p:spPr>
          <a:xfrm>
            <a:off x="5304877" y="1710438"/>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6" name="Rectangle 35">
            <a:extLst>
              <a:ext uri="{FF2B5EF4-FFF2-40B4-BE49-F238E27FC236}">
                <a16:creationId xmlns:a16="http://schemas.microsoft.com/office/drawing/2014/main" id="{F823E8E2-8723-4429-A1F0-4ABD5B7D1947}"/>
              </a:ext>
            </a:extLst>
          </p:cNvPr>
          <p:cNvSpPr/>
          <p:nvPr/>
        </p:nvSpPr>
        <p:spPr>
          <a:xfrm>
            <a:off x="7366761" y="2711210"/>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6533618" y="2139934"/>
            <a:ext cx="296659" cy="277564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4380068" y="3387244"/>
            <a:ext cx="914059" cy="57767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3562383" y="2830952"/>
            <a:ext cx="638539" cy="138098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p>
          <a:p>
            <a:pPr algn="ctr"/>
            <a:r>
              <a:rPr lang="en-US" sz="1100" dirty="0">
                <a:solidFill>
                  <a:schemeClr val="tx1"/>
                </a:solidFill>
                <a:latin typeface="Arial" panose="020B0604020202020204" pitchFamily="34" charset="0"/>
                <a:cs typeface="Arial" panose="020B0604020202020204" pitchFamily="34" charset="0"/>
              </a:rPr>
              <a:t>Admin</a:t>
            </a:r>
          </a:p>
        </p:txBody>
      </p:sp>
      <p:cxnSp>
        <p:nvCxnSpPr>
          <p:cNvPr id="307" name="Straight Connector 306">
            <a:extLst>
              <a:ext uri="{FF2B5EF4-FFF2-40B4-BE49-F238E27FC236}">
                <a16:creationId xmlns:a16="http://schemas.microsoft.com/office/drawing/2014/main" id="{6DB888E9-DDB4-4EA1-9A6A-798B286F1C51}"/>
              </a:ext>
            </a:extLst>
          </p:cNvPr>
          <p:cNvCxnSpPr/>
          <p:nvPr/>
        </p:nvCxnSpPr>
        <p:spPr>
          <a:xfrm>
            <a:off x="4241141" y="3676084"/>
            <a:ext cx="4770" cy="17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A458DB01-E093-421B-83F2-29F7B8CFF1CF}"/>
              </a:ext>
            </a:extLst>
          </p:cNvPr>
          <p:cNvCxnSpPr>
            <a:cxnSpLocks/>
            <a:stCxn id="26" idx="2"/>
            <a:endCxn id="5" idx="0"/>
          </p:cNvCxnSpPr>
          <p:nvPr/>
        </p:nvCxnSpPr>
        <p:spPr>
          <a:xfrm>
            <a:off x="4381933" y="2174423"/>
            <a:ext cx="16223" cy="536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6048419" y="2074657"/>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5311539" y="557840"/>
            <a:ext cx="0" cy="472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9E9308-63BE-4F0D-A12F-7F47132FA54F}"/>
              </a:ext>
            </a:extLst>
          </p:cNvPr>
          <p:cNvCxnSpPr>
            <a:cxnSpLocks/>
            <a:stCxn id="125" idx="1"/>
            <a:endCxn id="19" idx="3"/>
          </p:cNvCxnSpPr>
          <p:nvPr/>
        </p:nvCxnSpPr>
        <p:spPr>
          <a:xfrm flipH="1">
            <a:off x="2530991" y="3521446"/>
            <a:ext cx="1031392" cy="46645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485CE2-CCA0-461A-A5DA-A8D842BD8589}"/>
              </a:ext>
            </a:extLst>
          </p:cNvPr>
          <p:cNvSpPr txBox="1"/>
          <p:nvPr/>
        </p:nvSpPr>
        <p:spPr>
          <a:xfrm>
            <a:off x="672466" y="3064572"/>
            <a:ext cx="1858525" cy="1846659"/>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Process applications and certifications; handle logistics &amp; operations of the board</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 2.5 FTE; HPL Bureau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Executive Director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Admin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Counsel</a:t>
            </a:r>
          </a:p>
          <a:p>
            <a:r>
              <a:rPr lang="en-US" sz="900" b="1" i="1" dirty="0">
                <a:solidFill>
                  <a:schemeClr val="tx1">
                    <a:lumMod val="50000"/>
                    <a:lumOff val="50000"/>
                  </a:schemeClr>
                </a:solidFill>
                <a:latin typeface="Arial" panose="020B0604020202020204" pitchFamily="34" charset="0"/>
                <a:cs typeface="Arial" panose="020B0604020202020204" pitchFamily="34" charset="0"/>
              </a:rPr>
              <a:t>Staff not specifically for BoC</a:t>
            </a:r>
          </a:p>
        </p:txBody>
      </p:sp>
      <p:sp>
        <p:nvSpPr>
          <p:cNvPr id="21" name="TextBox 20">
            <a:extLst>
              <a:ext uri="{FF2B5EF4-FFF2-40B4-BE49-F238E27FC236}">
                <a16:creationId xmlns:a16="http://schemas.microsoft.com/office/drawing/2014/main" id="{64C5FA7E-A20B-4E37-8AFA-54618964398F}"/>
              </a:ext>
            </a:extLst>
          </p:cNvPr>
          <p:cNvSpPr txBox="1"/>
          <p:nvPr/>
        </p:nvSpPr>
        <p:spPr>
          <a:xfrm>
            <a:off x="5970585" y="4008270"/>
            <a:ext cx="2005758" cy="2516073"/>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Approve training programs/curricula and certify individual CHWs</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11 governor appointed, non-compensated:</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Commissioner or Designee</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Training Organization Rep.</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Employer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4 CHWs (MACHW)</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Public Member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2 Massachusetts Association of Health Plans Rep</a:t>
            </a:r>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4BDAD99-A836-44E5-971D-71FE60AC82F3}"/>
              </a:ext>
            </a:extLst>
          </p:cNvPr>
          <p:cNvCxnSpPr>
            <a:cxnSpLocks/>
            <a:stCxn id="21" idx="0"/>
            <a:endCxn id="122" idx="3"/>
          </p:cNvCxnSpPr>
          <p:nvPr/>
        </p:nvCxnSpPr>
        <p:spPr>
          <a:xfrm flipH="1" flipV="1">
            <a:off x="5294127" y="3676084"/>
            <a:ext cx="1679337" cy="33218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B1707AE-7D81-44A7-A45E-27AAD602507A}"/>
              </a:ext>
            </a:extLst>
          </p:cNvPr>
          <p:cNvSpPr txBox="1"/>
          <p:nvPr/>
        </p:nvSpPr>
        <p:spPr>
          <a:xfrm>
            <a:off x="8069767" y="1135839"/>
            <a:ext cx="1542424" cy="1384995"/>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Provides content support to the BoC </a:t>
            </a:r>
          </a:p>
          <a:p>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3 staff (funded through CDC </a:t>
            </a:r>
            <a:r>
              <a:rPr lang="en-US" sz="1050" dirty="0" err="1">
                <a:solidFill>
                  <a:schemeClr val="tx1">
                    <a:lumMod val="50000"/>
                    <a:lumOff val="50000"/>
                  </a:schemeClr>
                </a:solidFill>
                <a:latin typeface="Arial" panose="020B0604020202020204" pitchFamily="34" charset="0"/>
                <a:cs typeface="Arial" panose="020B0604020202020204" pitchFamily="34" charset="0"/>
              </a:rPr>
              <a:t>CoAg</a:t>
            </a:r>
            <a:r>
              <a:rPr lang="en-US" sz="1050" dirty="0">
                <a:solidFill>
                  <a:schemeClr val="tx1">
                    <a:lumMod val="50000"/>
                    <a:lumOff val="50000"/>
                  </a:schemeClr>
                </a:solidFill>
                <a:latin typeface="Arial" panose="020B0604020202020204" pitchFamily="34" charset="0"/>
                <a:cs typeface="Arial" panose="020B0604020202020204" pitchFamily="34" charset="0"/>
              </a:rPr>
              <a:t>)</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Working relationship with MACHW</a:t>
            </a:r>
          </a:p>
        </p:txBody>
      </p:sp>
      <p:cxnSp>
        <p:nvCxnSpPr>
          <p:cNvPr id="24" name="Straight Connector 23">
            <a:extLst>
              <a:ext uri="{FF2B5EF4-FFF2-40B4-BE49-F238E27FC236}">
                <a16:creationId xmlns:a16="http://schemas.microsoft.com/office/drawing/2014/main" id="{ED78F103-5A35-4DB4-9939-9E3357E914EF}"/>
              </a:ext>
            </a:extLst>
          </p:cNvPr>
          <p:cNvCxnSpPr>
            <a:cxnSpLocks/>
            <a:stCxn id="23" idx="1"/>
            <a:endCxn id="6" idx="0"/>
          </p:cNvCxnSpPr>
          <p:nvPr/>
        </p:nvCxnSpPr>
        <p:spPr>
          <a:xfrm flipH="1">
            <a:off x="6211278" y="1828337"/>
            <a:ext cx="1858489" cy="884793"/>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87E84A2-1712-4FC1-8BF7-6E72D378662A}"/>
              </a:ext>
            </a:extLst>
          </p:cNvPr>
          <p:cNvSpPr txBox="1"/>
          <p:nvPr/>
        </p:nvSpPr>
        <p:spPr>
          <a:xfrm>
            <a:off x="9302237" y="3379424"/>
            <a:ext cx="2005758" cy="577081"/>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Massachusetts’ membership organization of community health workers.</a:t>
            </a:r>
          </a:p>
        </p:txBody>
      </p:sp>
      <p:cxnSp>
        <p:nvCxnSpPr>
          <p:cNvPr id="34" name="Straight Connector 33">
            <a:extLst>
              <a:ext uri="{FF2B5EF4-FFF2-40B4-BE49-F238E27FC236}">
                <a16:creationId xmlns:a16="http://schemas.microsoft.com/office/drawing/2014/main" id="{D7FDC551-6A73-440B-B489-3CA2C391114E}"/>
              </a:ext>
            </a:extLst>
          </p:cNvPr>
          <p:cNvCxnSpPr>
            <a:cxnSpLocks/>
            <a:stCxn id="33" idx="0"/>
            <a:endCxn id="36" idx="3"/>
          </p:cNvCxnSpPr>
          <p:nvPr/>
        </p:nvCxnSpPr>
        <p:spPr>
          <a:xfrm flipH="1" flipV="1">
            <a:off x="8772773" y="3045318"/>
            <a:ext cx="1532343" cy="33410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FC3DA0-62B5-47A0-9519-7AF602CC5F3B}"/>
              </a:ext>
            </a:extLst>
          </p:cNvPr>
          <p:cNvCxnSpPr>
            <a:cxnSpLocks/>
            <a:stCxn id="36" idx="1"/>
            <a:endCxn id="6" idx="3"/>
          </p:cNvCxnSpPr>
          <p:nvPr/>
        </p:nvCxnSpPr>
        <p:spPr>
          <a:xfrm flipH="1">
            <a:off x="6705112" y="3045318"/>
            <a:ext cx="661649" cy="192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259F231-47EF-49B7-8B0A-A5F0DEF1F1B0}"/>
              </a:ext>
            </a:extLst>
          </p:cNvPr>
          <p:cNvSpPr txBox="1"/>
          <p:nvPr/>
        </p:nvSpPr>
        <p:spPr>
          <a:xfrm>
            <a:off x="139912" y="73746"/>
            <a:ext cx="1858526"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Organizational Structure</a:t>
            </a:r>
          </a:p>
        </p:txBody>
      </p:sp>
    </p:spTree>
    <p:extLst>
      <p:ext uri="{BB962C8B-B14F-4D97-AF65-F5344CB8AC3E}">
        <p14:creationId xmlns:p14="http://schemas.microsoft.com/office/powerpoint/2010/main" val="199589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0" name="Connector: Elbow 379">
            <a:extLst>
              <a:ext uri="{FF2B5EF4-FFF2-40B4-BE49-F238E27FC236}">
                <a16:creationId xmlns:a16="http://schemas.microsoft.com/office/drawing/2014/main" id="{9E8D62FF-9963-4C51-B161-C38B9D2C0D4F}"/>
              </a:ext>
            </a:extLst>
          </p:cNvPr>
          <p:cNvCxnSpPr>
            <a:cxnSpLocks/>
            <a:endCxn id="28" idx="0"/>
          </p:cNvCxnSpPr>
          <p:nvPr/>
        </p:nvCxnSpPr>
        <p:spPr>
          <a:xfrm rot="16200000" flipH="1">
            <a:off x="7638945" y="751431"/>
            <a:ext cx="5112" cy="1829346"/>
          </a:xfrm>
          <a:prstGeom prst="bentConnector3">
            <a:avLst>
              <a:gd name="adj1" fmla="val -137639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5861427" y="2741028"/>
            <a:ext cx="2053478"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8B5DDF-9947-4709-B2FA-65D2D53C4833}"/>
              </a:ext>
            </a:extLst>
          </p:cNvPr>
          <p:cNvSpPr/>
          <p:nvPr/>
        </p:nvSpPr>
        <p:spPr>
          <a:xfrm>
            <a:off x="5861426" y="212345"/>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8062338" y="2671352"/>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9" name="Rectangle 8">
            <a:extLst>
              <a:ext uri="{FF2B5EF4-FFF2-40B4-BE49-F238E27FC236}">
                <a16:creationId xmlns:a16="http://schemas.microsoft.com/office/drawing/2014/main" id="{5DAC6CD3-9397-4054-8B65-A02E19DD4A91}"/>
              </a:ext>
            </a:extLst>
          </p:cNvPr>
          <p:cNvSpPr/>
          <p:nvPr/>
        </p:nvSpPr>
        <p:spPr>
          <a:xfrm>
            <a:off x="2327897" y="3387983"/>
            <a:ext cx="1934307" cy="39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Approved Training Programs</a:t>
            </a:r>
          </a:p>
        </p:txBody>
      </p:sp>
      <p:cxnSp>
        <p:nvCxnSpPr>
          <p:cNvPr id="23" name="Straight Arrow Connector 22">
            <a:extLst>
              <a:ext uri="{FF2B5EF4-FFF2-40B4-BE49-F238E27FC236}">
                <a16:creationId xmlns:a16="http://schemas.microsoft.com/office/drawing/2014/main" id="{64B1CC25-D07A-4A33-83F1-C05483211C79}"/>
              </a:ext>
            </a:extLst>
          </p:cNvPr>
          <p:cNvCxnSpPr>
            <a:cxnSpLocks/>
            <a:stCxn id="9" idx="2"/>
          </p:cNvCxnSpPr>
          <p:nvPr/>
        </p:nvCxnSpPr>
        <p:spPr>
          <a:xfrm>
            <a:off x="3295051" y="3787370"/>
            <a:ext cx="0" cy="8597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48685E3-8599-4F28-921A-C6A0EEB91633}"/>
              </a:ext>
            </a:extLst>
          </p:cNvPr>
          <p:cNvSpPr/>
          <p:nvPr/>
        </p:nvSpPr>
        <p:spPr>
          <a:xfrm>
            <a:off x="242262" y="2970450"/>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(Training + 200 hours of experience Route)</a:t>
            </a:r>
            <a:endParaRPr lang="en-US" sz="1000" dirty="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548C444D-EBA7-401A-821F-9629DF711744}"/>
              </a:ext>
            </a:extLst>
          </p:cNvPr>
          <p:cNvCxnSpPr>
            <a:cxnSpLocks/>
            <a:stCxn id="37" idx="6"/>
            <a:endCxn id="9" idx="1"/>
          </p:cNvCxnSpPr>
          <p:nvPr/>
        </p:nvCxnSpPr>
        <p:spPr>
          <a:xfrm>
            <a:off x="1553781" y="3587677"/>
            <a:ext cx="774116"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0550333-B35E-4D5B-8EA1-C6A7C0160C64}"/>
              </a:ext>
            </a:extLst>
          </p:cNvPr>
          <p:cNvSpPr/>
          <p:nvPr/>
        </p:nvSpPr>
        <p:spPr>
          <a:xfrm>
            <a:off x="1685541" y="2047741"/>
            <a:ext cx="1379328" cy="4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Training Programs</a:t>
            </a:r>
          </a:p>
        </p:txBody>
      </p:sp>
      <p:sp>
        <p:nvSpPr>
          <p:cNvPr id="28" name="Rectangle 27">
            <a:extLst>
              <a:ext uri="{FF2B5EF4-FFF2-40B4-BE49-F238E27FC236}">
                <a16:creationId xmlns:a16="http://schemas.microsoft.com/office/drawing/2014/main" id="{0F9B00AC-117D-4391-AF43-08539412D964}"/>
              </a:ext>
            </a:extLst>
          </p:cNvPr>
          <p:cNvSpPr/>
          <p:nvPr/>
        </p:nvSpPr>
        <p:spPr>
          <a:xfrm>
            <a:off x="7649772" y="1668660"/>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2" name="TextBox 31">
            <a:extLst>
              <a:ext uri="{FF2B5EF4-FFF2-40B4-BE49-F238E27FC236}">
                <a16:creationId xmlns:a16="http://schemas.microsoft.com/office/drawing/2014/main" id="{C35783A9-F0FA-4E91-AC4B-E9E57922A954}"/>
              </a:ext>
            </a:extLst>
          </p:cNvPr>
          <p:cNvSpPr txBox="1"/>
          <p:nvPr/>
        </p:nvSpPr>
        <p:spPr>
          <a:xfrm>
            <a:off x="1516776" y="3356844"/>
            <a:ext cx="807409"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Registration</a:t>
            </a:r>
          </a:p>
        </p:txBody>
      </p:sp>
      <p:sp>
        <p:nvSpPr>
          <p:cNvPr id="36" name="Rectangle 35">
            <a:extLst>
              <a:ext uri="{FF2B5EF4-FFF2-40B4-BE49-F238E27FC236}">
                <a16:creationId xmlns:a16="http://schemas.microsoft.com/office/drawing/2014/main" id="{F823E8E2-8723-4429-A1F0-4ABD5B7D1947}"/>
              </a:ext>
            </a:extLst>
          </p:cNvPr>
          <p:cNvSpPr/>
          <p:nvPr/>
        </p:nvSpPr>
        <p:spPr>
          <a:xfrm>
            <a:off x="10166492" y="2669432"/>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sp>
        <p:nvSpPr>
          <p:cNvPr id="40" name="TextBox 39">
            <a:extLst>
              <a:ext uri="{FF2B5EF4-FFF2-40B4-BE49-F238E27FC236}">
                <a16:creationId xmlns:a16="http://schemas.microsoft.com/office/drawing/2014/main" id="{C0BEC596-D9B8-4A7A-B60B-2EF886C818DD}"/>
              </a:ext>
            </a:extLst>
          </p:cNvPr>
          <p:cNvSpPr txBox="1"/>
          <p:nvPr/>
        </p:nvSpPr>
        <p:spPr>
          <a:xfrm>
            <a:off x="3425397" y="2126615"/>
            <a:ext cx="1283677" cy="369332"/>
          </a:xfrm>
          <a:prstGeom prst="rect">
            <a:avLst/>
          </a:prstGeom>
          <a:no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 Package**</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9216907" y="1981714"/>
            <a:ext cx="296659" cy="30085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6946914" y="3345466"/>
            <a:ext cx="914059" cy="57767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5952267" y="3031454"/>
            <a:ext cx="633769" cy="12057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p>
          <a:p>
            <a:pPr algn="ctr"/>
            <a:r>
              <a:rPr lang="en-US" sz="1100" dirty="0">
                <a:solidFill>
                  <a:schemeClr val="tx1"/>
                </a:solidFill>
                <a:latin typeface="Arial" panose="020B0604020202020204" pitchFamily="34" charset="0"/>
                <a:cs typeface="Arial" panose="020B0604020202020204" pitchFamily="34" charset="0"/>
              </a:rPr>
              <a:t>Admin</a:t>
            </a:r>
          </a:p>
        </p:txBody>
      </p:sp>
      <p:cxnSp>
        <p:nvCxnSpPr>
          <p:cNvPr id="146" name="Straight Arrow Connector 145">
            <a:extLst>
              <a:ext uri="{FF2B5EF4-FFF2-40B4-BE49-F238E27FC236}">
                <a16:creationId xmlns:a16="http://schemas.microsoft.com/office/drawing/2014/main" id="{62F6DDB3-2287-4FEE-80AE-4459A7F1352B}"/>
              </a:ext>
            </a:extLst>
          </p:cNvPr>
          <p:cNvCxnSpPr>
            <a:cxnSpLocks/>
          </p:cNvCxnSpPr>
          <p:nvPr/>
        </p:nvCxnSpPr>
        <p:spPr>
          <a:xfrm flipH="1">
            <a:off x="4262203" y="3521209"/>
            <a:ext cx="1690063" cy="799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90C4AA16-B7D9-407A-8581-4D81FC8CBC98}"/>
              </a:ext>
            </a:extLst>
          </p:cNvPr>
          <p:cNvSpPr txBox="1"/>
          <p:nvPr/>
        </p:nvSpPr>
        <p:spPr>
          <a:xfrm>
            <a:off x="4709074" y="3370560"/>
            <a:ext cx="822973"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Approval</a:t>
            </a:r>
          </a:p>
        </p:txBody>
      </p:sp>
      <p:cxnSp>
        <p:nvCxnSpPr>
          <p:cNvPr id="160" name="Straight Connector 159">
            <a:extLst>
              <a:ext uri="{FF2B5EF4-FFF2-40B4-BE49-F238E27FC236}">
                <a16:creationId xmlns:a16="http://schemas.microsoft.com/office/drawing/2014/main" id="{97F68AAB-CB0A-430D-96B6-70B42C6CC3C8}"/>
              </a:ext>
            </a:extLst>
          </p:cNvPr>
          <p:cNvCxnSpPr>
            <a:stCxn id="41" idx="3"/>
            <a:endCxn id="40" idx="1"/>
          </p:cNvCxnSpPr>
          <p:nvPr/>
        </p:nvCxnSpPr>
        <p:spPr>
          <a:xfrm>
            <a:off x="3064869" y="2279055"/>
            <a:ext cx="360528" cy="322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FAEF058-294C-46A7-B0E2-045322555996}"/>
              </a:ext>
            </a:extLst>
          </p:cNvPr>
          <p:cNvCxnSpPr>
            <a:cxnSpLocks/>
          </p:cNvCxnSpPr>
          <p:nvPr/>
        </p:nvCxnSpPr>
        <p:spPr>
          <a:xfrm flipH="1">
            <a:off x="6559124" y="3538361"/>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3A20D26-8776-4F3A-9B7C-748F9569A1B0}"/>
              </a:ext>
            </a:extLst>
          </p:cNvPr>
          <p:cNvCxnSpPr>
            <a:cxnSpLocks/>
          </p:cNvCxnSpPr>
          <p:nvPr/>
        </p:nvCxnSpPr>
        <p:spPr>
          <a:xfrm>
            <a:off x="6586036" y="3744078"/>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8B3AE5C-455B-42A3-90A0-B59796CF6804}"/>
              </a:ext>
            </a:extLst>
          </p:cNvPr>
          <p:cNvSpPr txBox="1"/>
          <p:nvPr/>
        </p:nvSpPr>
        <p:spPr>
          <a:xfrm>
            <a:off x="2882650" y="3992168"/>
            <a:ext cx="82479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Certificate of Completion</a:t>
            </a:r>
          </a:p>
        </p:txBody>
      </p:sp>
      <p:cxnSp>
        <p:nvCxnSpPr>
          <p:cNvPr id="29" name="Straight Arrow Connector 28">
            <a:extLst>
              <a:ext uri="{FF2B5EF4-FFF2-40B4-BE49-F238E27FC236}">
                <a16:creationId xmlns:a16="http://schemas.microsoft.com/office/drawing/2014/main" id="{394CA958-2379-4F32-BE4E-0E5F96EB6AB1}"/>
              </a:ext>
            </a:extLst>
          </p:cNvPr>
          <p:cNvCxnSpPr>
            <a:cxnSpLocks/>
          </p:cNvCxnSpPr>
          <p:nvPr/>
        </p:nvCxnSpPr>
        <p:spPr>
          <a:xfrm flipV="1">
            <a:off x="3928097" y="3923145"/>
            <a:ext cx="2040186" cy="108491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8510EB3D-0CE7-41FB-905E-EF72D31C1146}"/>
              </a:ext>
            </a:extLst>
          </p:cNvPr>
          <p:cNvCxnSpPr>
            <a:cxnSpLocks/>
          </p:cNvCxnSpPr>
          <p:nvPr/>
        </p:nvCxnSpPr>
        <p:spPr>
          <a:xfrm flipH="1">
            <a:off x="6534353" y="4237157"/>
            <a:ext cx="1" cy="11466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47C68EC-32B9-4900-BF1A-B8AF482994F8}"/>
              </a:ext>
            </a:extLst>
          </p:cNvPr>
          <p:cNvSpPr txBox="1"/>
          <p:nvPr/>
        </p:nvSpPr>
        <p:spPr>
          <a:xfrm>
            <a:off x="6111937" y="4498159"/>
            <a:ext cx="792327"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cxnSp>
        <p:nvCxnSpPr>
          <p:cNvPr id="227" name="Straight Arrow Connector 226">
            <a:extLst>
              <a:ext uri="{FF2B5EF4-FFF2-40B4-BE49-F238E27FC236}">
                <a16:creationId xmlns:a16="http://schemas.microsoft.com/office/drawing/2014/main" id="{F9B559F0-4D9A-40F7-9F6B-8FA0125B6BEA}"/>
              </a:ext>
            </a:extLst>
          </p:cNvPr>
          <p:cNvCxnSpPr>
            <a:cxnSpLocks/>
          </p:cNvCxnSpPr>
          <p:nvPr/>
        </p:nvCxnSpPr>
        <p:spPr>
          <a:xfrm flipV="1">
            <a:off x="5999471" y="4217249"/>
            <a:ext cx="0" cy="114864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0CDC68-455B-4D38-A0D4-FE5DE86A6578}"/>
              </a:ext>
            </a:extLst>
          </p:cNvPr>
          <p:cNvSpPr txBox="1"/>
          <p:nvPr/>
        </p:nvSpPr>
        <p:spPr>
          <a:xfrm>
            <a:off x="4140946" y="4563329"/>
            <a:ext cx="77078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Application</a:t>
            </a:r>
          </a:p>
        </p:txBody>
      </p:sp>
      <p:cxnSp>
        <p:nvCxnSpPr>
          <p:cNvPr id="291" name="Straight Arrow Connector 290">
            <a:extLst>
              <a:ext uri="{FF2B5EF4-FFF2-40B4-BE49-F238E27FC236}">
                <a16:creationId xmlns:a16="http://schemas.microsoft.com/office/drawing/2014/main" id="{87C88A32-DCF8-41B2-9978-6771B913B74F}"/>
              </a:ext>
            </a:extLst>
          </p:cNvPr>
          <p:cNvCxnSpPr>
            <a:cxnSpLocks/>
          </p:cNvCxnSpPr>
          <p:nvPr/>
        </p:nvCxnSpPr>
        <p:spPr>
          <a:xfrm flipV="1">
            <a:off x="4262203" y="3718039"/>
            <a:ext cx="1706080" cy="2603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6DB888E9-DDB4-4EA1-9A6A-798B286F1C51}"/>
              </a:ext>
            </a:extLst>
          </p:cNvPr>
          <p:cNvCxnSpPr/>
          <p:nvPr/>
        </p:nvCxnSpPr>
        <p:spPr>
          <a:xfrm>
            <a:off x="6586036" y="3634306"/>
            <a:ext cx="4770" cy="17357"/>
          </a:xfrm>
          <a:prstGeom prst="line">
            <a:avLst/>
          </a:prstGeom>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7F9D9D9B-26A4-476F-A1E1-372ABDF4C9F0}"/>
              </a:ext>
            </a:extLst>
          </p:cNvPr>
          <p:cNvSpPr/>
          <p:nvPr/>
        </p:nvSpPr>
        <p:spPr>
          <a:xfrm>
            <a:off x="2685773" y="4631844"/>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CHWs</a:t>
            </a:r>
          </a:p>
          <a:p>
            <a:pPr algn="ctr"/>
            <a:r>
              <a:rPr lang="en-US" sz="700" dirty="0">
                <a:latin typeface="Arial" panose="020B0604020202020204" pitchFamily="34" charset="0"/>
                <a:cs typeface="Arial" panose="020B0604020202020204" pitchFamily="34" charset="0"/>
              </a:rPr>
              <a:t>Trained + 200 hours OR 4000 hours***</a:t>
            </a:r>
          </a:p>
        </p:txBody>
      </p:sp>
      <p:sp>
        <p:nvSpPr>
          <p:cNvPr id="357" name="Oval 356">
            <a:extLst>
              <a:ext uri="{FF2B5EF4-FFF2-40B4-BE49-F238E27FC236}">
                <a16:creationId xmlns:a16="http://schemas.microsoft.com/office/drawing/2014/main" id="{8CEE4D67-3B6F-4418-A5E0-D215A6D095BE}"/>
              </a:ext>
            </a:extLst>
          </p:cNvPr>
          <p:cNvSpPr/>
          <p:nvPr/>
        </p:nvSpPr>
        <p:spPr>
          <a:xfrm>
            <a:off x="5737292" y="5311500"/>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4" name="Straight Connector 363">
            <a:extLst>
              <a:ext uri="{FF2B5EF4-FFF2-40B4-BE49-F238E27FC236}">
                <a16:creationId xmlns:a16="http://schemas.microsoft.com/office/drawing/2014/main" id="{A458DB01-E093-421B-83F2-29F7B8CFF1CF}"/>
              </a:ext>
            </a:extLst>
          </p:cNvPr>
          <p:cNvCxnSpPr>
            <a:cxnSpLocks/>
          </p:cNvCxnSpPr>
          <p:nvPr/>
        </p:nvCxnSpPr>
        <p:spPr>
          <a:xfrm flipH="1">
            <a:off x="6719392" y="2032879"/>
            <a:ext cx="7436" cy="694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8393314" y="2032879"/>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7674229" y="486212"/>
            <a:ext cx="0" cy="481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F38558A9-736A-4440-92D7-FD73B7B8CD81}"/>
              </a:ext>
            </a:extLst>
          </p:cNvPr>
          <p:cNvSpPr txBox="1"/>
          <p:nvPr/>
        </p:nvSpPr>
        <p:spPr>
          <a:xfrm>
            <a:off x="5455613" y="4853755"/>
            <a:ext cx="872838" cy="353943"/>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pic>
        <p:nvPicPr>
          <p:cNvPr id="17" name="Graphic 16" descr="Internet outline">
            <a:extLst>
              <a:ext uri="{FF2B5EF4-FFF2-40B4-BE49-F238E27FC236}">
                <a16:creationId xmlns:a16="http://schemas.microsoft.com/office/drawing/2014/main" id="{BACA4383-5054-4D7A-8395-5607DA991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548" y="495437"/>
            <a:ext cx="709097" cy="709097"/>
          </a:xfrm>
          <a:prstGeom prst="rect">
            <a:avLst/>
          </a:prstGeom>
        </p:spPr>
      </p:pic>
      <p:cxnSp>
        <p:nvCxnSpPr>
          <p:cNvPr id="22" name="Straight Arrow Connector 21">
            <a:extLst>
              <a:ext uri="{FF2B5EF4-FFF2-40B4-BE49-F238E27FC236}">
                <a16:creationId xmlns:a16="http://schemas.microsoft.com/office/drawing/2014/main" id="{D3919C04-A457-4486-8AF0-409DB852F803}"/>
              </a:ext>
            </a:extLst>
          </p:cNvPr>
          <p:cNvCxnSpPr>
            <a:cxnSpLocks/>
            <a:stCxn id="17" idx="3"/>
            <a:endCxn id="81" idx="1"/>
          </p:cNvCxnSpPr>
          <p:nvPr/>
        </p:nvCxnSpPr>
        <p:spPr>
          <a:xfrm>
            <a:off x="4282645" y="849986"/>
            <a:ext cx="1546622" cy="970973"/>
          </a:xfrm>
          <a:prstGeom prst="straightConnector1">
            <a:avLst/>
          </a:prstGeom>
          <a:ln w="28575">
            <a:solidFill>
              <a:schemeClr val="tx1">
                <a:lumMod val="50000"/>
                <a:lumOff val="50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72231C-ED47-4F61-890F-348F36B10BE7}"/>
              </a:ext>
            </a:extLst>
          </p:cNvPr>
          <p:cNvCxnSpPr>
            <a:cxnSpLocks/>
          </p:cNvCxnSpPr>
          <p:nvPr/>
        </p:nvCxnSpPr>
        <p:spPr>
          <a:xfrm flipH="1" flipV="1">
            <a:off x="6008292" y="2094389"/>
            <a:ext cx="4339" cy="948981"/>
          </a:xfrm>
          <a:prstGeom prst="straightConnector1">
            <a:avLst/>
          </a:prstGeom>
          <a:ln w="28575">
            <a:solidFill>
              <a:schemeClr val="tx1">
                <a:lumMod val="50000"/>
                <a:lumOff val="50000"/>
                <a:alpha val="43000"/>
              </a:schemeClr>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7D9868E-D814-46BA-A2CC-F3AF88AC8A36}"/>
              </a:ext>
            </a:extLst>
          </p:cNvPr>
          <p:cNvSpPr txBox="1"/>
          <p:nvPr/>
        </p:nvSpPr>
        <p:spPr>
          <a:xfrm>
            <a:off x="1361736" y="552109"/>
            <a:ext cx="2211811" cy="923330"/>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CHW certification records are maintained in an electronic system used by the BHPL for all certifications/licenses. </a:t>
            </a:r>
          </a:p>
          <a:p>
            <a:pPr algn="r"/>
            <a:r>
              <a:rPr lang="en-US" sz="900" i="1" dirty="0">
                <a:latin typeface="Arial" panose="020B0604020202020204" pitchFamily="34" charset="0"/>
                <a:cs typeface="Arial" panose="020B0604020202020204" pitchFamily="34" charset="0"/>
              </a:rPr>
              <a:t>BoC is the only board in the system that approves training programs.</a:t>
            </a:r>
          </a:p>
        </p:txBody>
      </p:sp>
      <p:sp>
        <p:nvSpPr>
          <p:cNvPr id="99" name="TextBox 98">
            <a:extLst>
              <a:ext uri="{FF2B5EF4-FFF2-40B4-BE49-F238E27FC236}">
                <a16:creationId xmlns:a16="http://schemas.microsoft.com/office/drawing/2014/main" id="{E5523E73-12FE-4207-B1CD-1ADA3F23968B}"/>
              </a:ext>
            </a:extLst>
          </p:cNvPr>
          <p:cNvSpPr txBox="1"/>
          <p:nvPr/>
        </p:nvSpPr>
        <p:spPr>
          <a:xfrm>
            <a:off x="4618312" y="3653774"/>
            <a:ext cx="997241"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Annual Report</a:t>
            </a:r>
          </a:p>
        </p:txBody>
      </p:sp>
      <p:sp>
        <p:nvSpPr>
          <p:cNvPr id="74" name="TextBox 73">
            <a:extLst>
              <a:ext uri="{FF2B5EF4-FFF2-40B4-BE49-F238E27FC236}">
                <a16:creationId xmlns:a16="http://schemas.microsoft.com/office/drawing/2014/main" id="{C0DA8F9A-ECA5-4C70-9769-C4438F135F3D}"/>
              </a:ext>
            </a:extLst>
          </p:cNvPr>
          <p:cNvSpPr txBox="1"/>
          <p:nvPr/>
        </p:nvSpPr>
        <p:spPr>
          <a:xfrm>
            <a:off x="72051" y="6231797"/>
            <a:ext cx="4210594" cy="415498"/>
          </a:xfrm>
          <a:prstGeom prst="rect">
            <a:avLst/>
          </a:prstGeom>
          <a:noFill/>
        </p:spPr>
        <p:txBody>
          <a:bodyPr wrap="square" rtlCol="0">
            <a:spAutoFit/>
          </a:bodyPr>
          <a:lstStyle/>
          <a:p>
            <a:r>
              <a:rPr lang="en-US" sz="1050" i="1" dirty="0"/>
              <a:t>**Currently all being received on paper.</a:t>
            </a:r>
          </a:p>
          <a:p>
            <a:r>
              <a:rPr lang="en-US" sz="1050" i="1" dirty="0"/>
              <a:t>*** Work Experience Pathway (grandparenting) to conclude in mid-2022</a:t>
            </a:r>
          </a:p>
        </p:txBody>
      </p:sp>
      <p:sp>
        <p:nvSpPr>
          <p:cNvPr id="78" name="Rectangle 77">
            <a:extLst>
              <a:ext uri="{FF2B5EF4-FFF2-40B4-BE49-F238E27FC236}">
                <a16:creationId xmlns:a16="http://schemas.microsoft.com/office/drawing/2014/main" id="{42404010-F13E-42FC-A387-A69B1F8756D6}"/>
              </a:ext>
            </a:extLst>
          </p:cNvPr>
          <p:cNvSpPr/>
          <p:nvPr/>
        </p:nvSpPr>
        <p:spPr>
          <a:xfrm>
            <a:off x="114323" y="85387"/>
            <a:ext cx="1912703" cy="261610"/>
          </a:xfrm>
          <a:prstGeom prst="rect">
            <a:avLst/>
          </a:prstGeom>
          <a:noFill/>
        </p:spPr>
        <p:txBody>
          <a:bodyPr wrap="none" lIns="91440" tIns="45720" rIns="91440" bIns="45720">
            <a:spAutoFit/>
          </a:bodyPr>
          <a:lstStyle/>
          <a:p>
            <a:r>
              <a:rPr lang="en-US" sz="105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Core </a:t>
            </a:r>
            <a:r>
              <a:rPr lang="en-US" sz="110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Certification</a:t>
            </a:r>
            <a:r>
              <a:rPr lang="en-US" sz="105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Process</a:t>
            </a:r>
          </a:p>
        </p:txBody>
      </p:sp>
      <p:sp>
        <p:nvSpPr>
          <p:cNvPr id="79" name="TextBox 78">
            <a:extLst>
              <a:ext uri="{FF2B5EF4-FFF2-40B4-BE49-F238E27FC236}">
                <a16:creationId xmlns:a16="http://schemas.microsoft.com/office/drawing/2014/main" id="{31B27605-94EE-4CAD-8970-49B23DEE34F4}"/>
              </a:ext>
            </a:extLst>
          </p:cNvPr>
          <p:cNvSpPr txBox="1"/>
          <p:nvPr/>
        </p:nvSpPr>
        <p:spPr>
          <a:xfrm>
            <a:off x="6436134" y="3757904"/>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80" name="TextBox 79">
            <a:extLst>
              <a:ext uri="{FF2B5EF4-FFF2-40B4-BE49-F238E27FC236}">
                <a16:creationId xmlns:a16="http://schemas.microsoft.com/office/drawing/2014/main" id="{8C0C9433-7D9B-4327-B02C-2185123D79BC}"/>
              </a:ext>
            </a:extLst>
          </p:cNvPr>
          <p:cNvSpPr txBox="1"/>
          <p:nvPr/>
        </p:nvSpPr>
        <p:spPr>
          <a:xfrm>
            <a:off x="6454638" y="3334310"/>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sp>
        <p:nvSpPr>
          <p:cNvPr id="81" name="Rectangle 80">
            <a:extLst>
              <a:ext uri="{FF2B5EF4-FFF2-40B4-BE49-F238E27FC236}">
                <a16:creationId xmlns:a16="http://schemas.microsoft.com/office/drawing/2014/main" id="{98831785-142F-4467-ABC2-D8A3C5DD1D2B}"/>
              </a:ext>
            </a:extLst>
          </p:cNvPr>
          <p:cNvSpPr/>
          <p:nvPr/>
        </p:nvSpPr>
        <p:spPr>
          <a:xfrm>
            <a:off x="5829267" y="1529715"/>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cxnSp>
        <p:nvCxnSpPr>
          <p:cNvPr id="14" name="Straight Arrow Connector 13">
            <a:extLst>
              <a:ext uri="{FF2B5EF4-FFF2-40B4-BE49-F238E27FC236}">
                <a16:creationId xmlns:a16="http://schemas.microsoft.com/office/drawing/2014/main" id="{0570629F-3903-466E-A73D-346F0A1A012C}"/>
              </a:ext>
            </a:extLst>
          </p:cNvPr>
          <p:cNvCxnSpPr>
            <a:cxnSpLocks/>
            <a:stCxn id="40" idx="2"/>
          </p:cNvCxnSpPr>
          <p:nvPr/>
        </p:nvCxnSpPr>
        <p:spPr>
          <a:xfrm>
            <a:off x="4067236" y="2495947"/>
            <a:ext cx="1917141" cy="60285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F58857C-5869-4A32-A0D2-1508D631A459}"/>
              </a:ext>
            </a:extLst>
          </p:cNvPr>
          <p:cNvCxnSpPr>
            <a:cxnSpLocks/>
            <a:stCxn id="36" idx="1"/>
            <a:endCxn id="6" idx="3"/>
          </p:cNvCxnSpPr>
          <p:nvPr/>
        </p:nvCxnSpPr>
        <p:spPr>
          <a:xfrm flipH="1">
            <a:off x="9050007" y="3003540"/>
            <a:ext cx="1116485" cy="192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8" name="Graphic 57" descr="Cloud outline">
            <a:extLst>
              <a:ext uri="{FF2B5EF4-FFF2-40B4-BE49-F238E27FC236}">
                <a16:creationId xmlns:a16="http://schemas.microsoft.com/office/drawing/2014/main" id="{8339C834-CF5C-4DB5-BA4A-87FD7ADF1A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098" y="1023010"/>
            <a:ext cx="287890" cy="287890"/>
          </a:xfrm>
          <a:prstGeom prst="rect">
            <a:avLst/>
          </a:prstGeom>
        </p:spPr>
      </p:pic>
      <p:pic>
        <p:nvPicPr>
          <p:cNvPr id="59" name="Graphic 58" descr="Cloud outline">
            <a:extLst>
              <a:ext uri="{FF2B5EF4-FFF2-40B4-BE49-F238E27FC236}">
                <a16:creationId xmlns:a16="http://schemas.microsoft.com/office/drawing/2014/main" id="{CED403CA-6B6A-4EAE-B1C7-5A9AFD6752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1967" y="2284721"/>
            <a:ext cx="287890" cy="287890"/>
          </a:xfrm>
          <a:prstGeom prst="rect">
            <a:avLst/>
          </a:prstGeom>
        </p:spPr>
      </p:pic>
    </p:spTree>
    <p:extLst>
      <p:ext uri="{BB962C8B-B14F-4D97-AF65-F5344CB8AC3E}">
        <p14:creationId xmlns:p14="http://schemas.microsoft.com/office/powerpoint/2010/main" val="4169581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or: Curved 12">
            <a:extLst>
              <a:ext uri="{FF2B5EF4-FFF2-40B4-BE49-F238E27FC236}">
                <a16:creationId xmlns:a16="http://schemas.microsoft.com/office/drawing/2014/main" id="{7486F321-9E50-4A19-A735-BE0E277F1A32}"/>
              </a:ext>
            </a:extLst>
          </p:cNvPr>
          <p:cNvCxnSpPr>
            <a:cxnSpLocks/>
            <a:stCxn id="357" idx="2"/>
            <a:endCxn id="38" idx="2"/>
          </p:cNvCxnSpPr>
          <p:nvPr/>
        </p:nvCxnSpPr>
        <p:spPr>
          <a:xfrm rot="10800000" flipH="1">
            <a:off x="5737292" y="1463686"/>
            <a:ext cx="204354" cy="4315085"/>
          </a:xfrm>
          <a:prstGeom prst="curvedConnector3">
            <a:avLst>
              <a:gd name="adj1" fmla="val -111865"/>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9AD937-6DB9-4073-80B7-376A8E34271F}"/>
              </a:ext>
            </a:extLst>
          </p:cNvPr>
          <p:cNvCxnSpPr>
            <a:cxnSpLocks/>
            <a:endCxn id="38" idx="2"/>
          </p:cNvCxnSpPr>
          <p:nvPr/>
        </p:nvCxnSpPr>
        <p:spPr>
          <a:xfrm flipV="1">
            <a:off x="3935969" y="1463685"/>
            <a:ext cx="2005677" cy="3533119"/>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D85ABC12-217E-4937-8FB3-B4281AEB63AA}"/>
              </a:ext>
            </a:extLst>
          </p:cNvPr>
          <p:cNvSpPr txBox="1"/>
          <p:nvPr/>
        </p:nvSpPr>
        <p:spPr>
          <a:xfrm>
            <a:off x="8947629" y="3213304"/>
            <a:ext cx="1299302" cy="2308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Funding Support</a:t>
            </a:r>
          </a:p>
        </p:txBody>
      </p:sp>
      <p:sp>
        <p:nvSpPr>
          <p:cNvPr id="391" name="TextBox 390">
            <a:extLst>
              <a:ext uri="{FF2B5EF4-FFF2-40B4-BE49-F238E27FC236}">
                <a16:creationId xmlns:a16="http://schemas.microsoft.com/office/drawing/2014/main" id="{C32C7098-F750-4669-84AD-7EDCC56833AD}"/>
              </a:ext>
            </a:extLst>
          </p:cNvPr>
          <p:cNvSpPr txBox="1"/>
          <p:nvPr/>
        </p:nvSpPr>
        <p:spPr>
          <a:xfrm>
            <a:off x="8548171" y="2116394"/>
            <a:ext cx="702243"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3 staff + resources</a:t>
            </a:r>
          </a:p>
        </p:txBody>
      </p:sp>
      <p:sp>
        <p:nvSpPr>
          <p:cNvPr id="389" name="TextBox 388">
            <a:extLst>
              <a:ext uri="{FF2B5EF4-FFF2-40B4-BE49-F238E27FC236}">
                <a16:creationId xmlns:a16="http://schemas.microsoft.com/office/drawing/2014/main" id="{CE525491-5E85-4AE5-B12E-0F54ACC964A2}"/>
              </a:ext>
            </a:extLst>
          </p:cNvPr>
          <p:cNvSpPr txBox="1"/>
          <p:nvPr/>
        </p:nvSpPr>
        <p:spPr>
          <a:xfrm>
            <a:off x="5758205" y="2232985"/>
            <a:ext cx="850876"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~2.5 staff + resources</a:t>
            </a:r>
          </a:p>
        </p:txBody>
      </p:sp>
      <p:cxnSp>
        <p:nvCxnSpPr>
          <p:cNvPr id="380" name="Connector: Elbow 379">
            <a:extLst>
              <a:ext uri="{FF2B5EF4-FFF2-40B4-BE49-F238E27FC236}">
                <a16:creationId xmlns:a16="http://schemas.microsoft.com/office/drawing/2014/main" id="{9E8D62FF-9963-4C51-B161-C38B9D2C0D4F}"/>
              </a:ext>
            </a:extLst>
          </p:cNvPr>
          <p:cNvCxnSpPr>
            <a:cxnSpLocks/>
            <a:endCxn id="28" idx="0"/>
          </p:cNvCxnSpPr>
          <p:nvPr/>
        </p:nvCxnSpPr>
        <p:spPr>
          <a:xfrm rot="16200000" flipH="1">
            <a:off x="7638945" y="751431"/>
            <a:ext cx="5112" cy="1829346"/>
          </a:xfrm>
          <a:prstGeom prst="bentConnector3">
            <a:avLst>
              <a:gd name="adj1" fmla="val -137639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5861427" y="2741028"/>
            <a:ext cx="2053478"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02EE9B53-89EB-4590-A2A7-58314D757DAD}"/>
              </a:ext>
            </a:extLst>
          </p:cNvPr>
          <p:cNvSpPr/>
          <p:nvPr/>
        </p:nvSpPr>
        <p:spPr>
          <a:xfrm>
            <a:off x="7794222" y="1312660"/>
            <a:ext cx="150789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BCHP Funding</a:t>
            </a:r>
          </a:p>
        </p:txBody>
      </p:sp>
      <p:sp>
        <p:nvSpPr>
          <p:cNvPr id="38" name="Oval 37">
            <a:extLst>
              <a:ext uri="{FF2B5EF4-FFF2-40B4-BE49-F238E27FC236}">
                <a16:creationId xmlns:a16="http://schemas.microsoft.com/office/drawing/2014/main" id="{AD7A341B-2EE5-4B4C-A37E-E1579E5F0238}"/>
              </a:ext>
            </a:extLst>
          </p:cNvPr>
          <p:cNvSpPr/>
          <p:nvPr/>
        </p:nvSpPr>
        <p:spPr>
          <a:xfrm>
            <a:off x="5941646" y="1263822"/>
            <a:ext cx="160344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HPL General Operating Funds</a:t>
            </a:r>
          </a:p>
        </p:txBody>
      </p:sp>
      <p:cxnSp>
        <p:nvCxnSpPr>
          <p:cNvPr id="20" name="Straight Connector 19">
            <a:extLst>
              <a:ext uri="{FF2B5EF4-FFF2-40B4-BE49-F238E27FC236}">
                <a16:creationId xmlns:a16="http://schemas.microsoft.com/office/drawing/2014/main" id="{798BE863-97C0-4DD7-A831-CDC4768C68CB}"/>
              </a:ext>
            </a:extLst>
          </p:cNvPr>
          <p:cNvCxnSpPr>
            <a:cxnSpLocks/>
            <a:stCxn id="36" idx="1"/>
            <a:endCxn id="6" idx="3"/>
          </p:cNvCxnSpPr>
          <p:nvPr/>
        </p:nvCxnSpPr>
        <p:spPr>
          <a:xfrm flipH="1">
            <a:off x="9050007" y="3003540"/>
            <a:ext cx="1116485" cy="1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8B5DDF-9947-4709-B2FA-65D2D53C4833}"/>
              </a:ext>
            </a:extLst>
          </p:cNvPr>
          <p:cNvSpPr/>
          <p:nvPr/>
        </p:nvSpPr>
        <p:spPr>
          <a:xfrm>
            <a:off x="5861426" y="212345"/>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8062338" y="2671352"/>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9" name="Rectangle 8">
            <a:extLst>
              <a:ext uri="{FF2B5EF4-FFF2-40B4-BE49-F238E27FC236}">
                <a16:creationId xmlns:a16="http://schemas.microsoft.com/office/drawing/2014/main" id="{5DAC6CD3-9397-4054-8B65-A02E19DD4A91}"/>
              </a:ext>
            </a:extLst>
          </p:cNvPr>
          <p:cNvSpPr/>
          <p:nvPr/>
        </p:nvSpPr>
        <p:spPr>
          <a:xfrm>
            <a:off x="2327897" y="3387983"/>
            <a:ext cx="1934307" cy="39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Approved Training Programs</a:t>
            </a:r>
          </a:p>
        </p:txBody>
      </p:sp>
      <p:sp>
        <p:nvSpPr>
          <p:cNvPr id="37" name="Oval 36">
            <a:extLst>
              <a:ext uri="{FF2B5EF4-FFF2-40B4-BE49-F238E27FC236}">
                <a16:creationId xmlns:a16="http://schemas.microsoft.com/office/drawing/2014/main" id="{348685E3-8599-4F28-921A-C6A0EEB91633}"/>
              </a:ext>
            </a:extLst>
          </p:cNvPr>
          <p:cNvSpPr/>
          <p:nvPr/>
        </p:nvSpPr>
        <p:spPr>
          <a:xfrm>
            <a:off x="242262" y="2970450"/>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(Training + 2000 hours of experience Route)</a:t>
            </a:r>
            <a:endParaRPr lang="en-US" sz="100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0550333-B35E-4D5B-8EA1-C6A7C0160C64}"/>
              </a:ext>
            </a:extLst>
          </p:cNvPr>
          <p:cNvSpPr/>
          <p:nvPr/>
        </p:nvSpPr>
        <p:spPr>
          <a:xfrm>
            <a:off x="1685541" y="2047741"/>
            <a:ext cx="1379328" cy="4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Training Programs</a:t>
            </a:r>
          </a:p>
        </p:txBody>
      </p:sp>
      <p:sp>
        <p:nvSpPr>
          <p:cNvPr id="28" name="Rectangle 27">
            <a:extLst>
              <a:ext uri="{FF2B5EF4-FFF2-40B4-BE49-F238E27FC236}">
                <a16:creationId xmlns:a16="http://schemas.microsoft.com/office/drawing/2014/main" id="{0F9B00AC-117D-4391-AF43-08539412D964}"/>
              </a:ext>
            </a:extLst>
          </p:cNvPr>
          <p:cNvSpPr/>
          <p:nvPr/>
        </p:nvSpPr>
        <p:spPr>
          <a:xfrm>
            <a:off x="7649772" y="1668660"/>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6" name="Rectangle 35">
            <a:extLst>
              <a:ext uri="{FF2B5EF4-FFF2-40B4-BE49-F238E27FC236}">
                <a16:creationId xmlns:a16="http://schemas.microsoft.com/office/drawing/2014/main" id="{F823E8E2-8723-4429-A1F0-4ABD5B7D1947}"/>
              </a:ext>
            </a:extLst>
          </p:cNvPr>
          <p:cNvSpPr/>
          <p:nvPr/>
        </p:nvSpPr>
        <p:spPr>
          <a:xfrm>
            <a:off x="10166492" y="2669432"/>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cxnSp>
        <p:nvCxnSpPr>
          <p:cNvPr id="25" name="Straight Arrow Connector 24">
            <a:extLst>
              <a:ext uri="{FF2B5EF4-FFF2-40B4-BE49-F238E27FC236}">
                <a16:creationId xmlns:a16="http://schemas.microsoft.com/office/drawing/2014/main" id="{08507739-9F5A-442D-9A6F-CF72C299744D}"/>
              </a:ext>
            </a:extLst>
          </p:cNvPr>
          <p:cNvCxnSpPr>
            <a:cxnSpLocks/>
            <a:stCxn id="41" idx="3"/>
            <a:endCxn id="38" idx="2"/>
          </p:cNvCxnSpPr>
          <p:nvPr/>
        </p:nvCxnSpPr>
        <p:spPr>
          <a:xfrm flipV="1">
            <a:off x="3064869" y="1463685"/>
            <a:ext cx="2876777" cy="81537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88C346B-1B71-4E72-905A-C0D7A8324DC0}"/>
              </a:ext>
            </a:extLst>
          </p:cNvPr>
          <p:cNvSpPr txBox="1"/>
          <p:nvPr/>
        </p:nvSpPr>
        <p:spPr>
          <a:xfrm rot="20683041">
            <a:off x="4435126" y="1341742"/>
            <a:ext cx="1075597"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$500* </a:t>
            </a:r>
          </a:p>
          <a:p>
            <a:pPr algn="ctr"/>
            <a:r>
              <a:rPr lang="en-US" sz="900" dirty="0">
                <a:latin typeface="Arial" panose="020B0604020202020204" pitchFamily="34" charset="0"/>
                <a:cs typeface="Arial" panose="020B0604020202020204" pitchFamily="34" charset="0"/>
              </a:rPr>
              <a:t>Application Fee</a:t>
            </a:r>
          </a:p>
        </p:txBody>
      </p:sp>
      <p:cxnSp>
        <p:nvCxnSpPr>
          <p:cNvPr id="47" name="Straight Arrow Connector 46">
            <a:extLst>
              <a:ext uri="{FF2B5EF4-FFF2-40B4-BE49-F238E27FC236}">
                <a16:creationId xmlns:a16="http://schemas.microsoft.com/office/drawing/2014/main" id="{E4BBE3A1-257C-4090-803C-A3EE3EC40F2E}"/>
              </a:ext>
            </a:extLst>
          </p:cNvPr>
          <p:cNvCxnSpPr>
            <a:cxnSpLocks/>
            <a:stCxn id="4" idx="2"/>
            <a:endCxn id="38" idx="0"/>
          </p:cNvCxnSpPr>
          <p:nvPr/>
        </p:nvCxnSpPr>
        <p:spPr>
          <a:xfrm flipH="1">
            <a:off x="6743370" y="516062"/>
            <a:ext cx="930860" cy="74776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79E9C6C-2633-45C2-8BA4-08E40785D3F9}"/>
              </a:ext>
            </a:extLst>
          </p:cNvPr>
          <p:cNvSpPr txBox="1"/>
          <p:nvPr/>
        </p:nvSpPr>
        <p:spPr>
          <a:xfrm>
            <a:off x="5992869" y="521245"/>
            <a:ext cx="1332240"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Funds appropriated from the state budget</a:t>
            </a:r>
          </a:p>
        </p:txBody>
      </p:sp>
      <p:sp>
        <p:nvSpPr>
          <p:cNvPr id="84" name="Rectangle 83">
            <a:extLst>
              <a:ext uri="{FF2B5EF4-FFF2-40B4-BE49-F238E27FC236}">
                <a16:creationId xmlns:a16="http://schemas.microsoft.com/office/drawing/2014/main" id="{D128596B-A683-4633-A909-5964A992A62D}"/>
              </a:ext>
            </a:extLst>
          </p:cNvPr>
          <p:cNvSpPr/>
          <p:nvPr/>
        </p:nvSpPr>
        <p:spPr>
          <a:xfrm>
            <a:off x="10166492" y="397993"/>
            <a:ext cx="1021654" cy="6682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9192444" y="2006177"/>
            <a:ext cx="345584" cy="300852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823D008-2F3F-46A4-8B5A-A6E2E8063D1D}"/>
              </a:ext>
            </a:extLst>
          </p:cNvPr>
          <p:cNvCxnSpPr>
            <a:cxnSpLocks/>
            <a:stCxn id="84" idx="1"/>
            <a:endCxn id="83" idx="7"/>
          </p:cNvCxnSpPr>
          <p:nvPr/>
        </p:nvCxnSpPr>
        <p:spPr>
          <a:xfrm flipH="1">
            <a:off x="9081293" y="732101"/>
            <a:ext cx="1085199" cy="639097"/>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657CCB1-2069-44FC-B081-6CC3B5C1C743}"/>
              </a:ext>
            </a:extLst>
          </p:cNvPr>
          <p:cNvCxnSpPr>
            <a:cxnSpLocks/>
            <a:stCxn id="28" idx="2"/>
            <a:endCxn id="6" idx="0"/>
          </p:cNvCxnSpPr>
          <p:nvPr/>
        </p:nvCxnSpPr>
        <p:spPr>
          <a:xfrm flipH="1">
            <a:off x="8556173" y="2037991"/>
            <a:ext cx="1" cy="63336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6826618" y="3345466"/>
            <a:ext cx="1034356" cy="67552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5952267" y="3031454"/>
            <a:ext cx="633769" cy="12057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Admin</a:t>
            </a:r>
          </a:p>
        </p:txBody>
      </p:sp>
      <p:cxnSp>
        <p:nvCxnSpPr>
          <p:cNvPr id="116" name="Straight Arrow Connector 115">
            <a:extLst>
              <a:ext uri="{FF2B5EF4-FFF2-40B4-BE49-F238E27FC236}">
                <a16:creationId xmlns:a16="http://schemas.microsoft.com/office/drawing/2014/main" id="{D655E42D-F135-4169-B853-691526351BF7}"/>
              </a:ext>
            </a:extLst>
          </p:cNvPr>
          <p:cNvCxnSpPr>
            <a:cxnSpLocks/>
          </p:cNvCxnSpPr>
          <p:nvPr/>
        </p:nvCxnSpPr>
        <p:spPr>
          <a:xfrm flipH="1">
            <a:off x="6263875" y="2044794"/>
            <a:ext cx="457676" cy="998575"/>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0CDC68-455B-4D38-A0D4-FE5DE86A6578}"/>
              </a:ext>
            </a:extLst>
          </p:cNvPr>
          <p:cNvSpPr txBox="1"/>
          <p:nvPr/>
        </p:nvSpPr>
        <p:spPr>
          <a:xfrm>
            <a:off x="3892234" y="4480319"/>
            <a:ext cx="77078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Application</a:t>
            </a:r>
          </a:p>
        </p:txBody>
      </p:sp>
      <p:sp>
        <p:nvSpPr>
          <p:cNvPr id="248" name="TextBox 247">
            <a:extLst>
              <a:ext uri="{FF2B5EF4-FFF2-40B4-BE49-F238E27FC236}">
                <a16:creationId xmlns:a16="http://schemas.microsoft.com/office/drawing/2014/main" id="{158814D5-9CF1-429D-833F-6A7E08E37083}"/>
              </a:ext>
            </a:extLst>
          </p:cNvPr>
          <p:cNvSpPr txBox="1"/>
          <p:nvPr/>
        </p:nvSpPr>
        <p:spPr>
          <a:xfrm>
            <a:off x="3589741" y="3862752"/>
            <a:ext cx="815101"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Application Fee</a:t>
            </a:r>
          </a:p>
        </p:txBody>
      </p:sp>
      <p:cxnSp>
        <p:nvCxnSpPr>
          <p:cNvPr id="307" name="Straight Connector 306">
            <a:extLst>
              <a:ext uri="{FF2B5EF4-FFF2-40B4-BE49-F238E27FC236}">
                <a16:creationId xmlns:a16="http://schemas.microsoft.com/office/drawing/2014/main" id="{6DB888E9-DDB4-4EA1-9A6A-798B286F1C51}"/>
              </a:ext>
            </a:extLst>
          </p:cNvPr>
          <p:cNvCxnSpPr/>
          <p:nvPr/>
        </p:nvCxnSpPr>
        <p:spPr>
          <a:xfrm>
            <a:off x="6586036" y="3634306"/>
            <a:ext cx="4770" cy="17357"/>
          </a:xfrm>
          <a:prstGeom prst="line">
            <a:avLst/>
          </a:prstGeom>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7F9D9D9B-26A4-476F-A1E1-372ABDF4C9F0}"/>
              </a:ext>
            </a:extLst>
          </p:cNvPr>
          <p:cNvSpPr/>
          <p:nvPr/>
        </p:nvSpPr>
        <p:spPr>
          <a:xfrm>
            <a:off x="2685773" y="4631844"/>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CHWs</a:t>
            </a:r>
          </a:p>
          <a:p>
            <a:pPr algn="ctr"/>
            <a:r>
              <a:rPr lang="en-US" sz="700" dirty="0">
                <a:latin typeface="Arial" panose="020B0604020202020204" pitchFamily="34" charset="0"/>
                <a:cs typeface="Arial" panose="020B0604020202020204" pitchFamily="34" charset="0"/>
              </a:rPr>
              <a:t>Trained + 200 hours OR 4000 hours**</a:t>
            </a:r>
          </a:p>
        </p:txBody>
      </p:sp>
      <p:sp>
        <p:nvSpPr>
          <p:cNvPr id="357" name="Oval 356">
            <a:extLst>
              <a:ext uri="{FF2B5EF4-FFF2-40B4-BE49-F238E27FC236}">
                <a16:creationId xmlns:a16="http://schemas.microsoft.com/office/drawing/2014/main" id="{8CEE4D67-3B6F-4418-A5E0-D215A6D095BE}"/>
              </a:ext>
            </a:extLst>
          </p:cNvPr>
          <p:cNvSpPr/>
          <p:nvPr/>
        </p:nvSpPr>
        <p:spPr>
          <a:xfrm>
            <a:off x="5737292" y="5311500"/>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4" name="Straight Connector 363">
            <a:extLst>
              <a:ext uri="{FF2B5EF4-FFF2-40B4-BE49-F238E27FC236}">
                <a16:creationId xmlns:a16="http://schemas.microsoft.com/office/drawing/2014/main" id="{A458DB01-E093-421B-83F2-29F7B8CFF1CF}"/>
              </a:ext>
            </a:extLst>
          </p:cNvPr>
          <p:cNvCxnSpPr>
            <a:cxnSpLocks/>
          </p:cNvCxnSpPr>
          <p:nvPr/>
        </p:nvCxnSpPr>
        <p:spPr>
          <a:xfrm flipH="1">
            <a:off x="6719392" y="2032879"/>
            <a:ext cx="7436" cy="694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8393314" y="2032879"/>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7674229" y="486212"/>
            <a:ext cx="0" cy="481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DAD690AF-4CD1-4085-928A-A946AFE3174D}"/>
              </a:ext>
            </a:extLst>
          </p:cNvPr>
          <p:cNvSpPr txBox="1"/>
          <p:nvPr/>
        </p:nvSpPr>
        <p:spPr>
          <a:xfrm>
            <a:off x="8310081" y="579109"/>
            <a:ext cx="1542424"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CDC 1305 &amp; 1815 Cooperative Agreement</a:t>
            </a:r>
          </a:p>
        </p:txBody>
      </p:sp>
      <p:sp>
        <p:nvSpPr>
          <p:cNvPr id="285" name="TextBox 284">
            <a:extLst>
              <a:ext uri="{FF2B5EF4-FFF2-40B4-BE49-F238E27FC236}">
                <a16:creationId xmlns:a16="http://schemas.microsoft.com/office/drawing/2014/main" id="{F38558A9-736A-4440-92D7-FD73B7B8CD81}"/>
              </a:ext>
            </a:extLst>
          </p:cNvPr>
          <p:cNvSpPr txBox="1"/>
          <p:nvPr/>
        </p:nvSpPr>
        <p:spPr>
          <a:xfrm>
            <a:off x="5140108" y="4917600"/>
            <a:ext cx="872838" cy="353943"/>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430" name="Straight Arrow Connector 429">
            <a:extLst>
              <a:ext uri="{FF2B5EF4-FFF2-40B4-BE49-F238E27FC236}">
                <a16:creationId xmlns:a16="http://schemas.microsoft.com/office/drawing/2014/main" id="{41091031-9714-464B-962E-A73470E604D5}"/>
              </a:ext>
            </a:extLst>
          </p:cNvPr>
          <p:cNvCxnSpPr>
            <a:cxnSpLocks/>
          </p:cNvCxnSpPr>
          <p:nvPr/>
        </p:nvCxnSpPr>
        <p:spPr>
          <a:xfrm>
            <a:off x="9081293" y="3217258"/>
            <a:ext cx="1085190"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C9EC54E-BE5B-4AB3-A620-37F19D008FCC}"/>
              </a:ext>
            </a:extLst>
          </p:cNvPr>
          <p:cNvSpPr txBox="1"/>
          <p:nvPr/>
        </p:nvSpPr>
        <p:spPr>
          <a:xfrm>
            <a:off x="4989323" y="4353107"/>
            <a:ext cx="587204"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renewal fee</a:t>
            </a:r>
          </a:p>
        </p:txBody>
      </p:sp>
      <p:sp>
        <p:nvSpPr>
          <p:cNvPr id="74" name="TextBox 73">
            <a:extLst>
              <a:ext uri="{FF2B5EF4-FFF2-40B4-BE49-F238E27FC236}">
                <a16:creationId xmlns:a16="http://schemas.microsoft.com/office/drawing/2014/main" id="{C0DA8F9A-ECA5-4C70-9769-C4438F135F3D}"/>
              </a:ext>
            </a:extLst>
          </p:cNvPr>
          <p:cNvSpPr txBox="1"/>
          <p:nvPr/>
        </p:nvSpPr>
        <p:spPr>
          <a:xfrm>
            <a:off x="-5300" y="6231797"/>
            <a:ext cx="4210594" cy="577081"/>
          </a:xfrm>
          <a:prstGeom prst="rect">
            <a:avLst/>
          </a:prstGeom>
          <a:noFill/>
        </p:spPr>
        <p:txBody>
          <a:bodyPr wrap="square" rtlCol="0">
            <a:spAutoFit/>
          </a:bodyPr>
          <a:lstStyle/>
          <a:p>
            <a:r>
              <a:rPr lang="en-US" sz="1050" i="1" dirty="0"/>
              <a:t>* Application fee not currently being charged</a:t>
            </a:r>
          </a:p>
          <a:p>
            <a:r>
              <a:rPr lang="en-US" sz="1050" i="1" dirty="0"/>
              <a:t>**Currently all being received on paper.</a:t>
            </a:r>
          </a:p>
          <a:p>
            <a:r>
              <a:rPr lang="en-US" sz="1050" i="1" dirty="0"/>
              <a:t>*** Work Experience Pathway (grandparenting) to conclude in mid-2022</a:t>
            </a:r>
          </a:p>
        </p:txBody>
      </p:sp>
      <p:sp>
        <p:nvSpPr>
          <p:cNvPr id="75" name="Rectangle 74">
            <a:extLst>
              <a:ext uri="{FF2B5EF4-FFF2-40B4-BE49-F238E27FC236}">
                <a16:creationId xmlns:a16="http://schemas.microsoft.com/office/drawing/2014/main" id="{1ED2AA86-D824-4380-B384-2EECCD07A7D8}"/>
              </a:ext>
            </a:extLst>
          </p:cNvPr>
          <p:cNvSpPr/>
          <p:nvPr/>
        </p:nvSpPr>
        <p:spPr>
          <a:xfrm>
            <a:off x="114323" y="85387"/>
            <a:ext cx="1420582" cy="253916"/>
          </a:xfrm>
          <a:prstGeom prst="rect">
            <a:avLst/>
          </a:prstGeom>
          <a:noFill/>
        </p:spPr>
        <p:txBody>
          <a:bodyPr wrap="none" lIns="91440" tIns="45720" rIns="91440" bIns="45720">
            <a:spAutoFit/>
          </a:bodyPr>
          <a:lstStyle/>
          <a:p>
            <a:r>
              <a:rPr lang="en-US" sz="105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Funding/Cash Flow</a:t>
            </a:r>
          </a:p>
        </p:txBody>
      </p:sp>
      <p:sp>
        <p:nvSpPr>
          <p:cNvPr id="40" name="TextBox 39">
            <a:extLst>
              <a:ext uri="{FF2B5EF4-FFF2-40B4-BE49-F238E27FC236}">
                <a16:creationId xmlns:a16="http://schemas.microsoft.com/office/drawing/2014/main" id="{C0BEC596-D9B8-4A7A-B60B-2EF886C818DD}"/>
              </a:ext>
            </a:extLst>
          </p:cNvPr>
          <p:cNvSpPr txBox="1"/>
          <p:nvPr/>
        </p:nvSpPr>
        <p:spPr>
          <a:xfrm>
            <a:off x="3282871" y="1919594"/>
            <a:ext cx="128367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 Package*</a:t>
            </a:r>
          </a:p>
        </p:txBody>
      </p:sp>
      <p:cxnSp>
        <p:nvCxnSpPr>
          <p:cNvPr id="78" name="Straight Arrow Connector 77">
            <a:extLst>
              <a:ext uri="{FF2B5EF4-FFF2-40B4-BE49-F238E27FC236}">
                <a16:creationId xmlns:a16="http://schemas.microsoft.com/office/drawing/2014/main" id="{D21EE39C-23AA-48BD-907C-E2BA19CBA24E}"/>
              </a:ext>
            </a:extLst>
          </p:cNvPr>
          <p:cNvCxnSpPr>
            <a:cxnSpLocks/>
            <a:stCxn id="37" idx="6"/>
            <a:endCxn id="9" idx="1"/>
          </p:cNvCxnSpPr>
          <p:nvPr/>
        </p:nvCxnSpPr>
        <p:spPr>
          <a:xfrm>
            <a:off x="1553781" y="3587677"/>
            <a:ext cx="774116"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EEE5675-2CC9-4946-A03B-8AEF96981CB0}"/>
              </a:ext>
            </a:extLst>
          </p:cNvPr>
          <p:cNvSpPr txBox="1"/>
          <p:nvPr/>
        </p:nvSpPr>
        <p:spPr>
          <a:xfrm>
            <a:off x="1462769" y="3602704"/>
            <a:ext cx="821978" cy="369332"/>
          </a:xfrm>
          <a:prstGeom prst="rect">
            <a:avLst/>
          </a:prstGeom>
          <a:noFill/>
        </p:spPr>
        <p:txBody>
          <a:bodyPr wrap="square" rtlCol="0">
            <a:spAutoFit/>
          </a:bodyPr>
          <a:lstStyle/>
          <a:p>
            <a:pPr algn="ctr"/>
            <a:r>
              <a:rPr lang="en-US" sz="900" i="1" dirty="0">
                <a:latin typeface="Arial" panose="020B0604020202020204" pitchFamily="34" charset="0"/>
                <a:cs typeface="Arial" panose="020B0604020202020204" pitchFamily="34" charset="0"/>
              </a:rPr>
              <a:t>Cost of Training</a:t>
            </a:r>
          </a:p>
        </p:txBody>
      </p:sp>
      <p:sp>
        <p:nvSpPr>
          <p:cNvPr id="85" name="Rectangle 84">
            <a:extLst>
              <a:ext uri="{FF2B5EF4-FFF2-40B4-BE49-F238E27FC236}">
                <a16:creationId xmlns:a16="http://schemas.microsoft.com/office/drawing/2014/main" id="{DFA125C7-D0F9-401E-8676-BD342FA5D994}"/>
              </a:ext>
            </a:extLst>
          </p:cNvPr>
          <p:cNvSpPr/>
          <p:nvPr/>
        </p:nvSpPr>
        <p:spPr>
          <a:xfrm>
            <a:off x="5869131" y="1630959"/>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spTree>
    <p:extLst>
      <p:ext uri="{BB962C8B-B14F-4D97-AF65-F5344CB8AC3E}">
        <p14:creationId xmlns:p14="http://schemas.microsoft.com/office/powerpoint/2010/main" val="125856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or: Curved 12">
            <a:extLst>
              <a:ext uri="{FF2B5EF4-FFF2-40B4-BE49-F238E27FC236}">
                <a16:creationId xmlns:a16="http://schemas.microsoft.com/office/drawing/2014/main" id="{7486F321-9E50-4A19-A735-BE0E277F1A32}"/>
              </a:ext>
            </a:extLst>
          </p:cNvPr>
          <p:cNvCxnSpPr>
            <a:cxnSpLocks/>
            <a:stCxn id="357" idx="2"/>
            <a:endCxn id="38" idx="2"/>
          </p:cNvCxnSpPr>
          <p:nvPr/>
        </p:nvCxnSpPr>
        <p:spPr>
          <a:xfrm rot="10800000" flipH="1">
            <a:off x="5737291" y="1355794"/>
            <a:ext cx="204035" cy="4422976"/>
          </a:xfrm>
          <a:prstGeom prst="curvedConnector3">
            <a:avLst>
              <a:gd name="adj1" fmla="val -112040"/>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9AD937-6DB9-4073-80B7-376A8E34271F}"/>
              </a:ext>
            </a:extLst>
          </p:cNvPr>
          <p:cNvCxnSpPr>
            <a:cxnSpLocks/>
            <a:stCxn id="31" idx="0"/>
            <a:endCxn id="38" idx="2"/>
          </p:cNvCxnSpPr>
          <p:nvPr/>
        </p:nvCxnSpPr>
        <p:spPr>
          <a:xfrm flipV="1">
            <a:off x="4526341" y="1355794"/>
            <a:ext cx="1414986" cy="3207535"/>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D85ABC12-217E-4937-8FB3-B4281AEB63AA}"/>
              </a:ext>
            </a:extLst>
          </p:cNvPr>
          <p:cNvSpPr txBox="1"/>
          <p:nvPr/>
        </p:nvSpPr>
        <p:spPr>
          <a:xfrm>
            <a:off x="8947629" y="3213304"/>
            <a:ext cx="1299302" cy="2308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Funding Support</a:t>
            </a:r>
          </a:p>
        </p:txBody>
      </p:sp>
      <p:sp>
        <p:nvSpPr>
          <p:cNvPr id="391" name="TextBox 390">
            <a:extLst>
              <a:ext uri="{FF2B5EF4-FFF2-40B4-BE49-F238E27FC236}">
                <a16:creationId xmlns:a16="http://schemas.microsoft.com/office/drawing/2014/main" id="{C32C7098-F750-4669-84AD-7EDCC56833AD}"/>
              </a:ext>
            </a:extLst>
          </p:cNvPr>
          <p:cNvSpPr txBox="1"/>
          <p:nvPr/>
        </p:nvSpPr>
        <p:spPr>
          <a:xfrm>
            <a:off x="8548171" y="2116394"/>
            <a:ext cx="702243"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3 staff + resources</a:t>
            </a:r>
          </a:p>
        </p:txBody>
      </p:sp>
      <p:sp>
        <p:nvSpPr>
          <p:cNvPr id="389" name="TextBox 388">
            <a:extLst>
              <a:ext uri="{FF2B5EF4-FFF2-40B4-BE49-F238E27FC236}">
                <a16:creationId xmlns:a16="http://schemas.microsoft.com/office/drawing/2014/main" id="{CE525491-5E85-4AE5-B12E-0F54ACC964A2}"/>
              </a:ext>
            </a:extLst>
          </p:cNvPr>
          <p:cNvSpPr txBox="1"/>
          <p:nvPr/>
        </p:nvSpPr>
        <p:spPr>
          <a:xfrm>
            <a:off x="5859179" y="2094388"/>
            <a:ext cx="952728"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~2.5 staff + resources</a:t>
            </a:r>
          </a:p>
        </p:txBody>
      </p:sp>
      <p:cxnSp>
        <p:nvCxnSpPr>
          <p:cNvPr id="380" name="Connector: Elbow 379">
            <a:extLst>
              <a:ext uri="{FF2B5EF4-FFF2-40B4-BE49-F238E27FC236}">
                <a16:creationId xmlns:a16="http://schemas.microsoft.com/office/drawing/2014/main" id="{9E8D62FF-9963-4C51-B161-C38B9D2C0D4F}"/>
              </a:ext>
            </a:extLst>
          </p:cNvPr>
          <p:cNvCxnSpPr>
            <a:cxnSpLocks/>
            <a:endCxn id="28" idx="0"/>
          </p:cNvCxnSpPr>
          <p:nvPr/>
        </p:nvCxnSpPr>
        <p:spPr>
          <a:xfrm rot="16200000" flipH="1">
            <a:off x="7638945" y="751431"/>
            <a:ext cx="5112" cy="1829346"/>
          </a:xfrm>
          <a:prstGeom prst="bentConnector3">
            <a:avLst>
              <a:gd name="adj1" fmla="val -137639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5861427" y="2741028"/>
            <a:ext cx="2053478"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02EE9B53-89EB-4590-A2A7-58314D757DAD}"/>
              </a:ext>
            </a:extLst>
          </p:cNvPr>
          <p:cNvSpPr/>
          <p:nvPr/>
        </p:nvSpPr>
        <p:spPr>
          <a:xfrm>
            <a:off x="7794222" y="1312660"/>
            <a:ext cx="150789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BCHP Funding</a:t>
            </a:r>
          </a:p>
        </p:txBody>
      </p:sp>
      <p:sp>
        <p:nvSpPr>
          <p:cNvPr id="38" name="Oval 37">
            <a:extLst>
              <a:ext uri="{FF2B5EF4-FFF2-40B4-BE49-F238E27FC236}">
                <a16:creationId xmlns:a16="http://schemas.microsoft.com/office/drawing/2014/main" id="{AD7A341B-2EE5-4B4C-A37E-E1579E5F0238}"/>
              </a:ext>
            </a:extLst>
          </p:cNvPr>
          <p:cNvSpPr/>
          <p:nvPr/>
        </p:nvSpPr>
        <p:spPr>
          <a:xfrm>
            <a:off x="5941327" y="1155931"/>
            <a:ext cx="160344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HPL General Operating Funds</a:t>
            </a:r>
          </a:p>
        </p:txBody>
      </p:sp>
      <p:cxnSp>
        <p:nvCxnSpPr>
          <p:cNvPr id="20" name="Straight Connector 19">
            <a:extLst>
              <a:ext uri="{FF2B5EF4-FFF2-40B4-BE49-F238E27FC236}">
                <a16:creationId xmlns:a16="http://schemas.microsoft.com/office/drawing/2014/main" id="{798BE863-97C0-4DD7-A831-CDC4768C68CB}"/>
              </a:ext>
            </a:extLst>
          </p:cNvPr>
          <p:cNvCxnSpPr>
            <a:cxnSpLocks/>
            <a:stCxn id="36" idx="1"/>
            <a:endCxn id="6" idx="3"/>
          </p:cNvCxnSpPr>
          <p:nvPr/>
        </p:nvCxnSpPr>
        <p:spPr>
          <a:xfrm flipH="1">
            <a:off x="9050007" y="3003540"/>
            <a:ext cx="1116485" cy="192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8B5DDF-9947-4709-B2FA-65D2D53C4833}"/>
              </a:ext>
            </a:extLst>
          </p:cNvPr>
          <p:cNvSpPr/>
          <p:nvPr/>
        </p:nvSpPr>
        <p:spPr>
          <a:xfrm>
            <a:off x="5861426" y="212345"/>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8062338" y="2671352"/>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9" name="Rectangle 8">
            <a:extLst>
              <a:ext uri="{FF2B5EF4-FFF2-40B4-BE49-F238E27FC236}">
                <a16:creationId xmlns:a16="http://schemas.microsoft.com/office/drawing/2014/main" id="{5DAC6CD3-9397-4054-8B65-A02E19DD4A91}"/>
              </a:ext>
            </a:extLst>
          </p:cNvPr>
          <p:cNvSpPr/>
          <p:nvPr/>
        </p:nvSpPr>
        <p:spPr>
          <a:xfrm>
            <a:off x="2327897" y="3387983"/>
            <a:ext cx="1934307" cy="39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Approved Training Programs</a:t>
            </a:r>
          </a:p>
        </p:txBody>
      </p:sp>
      <p:cxnSp>
        <p:nvCxnSpPr>
          <p:cNvPr id="23" name="Straight Arrow Connector 22">
            <a:extLst>
              <a:ext uri="{FF2B5EF4-FFF2-40B4-BE49-F238E27FC236}">
                <a16:creationId xmlns:a16="http://schemas.microsoft.com/office/drawing/2014/main" id="{64B1CC25-D07A-4A33-83F1-C05483211C79}"/>
              </a:ext>
            </a:extLst>
          </p:cNvPr>
          <p:cNvCxnSpPr>
            <a:cxnSpLocks/>
            <a:stCxn id="9" idx="2"/>
          </p:cNvCxnSpPr>
          <p:nvPr/>
        </p:nvCxnSpPr>
        <p:spPr>
          <a:xfrm>
            <a:off x="3295051" y="3787370"/>
            <a:ext cx="0" cy="8597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48685E3-8599-4F28-921A-C6A0EEB91633}"/>
              </a:ext>
            </a:extLst>
          </p:cNvPr>
          <p:cNvSpPr/>
          <p:nvPr/>
        </p:nvSpPr>
        <p:spPr>
          <a:xfrm>
            <a:off x="242262" y="2970450"/>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(Training + 2000 hours of experience Route)</a:t>
            </a:r>
            <a:endParaRPr lang="en-US" sz="1000" dirty="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548C444D-EBA7-401A-821F-9629DF711744}"/>
              </a:ext>
            </a:extLst>
          </p:cNvPr>
          <p:cNvCxnSpPr>
            <a:cxnSpLocks/>
            <a:stCxn id="37" idx="6"/>
            <a:endCxn id="9" idx="1"/>
          </p:cNvCxnSpPr>
          <p:nvPr/>
        </p:nvCxnSpPr>
        <p:spPr>
          <a:xfrm>
            <a:off x="1553781" y="3587677"/>
            <a:ext cx="774116"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0550333-B35E-4D5B-8EA1-C6A7C0160C64}"/>
              </a:ext>
            </a:extLst>
          </p:cNvPr>
          <p:cNvSpPr/>
          <p:nvPr/>
        </p:nvSpPr>
        <p:spPr>
          <a:xfrm>
            <a:off x="1637010" y="1912844"/>
            <a:ext cx="1878827" cy="4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Training Programs</a:t>
            </a:r>
          </a:p>
        </p:txBody>
      </p:sp>
      <p:sp>
        <p:nvSpPr>
          <p:cNvPr id="28" name="Rectangle 27">
            <a:extLst>
              <a:ext uri="{FF2B5EF4-FFF2-40B4-BE49-F238E27FC236}">
                <a16:creationId xmlns:a16="http://schemas.microsoft.com/office/drawing/2014/main" id="{0F9B00AC-117D-4391-AF43-08539412D964}"/>
              </a:ext>
            </a:extLst>
          </p:cNvPr>
          <p:cNvSpPr/>
          <p:nvPr/>
        </p:nvSpPr>
        <p:spPr>
          <a:xfrm>
            <a:off x="7649772" y="1668660"/>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2" name="TextBox 31">
            <a:extLst>
              <a:ext uri="{FF2B5EF4-FFF2-40B4-BE49-F238E27FC236}">
                <a16:creationId xmlns:a16="http://schemas.microsoft.com/office/drawing/2014/main" id="{C35783A9-F0FA-4E91-AC4B-E9E57922A954}"/>
              </a:ext>
            </a:extLst>
          </p:cNvPr>
          <p:cNvSpPr txBox="1"/>
          <p:nvPr/>
        </p:nvSpPr>
        <p:spPr>
          <a:xfrm>
            <a:off x="1516776" y="3356844"/>
            <a:ext cx="807409"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Registration</a:t>
            </a:r>
          </a:p>
        </p:txBody>
      </p:sp>
      <p:sp>
        <p:nvSpPr>
          <p:cNvPr id="36" name="Rectangle 35">
            <a:extLst>
              <a:ext uri="{FF2B5EF4-FFF2-40B4-BE49-F238E27FC236}">
                <a16:creationId xmlns:a16="http://schemas.microsoft.com/office/drawing/2014/main" id="{F823E8E2-8723-4429-A1F0-4ABD5B7D1947}"/>
              </a:ext>
            </a:extLst>
          </p:cNvPr>
          <p:cNvSpPr/>
          <p:nvPr/>
        </p:nvSpPr>
        <p:spPr>
          <a:xfrm>
            <a:off x="10166492" y="2669432"/>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cxnSp>
        <p:nvCxnSpPr>
          <p:cNvPr id="25" name="Straight Arrow Connector 24">
            <a:extLst>
              <a:ext uri="{FF2B5EF4-FFF2-40B4-BE49-F238E27FC236}">
                <a16:creationId xmlns:a16="http://schemas.microsoft.com/office/drawing/2014/main" id="{08507739-9F5A-442D-9A6F-CF72C299744D}"/>
              </a:ext>
            </a:extLst>
          </p:cNvPr>
          <p:cNvCxnSpPr>
            <a:cxnSpLocks/>
            <a:stCxn id="40" idx="0"/>
            <a:endCxn id="38" idx="2"/>
          </p:cNvCxnSpPr>
          <p:nvPr/>
        </p:nvCxnSpPr>
        <p:spPr>
          <a:xfrm flipV="1">
            <a:off x="4402036" y="1355794"/>
            <a:ext cx="1539291" cy="954512"/>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88C346B-1B71-4E72-905A-C0D7A8324DC0}"/>
              </a:ext>
            </a:extLst>
          </p:cNvPr>
          <p:cNvSpPr txBox="1"/>
          <p:nvPr/>
        </p:nvSpPr>
        <p:spPr>
          <a:xfrm rot="19821067">
            <a:off x="4337852" y="1588748"/>
            <a:ext cx="992252"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$500* Application Fee</a:t>
            </a:r>
          </a:p>
        </p:txBody>
      </p:sp>
      <p:cxnSp>
        <p:nvCxnSpPr>
          <p:cNvPr id="47" name="Straight Arrow Connector 46">
            <a:extLst>
              <a:ext uri="{FF2B5EF4-FFF2-40B4-BE49-F238E27FC236}">
                <a16:creationId xmlns:a16="http://schemas.microsoft.com/office/drawing/2014/main" id="{E4BBE3A1-257C-4090-803C-A3EE3EC40F2E}"/>
              </a:ext>
            </a:extLst>
          </p:cNvPr>
          <p:cNvCxnSpPr>
            <a:cxnSpLocks/>
            <a:stCxn id="4" idx="2"/>
            <a:endCxn id="38" idx="0"/>
          </p:cNvCxnSpPr>
          <p:nvPr/>
        </p:nvCxnSpPr>
        <p:spPr>
          <a:xfrm flipH="1">
            <a:off x="6743051" y="516062"/>
            <a:ext cx="931179" cy="63986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79E9C6C-2633-45C2-8BA4-08E40785D3F9}"/>
              </a:ext>
            </a:extLst>
          </p:cNvPr>
          <p:cNvSpPr txBox="1"/>
          <p:nvPr/>
        </p:nvSpPr>
        <p:spPr>
          <a:xfrm>
            <a:off x="5992869" y="521245"/>
            <a:ext cx="1332240"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Funds appropriated from the state budget</a:t>
            </a:r>
          </a:p>
        </p:txBody>
      </p:sp>
      <p:sp>
        <p:nvSpPr>
          <p:cNvPr id="84" name="Rectangle 83">
            <a:extLst>
              <a:ext uri="{FF2B5EF4-FFF2-40B4-BE49-F238E27FC236}">
                <a16:creationId xmlns:a16="http://schemas.microsoft.com/office/drawing/2014/main" id="{D128596B-A683-4633-A909-5964A992A62D}"/>
              </a:ext>
            </a:extLst>
          </p:cNvPr>
          <p:cNvSpPr/>
          <p:nvPr/>
        </p:nvSpPr>
        <p:spPr>
          <a:xfrm>
            <a:off x="10166492" y="397993"/>
            <a:ext cx="1021654" cy="6682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9216907" y="1981714"/>
            <a:ext cx="296659" cy="30085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823D008-2F3F-46A4-8B5A-A6E2E8063D1D}"/>
              </a:ext>
            </a:extLst>
          </p:cNvPr>
          <p:cNvCxnSpPr>
            <a:cxnSpLocks/>
            <a:stCxn id="84" idx="1"/>
            <a:endCxn id="83" idx="7"/>
          </p:cNvCxnSpPr>
          <p:nvPr/>
        </p:nvCxnSpPr>
        <p:spPr>
          <a:xfrm flipH="1">
            <a:off x="9081293" y="732101"/>
            <a:ext cx="1085199" cy="639097"/>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657CCB1-2069-44FC-B081-6CC3B5C1C743}"/>
              </a:ext>
            </a:extLst>
          </p:cNvPr>
          <p:cNvCxnSpPr>
            <a:cxnSpLocks/>
            <a:stCxn id="28" idx="2"/>
            <a:endCxn id="6" idx="0"/>
          </p:cNvCxnSpPr>
          <p:nvPr/>
        </p:nvCxnSpPr>
        <p:spPr>
          <a:xfrm flipH="1">
            <a:off x="8556173" y="2037991"/>
            <a:ext cx="1" cy="63336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6946914" y="3345466"/>
            <a:ext cx="914059" cy="57767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5952267" y="3031454"/>
            <a:ext cx="633769" cy="12057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p>
          <a:p>
            <a:pPr algn="ctr"/>
            <a:r>
              <a:rPr lang="en-US" sz="1100" dirty="0">
                <a:solidFill>
                  <a:schemeClr val="tx1"/>
                </a:solidFill>
                <a:latin typeface="Arial" panose="020B0604020202020204" pitchFamily="34" charset="0"/>
                <a:cs typeface="Arial" panose="020B0604020202020204" pitchFamily="34" charset="0"/>
              </a:rPr>
              <a:t>Admin</a:t>
            </a:r>
          </a:p>
        </p:txBody>
      </p:sp>
      <p:cxnSp>
        <p:nvCxnSpPr>
          <p:cNvPr id="146" name="Straight Arrow Connector 145">
            <a:extLst>
              <a:ext uri="{FF2B5EF4-FFF2-40B4-BE49-F238E27FC236}">
                <a16:creationId xmlns:a16="http://schemas.microsoft.com/office/drawing/2014/main" id="{62F6DDB3-2287-4FEE-80AE-4459A7F1352B}"/>
              </a:ext>
            </a:extLst>
          </p:cNvPr>
          <p:cNvCxnSpPr>
            <a:cxnSpLocks/>
          </p:cNvCxnSpPr>
          <p:nvPr/>
        </p:nvCxnSpPr>
        <p:spPr>
          <a:xfrm flipH="1">
            <a:off x="4262203" y="3521209"/>
            <a:ext cx="1690063" cy="799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90C4AA16-B7D9-407A-8581-4D81FC8CBC98}"/>
              </a:ext>
            </a:extLst>
          </p:cNvPr>
          <p:cNvSpPr txBox="1"/>
          <p:nvPr/>
        </p:nvSpPr>
        <p:spPr>
          <a:xfrm>
            <a:off x="4709074" y="3370560"/>
            <a:ext cx="822973"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Approval</a:t>
            </a:r>
          </a:p>
        </p:txBody>
      </p:sp>
      <p:cxnSp>
        <p:nvCxnSpPr>
          <p:cNvPr id="116" name="Straight Arrow Connector 115">
            <a:extLst>
              <a:ext uri="{FF2B5EF4-FFF2-40B4-BE49-F238E27FC236}">
                <a16:creationId xmlns:a16="http://schemas.microsoft.com/office/drawing/2014/main" id="{D655E42D-F135-4169-B853-691526351BF7}"/>
              </a:ext>
            </a:extLst>
          </p:cNvPr>
          <p:cNvCxnSpPr>
            <a:cxnSpLocks/>
          </p:cNvCxnSpPr>
          <p:nvPr/>
        </p:nvCxnSpPr>
        <p:spPr>
          <a:xfrm flipH="1">
            <a:off x="6298130" y="2044794"/>
            <a:ext cx="457676" cy="998575"/>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FAEF058-294C-46A7-B0E2-045322555996}"/>
              </a:ext>
            </a:extLst>
          </p:cNvPr>
          <p:cNvCxnSpPr>
            <a:cxnSpLocks/>
          </p:cNvCxnSpPr>
          <p:nvPr/>
        </p:nvCxnSpPr>
        <p:spPr>
          <a:xfrm flipH="1">
            <a:off x="6559124" y="3538361"/>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3A20D26-8776-4F3A-9B7C-748F9569A1B0}"/>
              </a:ext>
            </a:extLst>
          </p:cNvPr>
          <p:cNvCxnSpPr>
            <a:cxnSpLocks/>
          </p:cNvCxnSpPr>
          <p:nvPr/>
        </p:nvCxnSpPr>
        <p:spPr>
          <a:xfrm>
            <a:off x="6586036" y="3744078"/>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8B3AE5C-455B-42A3-90A0-B59796CF6804}"/>
              </a:ext>
            </a:extLst>
          </p:cNvPr>
          <p:cNvSpPr txBox="1"/>
          <p:nvPr/>
        </p:nvSpPr>
        <p:spPr>
          <a:xfrm>
            <a:off x="2882650" y="3992168"/>
            <a:ext cx="82479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Certificate of Completion</a:t>
            </a:r>
          </a:p>
        </p:txBody>
      </p:sp>
      <p:cxnSp>
        <p:nvCxnSpPr>
          <p:cNvPr id="29" name="Straight Arrow Connector 28">
            <a:extLst>
              <a:ext uri="{FF2B5EF4-FFF2-40B4-BE49-F238E27FC236}">
                <a16:creationId xmlns:a16="http://schemas.microsoft.com/office/drawing/2014/main" id="{394CA958-2379-4F32-BE4E-0E5F96EB6AB1}"/>
              </a:ext>
            </a:extLst>
          </p:cNvPr>
          <p:cNvCxnSpPr>
            <a:cxnSpLocks/>
          </p:cNvCxnSpPr>
          <p:nvPr/>
        </p:nvCxnSpPr>
        <p:spPr>
          <a:xfrm flipV="1">
            <a:off x="3928097" y="3923145"/>
            <a:ext cx="2040186" cy="108491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8510EB3D-0CE7-41FB-905E-EF72D31C1146}"/>
              </a:ext>
            </a:extLst>
          </p:cNvPr>
          <p:cNvCxnSpPr>
            <a:cxnSpLocks/>
          </p:cNvCxnSpPr>
          <p:nvPr/>
        </p:nvCxnSpPr>
        <p:spPr>
          <a:xfrm flipH="1">
            <a:off x="6534353" y="4237157"/>
            <a:ext cx="1" cy="11466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47C68EC-32B9-4900-BF1A-B8AF482994F8}"/>
              </a:ext>
            </a:extLst>
          </p:cNvPr>
          <p:cNvSpPr txBox="1"/>
          <p:nvPr/>
        </p:nvSpPr>
        <p:spPr>
          <a:xfrm>
            <a:off x="6111937" y="4498159"/>
            <a:ext cx="792327"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cxnSp>
        <p:nvCxnSpPr>
          <p:cNvPr id="227" name="Straight Arrow Connector 226">
            <a:extLst>
              <a:ext uri="{FF2B5EF4-FFF2-40B4-BE49-F238E27FC236}">
                <a16:creationId xmlns:a16="http://schemas.microsoft.com/office/drawing/2014/main" id="{F9B559F0-4D9A-40F7-9F6B-8FA0125B6BEA}"/>
              </a:ext>
            </a:extLst>
          </p:cNvPr>
          <p:cNvCxnSpPr>
            <a:cxnSpLocks/>
          </p:cNvCxnSpPr>
          <p:nvPr/>
        </p:nvCxnSpPr>
        <p:spPr>
          <a:xfrm flipV="1">
            <a:off x="5999471" y="4217249"/>
            <a:ext cx="0" cy="114864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0CDC68-455B-4D38-A0D4-FE5DE86A6578}"/>
              </a:ext>
            </a:extLst>
          </p:cNvPr>
          <p:cNvSpPr txBox="1"/>
          <p:nvPr/>
        </p:nvSpPr>
        <p:spPr>
          <a:xfrm>
            <a:off x="4140946" y="4563329"/>
            <a:ext cx="77078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Application</a:t>
            </a:r>
          </a:p>
        </p:txBody>
      </p:sp>
      <p:sp>
        <p:nvSpPr>
          <p:cNvPr id="248" name="TextBox 247">
            <a:extLst>
              <a:ext uri="{FF2B5EF4-FFF2-40B4-BE49-F238E27FC236}">
                <a16:creationId xmlns:a16="http://schemas.microsoft.com/office/drawing/2014/main" id="{158814D5-9CF1-429D-833F-6A7E08E37083}"/>
              </a:ext>
            </a:extLst>
          </p:cNvPr>
          <p:cNvSpPr txBox="1"/>
          <p:nvPr/>
        </p:nvSpPr>
        <p:spPr>
          <a:xfrm>
            <a:off x="3834779" y="3963333"/>
            <a:ext cx="815101"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Application Fee</a:t>
            </a:r>
          </a:p>
        </p:txBody>
      </p:sp>
      <p:cxnSp>
        <p:nvCxnSpPr>
          <p:cNvPr id="291" name="Straight Arrow Connector 290">
            <a:extLst>
              <a:ext uri="{FF2B5EF4-FFF2-40B4-BE49-F238E27FC236}">
                <a16:creationId xmlns:a16="http://schemas.microsoft.com/office/drawing/2014/main" id="{87C88A32-DCF8-41B2-9978-6771B913B74F}"/>
              </a:ext>
            </a:extLst>
          </p:cNvPr>
          <p:cNvCxnSpPr>
            <a:cxnSpLocks/>
          </p:cNvCxnSpPr>
          <p:nvPr/>
        </p:nvCxnSpPr>
        <p:spPr>
          <a:xfrm flipV="1">
            <a:off x="4262203" y="3718039"/>
            <a:ext cx="1706080" cy="2603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6DB888E9-DDB4-4EA1-9A6A-798B286F1C51}"/>
              </a:ext>
            </a:extLst>
          </p:cNvPr>
          <p:cNvCxnSpPr/>
          <p:nvPr/>
        </p:nvCxnSpPr>
        <p:spPr>
          <a:xfrm>
            <a:off x="6586036" y="3634306"/>
            <a:ext cx="4770" cy="17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88241F8-15D6-447D-8E1B-A8175FCAC4DD}"/>
              </a:ext>
            </a:extLst>
          </p:cNvPr>
          <p:cNvCxnSpPr>
            <a:cxnSpLocks/>
          </p:cNvCxnSpPr>
          <p:nvPr/>
        </p:nvCxnSpPr>
        <p:spPr>
          <a:xfrm flipH="1" flipV="1">
            <a:off x="6586037" y="4040572"/>
            <a:ext cx="1140665" cy="606557"/>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9B4187B2-760E-4C66-9A9F-F8DCB4224FA3}"/>
              </a:ext>
            </a:extLst>
          </p:cNvPr>
          <p:cNvSpPr txBox="1"/>
          <p:nvPr/>
        </p:nvSpPr>
        <p:spPr>
          <a:xfrm>
            <a:off x="7726702" y="4448955"/>
            <a:ext cx="1858525" cy="1846659"/>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Process applications and certifications; handle logistics &amp; operations of the board</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 2.5 FTE; HPL Bureau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Executive Director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Admin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Counsel</a:t>
            </a:r>
          </a:p>
          <a:p>
            <a:r>
              <a:rPr lang="en-US" sz="900" b="1" i="1" dirty="0">
                <a:solidFill>
                  <a:schemeClr val="tx1">
                    <a:lumMod val="50000"/>
                    <a:lumOff val="50000"/>
                  </a:schemeClr>
                </a:solidFill>
                <a:latin typeface="Arial" panose="020B0604020202020204" pitchFamily="34" charset="0"/>
                <a:cs typeface="Arial" panose="020B0604020202020204" pitchFamily="34" charset="0"/>
              </a:rPr>
              <a:t>Staff not specifically for BoC</a:t>
            </a:r>
          </a:p>
        </p:txBody>
      </p:sp>
      <p:sp>
        <p:nvSpPr>
          <p:cNvPr id="317" name="TextBox 316">
            <a:extLst>
              <a:ext uri="{FF2B5EF4-FFF2-40B4-BE49-F238E27FC236}">
                <a16:creationId xmlns:a16="http://schemas.microsoft.com/office/drawing/2014/main" id="{5FEFE71D-705F-4C0A-BA72-F13C5B341F2D}"/>
              </a:ext>
            </a:extLst>
          </p:cNvPr>
          <p:cNvSpPr txBox="1"/>
          <p:nvPr/>
        </p:nvSpPr>
        <p:spPr>
          <a:xfrm>
            <a:off x="9714888" y="3787370"/>
            <a:ext cx="2005758" cy="2516073"/>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Approve training programs/curricula and certify individual CHWs</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11 governor appointed, non-compensated:</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Commissioner or Designee</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Training Organization Rep.</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Employer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4 CHWs (MACHW)</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Public Member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2 Massachusetts Association of Health Plans Rep</a:t>
            </a:r>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322" name="Straight Connector 321">
            <a:extLst>
              <a:ext uri="{FF2B5EF4-FFF2-40B4-BE49-F238E27FC236}">
                <a16:creationId xmlns:a16="http://schemas.microsoft.com/office/drawing/2014/main" id="{CEA3BFC6-70E1-4DB4-A9C4-8B57F51A2C3A}"/>
              </a:ext>
            </a:extLst>
          </p:cNvPr>
          <p:cNvCxnSpPr>
            <a:cxnSpLocks/>
          </p:cNvCxnSpPr>
          <p:nvPr/>
        </p:nvCxnSpPr>
        <p:spPr>
          <a:xfrm flipH="1" flipV="1">
            <a:off x="7856363" y="3387983"/>
            <a:ext cx="1818077" cy="849174"/>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7541E7D0-5825-4C15-937D-A8798B0BE586}"/>
              </a:ext>
            </a:extLst>
          </p:cNvPr>
          <p:cNvSpPr txBox="1"/>
          <p:nvPr/>
        </p:nvSpPr>
        <p:spPr>
          <a:xfrm>
            <a:off x="10103936" y="1175322"/>
            <a:ext cx="1542424" cy="1384995"/>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Provides content support to the BoC </a:t>
            </a:r>
          </a:p>
          <a:p>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3 staff (funded through CDC </a:t>
            </a:r>
            <a:r>
              <a:rPr lang="en-US" sz="1050" dirty="0" err="1">
                <a:solidFill>
                  <a:schemeClr val="tx1">
                    <a:lumMod val="50000"/>
                    <a:lumOff val="50000"/>
                  </a:schemeClr>
                </a:solidFill>
                <a:latin typeface="Arial" panose="020B0604020202020204" pitchFamily="34" charset="0"/>
                <a:cs typeface="Arial" panose="020B0604020202020204" pitchFamily="34" charset="0"/>
              </a:rPr>
              <a:t>CoAg</a:t>
            </a:r>
            <a:r>
              <a:rPr lang="en-US" sz="1050" dirty="0">
                <a:solidFill>
                  <a:schemeClr val="tx1">
                    <a:lumMod val="50000"/>
                    <a:lumOff val="50000"/>
                  </a:schemeClr>
                </a:solidFill>
                <a:latin typeface="Arial" panose="020B0604020202020204" pitchFamily="34" charset="0"/>
                <a:cs typeface="Arial" panose="020B0604020202020204" pitchFamily="34" charset="0"/>
              </a:rPr>
              <a:t>)</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Working relationship with MACHW</a:t>
            </a:r>
          </a:p>
        </p:txBody>
      </p:sp>
      <p:cxnSp>
        <p:nvCxnSpPr>
          <p:cNvPr id="333" name="Straight Connector 332">
            <a:extLst>
              <a:ext uri="{FF2B5EF4-FFF2-40B4-BE49-F238E27FC236}">
                <a16:creationId xmlns:a16="http://schemas.microsoft.com/office/drawing/2014/main" id="{AFA47396-CA5F-416B-B41E-F3C153EA9711}"/>
              </a:ext>
            </a:extLst>
          </p:cNvPr>
          <p:cNvCxnSpPr>
            <a:cxnSpLocks/>
            <a:stCxn id="331" idx="1"/>
          </p:cNvCxnSpPr>
          <p:nvPr/>
        </p:nvCxnSpPr>
        <p:spPr>
          <a:xfrm flipH="1">
            <a:off x="9050007" y="1867820"/>
            <a:ext cx="1053929" cy="823444"/>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7F9D9D9B-26A4-476F-A1E1-372ABDF4C9F0}"/>
              </a:ext>
            </a:extLst>
          </p:cNvPr>
          <p:cNvSpPr/>
          <p:nvPr/>
        </p:nvSpPr>
        <p:spPr>
          <a:xfrm>
            <a:off x="2685773" y="4631844"/>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CHWs</a:t>
            </a:r>
          </a:p>
          <a:p>
            <a:pPr algn="ctr"/>
            <a:r>
              <a:rPr lang="en-US" sz="700" dirty="0">
                <a:latin typeface="Arial" panose="020B0604020202020204" pitchFamily="34" charset="0"/>
                <a:cs typeface="Arial" panose="020B0604020202020204" pitchFamily="34" charset="0"/>
              </a:rPr>
              <a:t>Trained + 200 hours OR 4000 hours***</a:t>
            </a:r>
          </a:p>
        </p:txBody>
      </p:sp>
      <p:sp>
        <p:nvSpPr>
          <p:cNvPr id="357" name="Oval 356">
            <a:extLst>
              <a:ext uri="{FF2B5EF4-FFF2-40B4-BE49-F238E27FC236}">
                <a16:creationId xmlns:a16="http://schemas.microsoft.com/office/drawing/2014/main" id="{8CEE4D67-3B6F-4418-A5E0-D215A6D095BE}"/>
              </a:ext>
            </a:extLst>
          </p:cNvPr>
          <p:cNvSpPr/>
          <p:nvPr/>
        </p:nvSpPr>
        <p:spPr>
          <a:xfrm>
            <a:off x="5737292" y="5311500"/>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4" name="Straight Connector 363">
            <a:extLst>
              <a:ext uri="{FF2B5EF4-FFF2-40B4-BE49-F238E27FC236}">
                <a16:creationId xmlns:a16="http://schemas.microsoft.com/office/drawing/2014/main" id="{A458DB01-E093-421B-83F2-29F7B8CFF1CF}"/>
              </a:ext>
            </a:extLst>
          </p:cNvPr>
          <p:cNvCxnSpPr>
            <a:cxnSpLocks/>
          </p:cNvCxnSpPr>
          <p:nvPr/>
        </p:nvCxnSpPr>
        <p:spPr>
          <a:xfrm flipH="1">
            <a:off x="6721551" y="2032879"/>
            <a:ext cx="5277" cy="702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8393314" y="2032879"/>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7674229" y="486212"/>
            <a:ext cx="0" cy="481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DAD690AF-4CD1-4085-928A-A946AFE3174D}"/>
              </a:ext>
            </a:extLst>
          </p:cNvPr>
          <p:cNvSpPr txBox="1"/>
          <p:nvPr/>
        </p:nvSpPr>
        <p:spPr>
          <a:xfrm>
            <a:off x="8393314" y="595474"/>
            <a:ext cx="1542424"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CDC 1305 &amp; 1815 Cooperative Agreement</a:t>
            </a:r>
          </a:p>
        </p:txBody>
      </p:sp>
      <p:sp>
        <p:nvSpPr>
          <p:cNvPr id="285" name="TextBox 284">
            <a:extLst>
              <a:ext uri="{FF2B5EF4-FFF2-40B4-BE49-F238E27FC236}">
                <a16:creationId xmlns:a16="http://schemas.microsoft.com/office/drawing/2014/main" id="{F38558A9-736A-4440-92D7-FD73B7B8CD81}"/>
              </a:ext>
            </a:extLst>
          </p:cNvPr>
          <p:cNvSpPr txBox="1"/>
          <p:nvPr/>
        </p:nvSpPr>
        <p:spPr>
          <a:xfrm>
            <a:off x="5455613" y="4853755"/>
            <a:ext cx="872838" cy="353943"/>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430" name="Straight Arrow Connector 429">
            <a:extLst>
              <a:ext uri="{FF2B5EF4-FFF2-40B4-BE49-F238E27FC236}">
                <a16:creationId xmlns:a16="http://schemas.microsoft.com/office/drawing/2014/main" id="{41091031-9714-464B-962E-A73470E604D5}"/>
              </a:ext>
            </a:extLst>
          </p:cNvPr>
          <p:cNvCxnSpPr>
            <a:cxnSpLocks/>
          </p:cNvCxnSpPr>
          <p:nvPr/>
        </p:nvCxnSpPr>
        <p:spPr>
          <a:xfrm>
            <a:off x="9081293" y="3217258"/>
            <a:ext cx="1085190"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C9EC54E-BE5B-4AB3-A620-37F19D008FCC}"/>
              </a:ext>
            </a:extLst>
          </p:cNvPr>
          <p:cNvSpPr txBox="1"/>
          <p:nvPr/>
        </p:nvSpPr>
        <p:spPr>
          <a:xfrm>
            <a:off x="4989323" y="4353107"/>
            <a:ext cx="587204"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renewal fee</a:t>
            </a:r>
          </a:p>
        </p:txBody>
      </p:sp>
      <p:pic>
        <p:nvPicPr>
          <p:cNvPr id="17" name="Graphic 16" descr="Internet outline">
            <a:extLst>
              <a:ext uri="{FF2B5EF4-FFF2-40B4-BE49-F238E27FC236}">
                <a16:creationId xmlns:a16="http://schemas.microsoft.com/office/drawing/2014/main" id="{BACA4383-5054-4D7A-8395-5607DA991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548" y="495437"/>
            <a:ext cx="709097" cy="709097"/>
          </a:xfrm>
          <a:prstGeom prst="rect">
            <a:avLst/>
          </a:prstGeom>
        </p:spPr>
      </p:pic>
      <p:cxnSp>
        <p:nvCxnSpPr>
          <p:cNvPr id="22" name="Straight Arrow Connector 21">
            <a:extLst>
              <a:ext uri="{FF2B5EF4-FFF2-40B4-BE49-F238E27FC236}">
                <a16:creationId xmlns:a16="http://schemas.microsoft.com/office/drawing/2014/main" id="{D3919C04-A457-4486-8AF0-409DB852F803}"/>
              </a:ext>
            </a:extLst>
          </p:cNvPr>
          <p:cNvCxnSpPr>
            <a:cxnSpLocks/>
            <a:stCxn id="17" idx="3"/>
          </p:cNvCxnSpPr>
          <p:nvPr/>
        </p:nvCxnSpPr>
        <p:spPr>
          <a:xfrm>
            <a:off x="4282645" y="849986"/>
            <a:ext cx="1578781" cy="998228"/>
          </a:xfrm>
          <a:prstGeom prst="straightConnector1">
            <a:avLst/>
          </a:prstGeom>
          <a:ln w="28575">
            <a:solidFill>
              <a:schemeClr val="tx1">
                <a:lumMod val="75000"/>
                <a:lumOff val="25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72231C-ED47-4F61-890F-348F36B10BE7}"/>
              </a:ext>
            </a:extLst>
          </p:cNvPr>
          <p:cNvCxnSpPr>
            <a:cxnSpLocks/>
          </p:cNvCxnSpPr>
          <p:nvPr/>
        </p:nvCxnSpPr>
        <p:spPr>
          <a:xfrm flipH="1" flipV="1">
            <a:off x="5995127" y="2090573"/>
            <a:ext cx="3337" cy="936091"/>
          </a:xfrm>
          <a:prstGeom prst="straightConnector1">
            <a:avLst/>
          </a:prstGeom>
          <a:ln w="28575">
            <a:solidFill>
              <a:schemeClr val="tx1">
                <a:lumMod val="75000"/>
                <a:lumOff val="25000"/>
                <a:alpha val="43000"/>
              </a:schemeClr>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7D9868E-D814-46BA-A2CC-F3AF88AC8A36}"/>
              </a:ext>
            </a:extLst>
          </p:cNvPr>
          <p:cNvSpPr txBox="1"/>
          <p:nvPr/>
        </p:nvSpPr>
        <p:spPr>
          <a:xfrm>
            <a:off x="1361736" y="552109"/>
            <a:ext cx="2211811" cy="923330"/>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CHW certification records are maintained in an electronic system used by the BHPL for all certifications/licenses. </a:t>
            </a:r>
          </a:p>
          <a:p>
            <a:pPr algn="r"/>
            <a:r>
              <a:rPr lang="en-US" sz="900" i="1" dirty="0">
                <a:latin typeface="Arial" panose="020B0604020202020204" pitchFamily="34" charset="0"/>
                <a:cs typeface="Arial" panose="020B0604020202020204" pitchFamily="34" charset="0"/>
              </a:rPr>
              <a:t>BoC is the only board in the system that approves training programs.</a:t>
            </a:r>
          </a:p>
        </p:txBody>
      </p:sp>
      <p:sp>
        <p:nvSpPr>
          <p:cNvPr id="99" name="TextBox 98">
            <a:extLst>
              <a:ext uri="{FF2B5EF4-FFF2-40B4-BE49-F238E27FC236}">
                <a16:creationId xmlns:a16="http://schemas.microsoft.com/office/drawing/2014/main" id="{E5523E73-12FE-4207-B1CD-1ADA3F23968B}"/>
              </a:ext>
            </a:extLst>
          </p:cNvPr>
          <p:cNvSpPr txBox="1"/>
          <p:nvPr/>
        </p:nvSpPr>
        <p:spPr>
          <a:xfrm>
            <a:off x="4618312" y="3653774"/>
            <a:ext cx="997241"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Annual Report</a:t>
            </a:r>
          </a:p>
        </p:txBody>
      </p:sp>
      <p:sp>
        <p:nvSpPr>
          <p:cNvPr id="50" name="Rectangle 49">
            <a:extLst>
              <a:ext uri="{FF2B5EF4-FFF2-40B4-BE49-F238E27FC236}">
                <a16:creationId xmlns:a16="http://schemas.microsoft.com/office/drawing/2014/main" id="{865A05E6-A2A9-42A3-B9AA-6F2D24C71081}"/>
              </a:ext>
            </a:extLst>
          </p:cNvPr>
          <p:cNvSpPr/>
          <p:nvPr/>
        </p:nvSpPr>
        <p:spPr>
          <a:xfrm>
            <a:off x="4074051" y="5361243"/>
            <a:ext cx="1417946" cy="123445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lumMod val="50000"/>
                    <a:lumOff val="50000"/>
                  </a:schemeClr>
                </a:solidFill>
                <a:latin typeface="Arial" panose="020B0604020202020204" pitchFamily="34" charset="0"/>
                <a:cs typeface="Arial" panose="020B0604020202020204" pitchFamily="34" charset="0"/>
              </a:rPr>
              <a:t>2-year renewal timeline is based on the board’s calendar, not the date from which certification was issued. Capacity to track individual dates of certification and to notify individuals of upcoming renewal is not yet available.</a:t>
            </a:r>
          </a:p>
        </p:txBody>
      </p:sp>
      <p:cxnSp>
        <p:nvCxnSpPr>
          <p:cNvPr id="101" name="Straight Connector 100">
            <a:extLst>
              <a:ext uri="{FF2B5EF4-FFF2-40B4-BE49-F238E27FC236}">
                <a16:creationId xmlns:a16="http://schemas.microsoft.com/office/drawing/2014/main" id="{293A622F-B32C-4305-9432-2504984AF467}"/>
              </a:ext>
            </a:extLst>
          </p:cNvPr>
          <p:cNvCxnSpPr>
            <a:cxnSpLocks/>
            <a:stCxn id="50" idx="0"/>
            <a:endCxn id="285" idx="1"/>
          </p:cNvCxnSpPr>
          <p:nvPr/>
        </p:nvCxnSpPr>
        <p:spPr>
          <a:xfrm flipV="1">
            <a:off x="4783024" y="5030727"/>
            <a:ext cx="672589" cy="33051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0DA8F9A-ECA5-4C70-9769-C4438F135F3D}"/>
              </a:ext>
            </a:extLst>
          </p:cNvPr>
          <p:cNvSpPr txBox="1"/>
          <p:nvPr/>
        </p:nvSpPr>
        <p:spPr>
          <a:xfrm>
            <a:off x="-30893" y="6188764"/>
            <a:ext cx="4210594" cy="577081"/>
          </a:xfrm>
          <a:prstGeom prst="rect">
            <a:avLst/>
          </a:prstGeom>
          <a:noFill/>
        </p:spPr>
        <p:txBody>
          <a:bodyPr wrap="square" rtlCol="0">
            <a:spAutoFit/>
          </a:bodyPr>
          <a:lstStyle/>
          <a:p>
            <a:r>
              <a:rPr lang="en-US" sz="1050" i="1" dirty="0"/>
              <a:t>* Application fee not currently being charged</a:t>
            </a:r>
          </a:p>
          <a:p>
            <a:r>
              <a:rPr lang="en-US" sz="1050" i="1" dirty="0"/>
              <a:t>**Currently all being received on paper.</a:t>
            </a:r>
          </a:p>
          <a:p>
            <a:r>
              <a:rPr lang="en-US" sz="1050" i="1" dirty="0"/>
              <a:t>*** Work Experience Pathway (grandparenting) to conclude in mid-2022</a:t>
            </a:r>
          </a:p>
        </p:txBody>
      </p:sp>
      <p:sp>
        <p:nvSpPr>
          <p:cNvPr id="75" name="Rectangle 74">
            <a:extLst>
              <a:ext uri="{FF2B5EF4-FFF2-40B4-BE49-F238E27FC236}">
                <a16:creationId xmlns:a16="http://schemas.microsoft.com/office/drawing/2014/main" id="{1ED2AA86-D824-4380-B384-2EECCD07A7D8}"/>
              </a:ext>
            </a:extLst>
          </p:cNvPr>
          <p:cNvSpPr/>
          <p:nvPr/>
        </p:nvSpPr>
        <p:spPr>
          <a:xfrm>
            <a:off x="9250414" y="6365693"/>
            <a:ext cx="2874505" cy="415498"/>
          </a:xfrm>
          <a:prstGeom prst="rect">
            <a:avLst/>
          </a:prstGeom>
          <a:noFill/>
        </p:spPr>
        <p:txBody>
          <a:bodyPr wrap="none" lIns="91440" tIns="45720" rIns="91440" bIns="45720">
            <a:spAutoFit/>
          </a:bodyPr>
          <a:lstStyle/>
          <a:p>
            <a:pPr algn="r"/>
            <a:r>
              <a:rPr lang="en-US" sz="105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Legislation creating the BoC passed in 2010</a:t>
            </a:r>
          </a:p>
          <a:p>
            <a:pPr algn="r"/>
            <a:r>
              <a:rPr lang="en-US" sz="105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Certification </a:t>
            </a:r>
            <a:r>
              <a:rPr lang="en-US" sz="105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began in October 2018</a:t>
            </a:r>
            <a:endParaRPr lang="en-US" sz="105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21" name="Straight Arrow Connector 120">
            <a:extLst>
              <a:ext uri="{FF2B5EF4-FFF2-40B4-BE49-F238E27FC236}">
                <a16:creationId xmlns:a16="http://schemas.microsoft.com/office/drawing/2014/main" id="{217E7190-700F-4A4C-8C96-F029BFED4559}"/>
              </a:ext>
            </a:extLst>
          </p:cNvPr>
          <p:cNvCxnSpPr>
            <a:cxnSpLocks/>
          </p:cNvCxnSpPr>
          <p:nvPr/>
        </p:nvCxnSpPr>
        <p:spPr>
          <a:xfrm>
            <a:off x="1550069" y="3744078"/>
            <a:ext cx="774116"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D53AF6F2-6220-4D62-94C5-9AB5E71FC900}"/>
              </a:ext>
            </a:extLst>
          </p:cNvPr>
          <p:cNvSpPr txBox="1"/>
          <p:nvPr/>
        </p:nvSpPr>
        <p:spPr>
          <a:xfrm>
            <a:off x="1505919" y="3789404"/>
            <a:ext cx="821978" cy="369332"/>
          </a:xfrm>
          <a:prstGeom prst="rect">
            <a:avLst/>
          </a:prstGeom>
          <a:noFill/>
        </p:spPr>
        <p:txBody>
          <a:bodyPr wrap="square" rtlCol="0">
            <a:spAutoFit/>
          </a:bodyPr>
          <a:lstStyle/>
          <a:p>
            <a:pPr algn="ctr"/>
            <a:r>
              <a:rPr lang="en-US" sz="900" i="1" dirty="0">
                <a:latin typeface="Arial" panose="020B0604020202020204" pitchFamily="34" charset="0"/>
                <a:cs typeface="Arial" panose="020B0604020202020204" pitchFamily="34" charset="0"/>
              </a:rPr>
              <a:t>Cost of Training</a:t>
            </a:r>
          </a:p>
        </p:txBody>
      </p:sp>
      <p:sp>
        <p:nvSpPr>
          <p:cNvPr id="124" name="TextBox 123">
            <a:extLst>
              <a:ext uri="{FF2B5EF4-FFF2-40B4-BE49-F238E27FC236}">
                <a16:creationId xmlns:a16="http://schemas.microsoft.com/office/drawing/2014/main" id="{B9A8B43F-BFF1-4995-B8AE-50476D4B72F2}"/>
              </a:ext>
            </a:extLst>
          </p:cNvPr>
          <p:cNvSpPr txBox="1"/>
          <p:nvPr/>
        </p:nvSpPr>
        <p:spPr>
          <a:xfrm>
            <a:off x="6436134" y="3757904"/>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126" name="TextBox 125">
            <a:extLst>
              <a:ext uri="{FF2B5EF4-FFF2-40B4-BE49-F238E27FC236}">
                <a16:creationId xmlns:a16="http://schemas.microsoft.com/office/drawing/2014/main" id="{9E741FD7-406D-43CE-9FC9-4AEDAAF94907}"/>
              </a:ext>
            </a:extLst>
          </p:cNvPr>
          <p:cNvSpPr txBox="1"/>
          <p:nvPr/>
        </p:nvSpPr>
        <p:spPr>
          <a:xfrm>
            <a:off x="6454638" y="3334310"/>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sp>
        <p:nvSpPr>
          <p:cNvPr id="127" name="Rectangle 126">
            <a:extLst>
              <a:ext uri="{FF2B5EF4-FFF2-40B4-BE49-F238E27FC236}">
                <a16:creationId xmlns:a16="http://schemas.microsoft.com/office/drawing/2014/main" id="{E6005C5B-DCF0-4589-8386-B23E259665B8}"/>
              </a:ext>
            </a:extLst>
          </p:cNvPr>
          <p:cNvSpPr/>
          <p:nvPr/>
        </p:nvSpPr>
        <p:spPr>
          <a:xfrm>
            <a:off x="5865168" y="1514479"/>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cxnSp>
        <p:nvCxnSpPr>
          <p:cNvPr id="14" name="Straight Arrow Connector 13">
            <a:extLst>
              <a:ext uri="{FF2B5EF4-FFF2-40B4-BE49-F238E27FC236}">
                <a16:creationId xmlns:a16="http://schemas.microsoft.com/office/drawing/2014/main" id="{0570629F-3903-466E-A73D-346F0A1A012C}"/>
              </a:ext>
            </a:extLst>
          </p:cNvPr>
          <p:cNvCxnSpPr>
            <a:cxnSpLocks/>
            <a:stCxn id="41" idx="3"/>
          </p:cNvCxnSpPr>
          <p:nvPr/>
        </p:nvCxnSpPr>
        <p:spPr>
          <a:xfrm>
            <a:off x="3515837" y="2144158"/>
            <a:ext cx="2477032" cy="104418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0BEC596-D9B8-4A7A-B60B-2EF886C818DD}"/>
              </a:ext>
            </a:extLst>
          </p:cNvPr>
          <p:cNvSpPr txBox="1"/>
          <p:nvPr/>
        </p:nvSpPr>
        <p:spPr>
          <a:xfrm>
            <a:off x="3760197" y="2310306"/>
            <a:ext cx="128367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 Package**</a:t>
            </a:r>
          </a:p>
        </p:txBody>
      </p:sp>
      <p:pic>
        <p:nvPicPr>
          <p:cNvPr id="93" name="Graphic 92" descr="Cloud outline">
            <a:extLst>
              <a:ext uri="{FF2B5EF4-FFF2-40B4-BE49-F238E27FC236}">
                <a16:creationId xmlns:a16="http://schemas.microsoft.com/office/drawing/2014/main" id="{3222ABA4-A420-4499-AF79-009A168B8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8224" y="2321043"/>
            <a:ext cx="287890" cy="287890"/>
          </a:xfrm>
          <a:prstGeom prst="rect">
            <a:avLst/>
          </a:prstGeom>
        </p:spPr>
      </p:pic>
      <p:pic>
        <p:nvPicPr>
          <p:cNvPr id="95" name="Graphic 94" descr="Cloud outline">
            <a:extLst>
              <a:ext uri="{FF2B5EF4-FFF2-40B4-BE49-F238E27FC236}">
                <a16:creationId xmlns:a16="http://schemas.microsoft.com/office/drawing/2014/main" id="{ECA2407D-7D1A-44E4-A126-5E95A825CD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098" y="1023010"/>
            <a:ext cx="287890" cy="287890"/>
          </a:xfrm>
          <a:prstGeom prst="rect">
            <a:avLst/>
          </a:prstGeom>
        </p:spPr>
      </p:pic>
      <p:sp>
        <p:nvSpPr>
          <p:cNvPr id="79" name="TextBox 78">
            <a:extLst>
              <a:ext uri="{FF2B5EF4-FFF2-40B4-BE49-F238E27FC236}">
                <a16:creationId xmlns:a16="http://schemas.microsoft.com/office/drawing/2014/main" id="{C2549ECD-F95D-47DA-BBA2-51D3538C7615}"/>
              </a:ext>
            </a:extLst>
          </p:cNvPr>
          <p:cNvSpPr txBox="1"/>
          <p:nvPr/>
        </p:nvSpPr>
        <p:spPr>
          <a:xfrm>
            <a:off x="98546" y="114536"/>
            <a:ext cx="3736233"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Core Certification Process + Funding/Cash Flow</a:t>
            </a:r>
          </a:p>
        </p:txBody>
      </p:sp>
    </p:spTree>
    <p:extLst>
      <p:ext uri="{BB962C8B-B14F-4D97-AF65-F5344CB8AC3E}">
        <p14:creationId xmlns:p14="http://schemas.microsoft.com/office/powerpoint/2010/main" val="155081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6F25-CF1C-4C5F-BA42-E8CD20028B47}"/>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South Carolina</a:t>
            </a:r>
          </a:p>
        </p:txBody>
      </p:sp>
      <p:pic>
        <p:nvPicPr>
          <p:cNvPr id="4" name="Picture 10">
            <a:extLst>
              <a:ext uri="{FF2B5EF4-FFF2-40B4-BE49-F238E27FC236}">
                <a16:creationId xmlns:a16="http://schemas.microsoft.com/office/drawing/2014/main" id="{6EC4555E-B925-40AA-BB9C-1CD3CD9D8072}"/>
              </a:ext>
            </a:extLst>
          </p:cNvPr>
          <p:cNvPicPr>
            <a:picLocks noChangeAspect="1" noChangeArrowheads="1"/>
          </p:cNvPicPr>
          <p:nvPr/>
        </p:nvPicPr>
        <p:blipFill>
          <a:blip r:embed="rId2">
            <a:alphaModFix amt="17000"/>
            <a:extLst>
              <a:ext uri="{28A0092B-C50C-407E-A947-70E740481C1C}">
                <a14:useLocalDpi xmlns:a14="http://schemas.microsoft.com/office/drawing/2010/main" val="0"/>
              </a:ext>
            </a:extLst>
          </a:blip>
          <a:srcRect/>
          <a:stretch>
            <a:fillRect/>
          </a:stretch>
        </p:blipFill>
        <p:spPr bwMode="auto">
          <a:xfrm>
            <a:off x="3709638" y="869795"/>
            <a:ext cx="4572001" cy="4572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046F86-6B58-43EB-8B82-9C85C07A9C47}"/>
              </a:ext>
            </a:extLst>
          </p:cNvPr>
          <p:cNvSpPr/>
          <p:nvPr/>
        </p:nvSpPr>
        <p:spPr>
          <a:xfrm>
            <a:off x="293314" y="213674"/>
            <a:ext cx="670700" cy="6561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Tree>
    <p:extLst>
      <p:ext uri="{BB962C8B-B14F-4D97-AF65-F5344CB8AC3E}">
        <p14:creationId xmlns:p14="http://schemas.microsoft.com/office/powerpoint/2010/main" val="414719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9935581" y="1963439"/>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173330" y="1861373"/>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7" name="Rectangle: Rounded Corners 16">
            <a:extLst>
              <a:ext uri="{FF2B5EF4-FFF2-40B4-BE49-F238E27FC236}">
                <a16:creationId xmlns:a16="http://schemas.microsoft.com/office/drawing/2014/main" id="{2B80FEC6-B45D-4906-96E4-795A64492ED8}"/>
              </a:ext>
            </a:extLst>
          </p:cNvPr>
          <p:cNvSpPr/>
          <p:nvPr/>
        </p:nvSpPr>
        <p:spPr>
          <a:xfrm>
            <a:off x="284350" y="121056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DHHS</a:t>
            </a:r>
          </a:p>
        </p:txBody>
      </p:sp>
      <p:sp>
        <p:nvSpPr>
          <p:cNvPr id="18" name="Rectangle: Rounded Corners 17">
            <a:extLst>
              <a:ext uri="{FF2B5EF4-FFF2-40B4-BE49-F238E27FC236}">
                <a16:creationId xmlns:a16="http://schemas.microsoft.com/office/drawing/2014/main" id="{F97C8203-553E-493D-94C1-C95868BBC06A}"/>
              </a:ext>
            </a:extLst>
          </p:cNvPr>
          <p:cNvSpPr/>
          <p:nvPr/>
        </p:nvSpPr>
        <p:spPr>
          <a:xfrm>
            <a:off x="275067" y="156622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DHEC</a:t>
            </a:r>
          </a:p>
        </p:txBody>
      </p:sp>
      <p:sp>
        <p:nvSpPr>
          <p:cNvPr id="96" name="Rectangle: Rounded Corners 95">
            <a:extLst>
              <a:ext uri="{FF2B5EF4-FFF2-40B4-BE49-F238E27FC236}">
                <a16:creationId xmlns:a16="http://schemas.microsoft.com/office/drawing/2014/main" id="{9F561AB0-6589-4348-96B4-325F6914CDC0}"/>
              </a:ext>
            </a:extLst>
          </p:cNvPr>
          <p:cNvSpPr/>
          <p:nvPr/>
        </p:nvSpPr>
        <p:spPr>
          <a:xfrm>
            <a:off x="275067" y="84944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AHEC</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cxnSp>
        <p:nvCxnSpPr>
          <p:cNvPr id="355" name="Straight Connector 354">
            <a:extLst>
              <a:ext uri="{FF2B5EF4-FFF2-40B4-BE49-F238E27FC236}">
                <a16:creationId xmlns:a16="http://schemas.microsoft.com/office/drawing/2014/main" id="{912BF851-C2BC-46E5-B775-C1013022EAC5}"/>
              </a:ext>
            </a:extLst>
          </p:cNvPr>
          <p:cNvCxnSpPr>
            <a:cxnSpLocks/>
            <a:endCxn id="40" idx="3"/>
          </p:cNvCxnSpPr>
          <p:nvPr/>
        </p:nvCxnSpPr>
        <p:spPr>
          <a:xfrm flipH="1">
            <a:off x="6840420" y="3449902"/>
            <a:ext cx="332910" cy="0"/>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58897"/>
            <a:ext cx="517624" cy="10567"/>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sp>
        <p:nvSpPr>
          <p:cNvPr id="645" name="Rectangle: Rounded Corners 644">
            <a:extLst>
              <a:ext uri="{FF2B5EF4-FFF2-40B4-BE49-F238E27FC236}">
                <a16:creationId xmlns:a16="http://schemas.microsoft.com/office/drawing/2014/main" id="{DBECC5A7-F813-4CE3-AF08-93FDF4B06697}"/>
              </a:ext>
            </a:extLst>
          </p:cNvPr>
          <p:cNvSpPr/>
          <p:nvPr/>
        </p:nvSpPr>
        <p:spPr>
          <a:xfrm>
            <a:off x="282972" y="1897128"/>
            <a:ext cx="980991" cy="3433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SC Hospital Association</a:t>
            </a:r>
          </a:p>
        </p:txBody>
      </p:sp>
      <p:sp>
        <p:nvSpPr>
          <p:cNvPr id="646" name="Rectangle: Rounded Corners 645">
            <a:extLst>
              <a:ext uri="{FF2B5EF4-FFF2-40B4-BE49-F238E27FC236}">
                <a16:creationId xmlns:a16="http://schemas.microsoft.com/office/drawing/2014/main" id="{A6F7AE4C-BBD1-474E-B4E6-2ABE32B70639}"/>
              </a:ext>
            </a:extLst>
          </p:cNvPr>
          <p:cNvSpPr/>
          <p:nvPr/>
        </p:nvSpPr>
        <p:spPr>
          <a:xfrm>
            <a:off x="265040" y="51653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BCBS</a:t>
            </a: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8" y="95618"/>
            <a:ext cx="2076447"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Organizational Structure</a:t>
            </a:r>
          </a:p>
        </p:txBody>
      </p:sp>
      <p:sp>
        <p:nvSpPr>
          <p:cNvPr id="1031" name="Right Bracket 1030">
            <a:extLst>
              <a:ext uri="{FF2B5EF4-FFF2-40B4-BE49-F238E27FC236}">
                <a16:creationId xmlns:a16="http://schemas.microsoft.com/office/drawing/2014/main" id="{B18E79DE-E7FF-448D-B9BB-281230D99EB6}"/>
              </a:ext>
            </a:extLst>
          </p:cNvPr>
          <p:cNvSpPr/>
          <p:nvPr/>
        </p:nvSpPr>
        <p:spPr>
          <a:xfrm>
            <a:off x="1251133" y="462802"/>
            <a:ext cx="69671" cy="185019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35" name="Connector: Curved 1034">
            <a:extLst>
              <a:ext uri="{FF2B5EF4-FFF2-40B4-BE49-F238E27FC236}">
                <a16:creationId xmlns:a16="http://schemas.microsoft.com/office/drawing/2014/main" id="{F1CD08CA-859F-454B-B9CD-9169E1CB6F82}"/>
              </a:ext>
            </a:extLst>
          </p:cNvPr>
          <p:cNvCxnSpPr>
            <a:cxnSpLocks/>
            <a:endCxn id="40" idx="0"/>
          </p:cNvCxnSpPr>
          <p:nvPr/>
        </p:nvCxnSpPr>
        <p:spPr>
          <a:xfrm>
            <a:off x="1327031" y="1556587"/>
            <a:ext cx="4903501" cy="787012"/>
          </a:xfrm>
          <a:prstGeom prst="curvedConnector2">
            <a:avLst/>
          </a:prstGeom>
        </p:spPr>
        <p:style>
          <a:lnRef idx="1">
            <a:schemeClr val="dk1"/>
          </a:lnRef>
          <a:fillRef idx="0">
            <a:schemeClr val="dk1"/>
          </a:fillRef>
          <a:effectRef idx="0">
            <a:schemeClr val="dk1"/>
          </a:effectRef>
          <a:fontRef idx="minor">
            <a:schemeClr val="tx1"/>
          </a:fontRef>
        </p:style>
      </p:cxn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AF572D32-1220-4351-A91A-E3FE744FFC16}"/>
              </a:ext>
            </a:extLst>
          </p:cNvPr>
          <p:cNvCxnSpPr>
            <a:cxnSpLocks/>
            <a:stCxn id="11" idx="1"/>
            <a:endCxn id="15" idx="3"/>
          </p:cNvCxnSpPr>
          <p:nvPr/>
        </p:nvCxnSpPr>
        <p:spPr>
          <a:xfrm flipH="1">
            <a:off x="8430147" y="2961238"/>
            <a:ext cx="877954" cy="424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4F6162D-8E8B-49D5-B705-26D2B44DD5A0}"/>
              </a:ext>
            </a:extLst>
          </p:cNvPr>
          <p:cNvSpPr txBox="1"/>
          <p:nvPr/>
        </p:nvSpPr>
        <p:spPr>
          <a:xfrm>
            <a:off x="9348379" y="3997682"/>
            <a:ext cx="1827198" cy="1061829"/>
          </a:xfrm>
          <a:prstGeom prst="rect">
            <a:avLst/>
          </a:prstGeom>
          <a:noFill/>
          <a:ln>
            <a:solidFill>
              <a:schemeClr val="tx1">
                <a:lumMod val="50000"/>
                <a:lumOff val="50000"/>
              </a:schemeClr>
            </a:solidFill>
          </a:ln>
        </p:spPr>
        <p:txBody>
          <a:bodyPr wrap="square">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Formerly the Community Health Worker Institute</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Training, Capacity Building, Focus Areas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One of the 2 Approved CHW Core Competency Training Programs in the state</a:t>
            </a:r>
          </a:p>
        </p:txBody>
      </p:sp>
      <p:cxnSp>
        <p:nvCxnSpPr>
          <p:cNvPr id="92" name="Straight Connector 91">
            <a:extLst>
              <a:ext uri="{FF2B5EF4-FFF2-40B4-BE49-F238E27FC236}">
                <a16:creationId xmlns:a16="http://schemas.microsoft.com/office/drawing/2014/main" id="{100BDCD5-620E-4233-8564-04E85CA7F6E7}"/>
              </a:ext>
            </a:extLst>
          </p:cNvPr>
          <p:cNvCxnSpPr>
            <a:cxnSpLocks/>
            <a:stCxn id="91" idx="0"/>
            <a:endCxn id="11" idx="2"/>
          </p:cNvCxnSpPr>
          <p:nvPr/>
        </p:nvCxnSpPr>
        <p:spPr>
          <a:xfrm flipH="1" flipV="1">
            <a:off x="9907537" y="3706664"/>
            <a:ext cx="354441" cy="291018"/>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AF46E01F-E2AF-428F-8FC5-B595843EC905}"/>
              </a:ext>
            </a:extLst>
          </p:cNvPr>
          <p:cNvSpPr txBox="1"/>
          <p:nvPr/>
        </p:nvSpPr>
        <p:spPr>
          <a:xfrm>
            <a:off x="6835362" y="462802"/>
            <a:ext cx="1827198" cy="369332"/>
          </a:xfrm>
          <a:prstGeom prst="rect">
            <a:avLst/>
          </a:prstGeom>
          <a:noFill/>
          <a:ln>
            <a:solidFill>
              <a:schemeClr val="tx1">
                <a:lumMod val="50000"/>
                <a:lumOff val="50000"/>
              </a:schemeClr>
            </a:solidFill>
          </a:ln>
        </p:spPr>
        <p:txBody>
          <a:bodyPr wrap="square">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Provides evaluation support and CHW ROI studies.</a:t>
            </a:r>
          </a:p>
        </p:txBody>
      </p:sp>
      <p:cxnSp>
        <p:nvCxnSpPr>
          <p:cNvPr id="103" name="Straight Connector 102">
            <a:extLst>
              <a:ext uri="{FF2B5EF4-FFF2-40B4-BE49-F238E27FC236}">
                <a16:creationId xmlns:a16="http://schemas.microsoft.com/office/drawing/2014/main" id="{5C1A4595-DBC7-431D-9971-F0523ACC8255}"/>
              </a:ext>
            </a:extLst>
          </p:cNvPr>
          <p:cNvCxnSpPr>
            <a:cxnSpLocks/>
            <a:stCxn id="102" idx="3"/>
            <a:endCxn id="13" idx="1"/>
          </p:cNvCxnSpPr>
          <p:nvPr/>
        </p:nvCxnSpPr>
        <p:spPr>
          <a:xfrm>
            <a:off x="8662560" y="647468"/>
            <a:ext cx="500036" cy="577111"/>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ADF8E99-340A-4C88-A870-F844BCEA3DA3}"/>
              </a:ext>
            </a:extLst>
          </p:cNvPr>
          <p:cNvSpPr txBox="1"/>
          <p:nvPr/>
        </p:nvSpPr>
        <p:spPr>
          <a:xfrm>
            <a:off x="6539199" y="4778907"/>
            <a:ext cx="2525079" cy="1754326"/>
          </a:xfrm>
          <a:prstGeom prst="rect">
            <a:avLst/>
          </a:prstGeom>
          <a:noFill/>
          <a:ln>
            <a:solidFill>
              <a:schemeClr val="tx1">
                <a:lumMod val="50000"/>
                <a:lumOff val="50000"/>
              </a:schemeClr>
            </a:solidFill>
          </a:ln>
        </p:spPr>
        <p:txBody>
          <a:bodyPr wrap="square">
            <a:spAutoFit/>
          </a:bodyPr>
          <a:lstStyle/>
          <a:p>
            <a:r>
              <a:rPr lang="en-US" sz="900" b="0" i="0" dirty="0">
                <a:solidFill>
                  <a:schemeClr val="tx1">
                    <a:lumMod val="50000"/>
                    <a:lumOff val="50000"/>
                  </a:schemeClr>
                </a:solidFill>
                <a:effectLst/>
                <a:latin typeface="Arial" panose="020B0604020202020204" pitchFamily="34" charset="0"/>
              </a:rPr>
              <a:t>“The South Carolina Community Health Worker Association (SCCHWA) is made up of Community Health Workers (CHWs) and supporters who are building a healthier South Carolina through the promotion of education, networking and advocacy for the community health worker profession. The association provides a forum for networking, sharing of strategies and resources, and provide a foundation for education of CHWs and the organizations and systems that support them.”</a:t>
            </a:r>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D2A3A3DE-11B6-4B13-A01B-97629FE87B89}"/>
              </a:ext>
            </a:extLst>
          </p:cNvPr>
          <p:cNvCxnSpPr>
            <a:cxnSpLocks/>
            <a:stCxn id="108" idx="0"/>
            <a:endCxn id="15" idx="2"/>
          </p:cNvCxnSpPr>
          <p:nvPr/>
        </p:nvCxnSpPr>
        <p:spPr>
          <a:xfrm flipV="1">
            <a:off x="7801739" y="4069582"/>
            <a:ext cx="0" cy="709325"/>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5AAE6D0-2D5B-4285-BC98-8C4D4C5A80B0}"/>
              </a:ext>
            </a:extLst>
          </p:cNvPr>
          <p:cNvSpPr txBox="1"/>
          <p:nvPr/>
        </p:nvSpPr>
        <p:spPr>
          <a:xfrm>
            <a:off x="2771020" y="2455885"/>
            <a:ext cx="2146118" cy="1061829"/>
          </a:xfrm>
          <a:prstGeom prst="rect">
            <a:avLst/>
          </a:prstGeom>
          <a:noFill/>
          <a:ln>
            <a:solidFill>
              <a:schemeClr val="tx1">
                <a:lumMod val="50000"/>
                <a:lumOff val="50000"/>
              </a:schemeClr>
            </a:solidFill>
          </a:ln>
        </p:spPr>
        <p:txBody>
          <a:bodyPr wrap="square">
            <a:spAutoFit/>
          </a:bodyPr>
          <a:lstStyle/>
          <a:p>
            <a:pPr algn="l" fontAlgn="base"/>
            <a:r>
              <a:rPr lang="en-US" sz="900" b="0" i="0" dirty="0">
                <a:solidFill>
                  <a:schemeClr val="tx1">
                    <a:lumMod val="50000"/>
                    <a:lumOff val="50000"/>
                  </a:schemeClr>
                </a:solidFill>
                <a:effectLst/>
                <a:latin typeface="Arial" panose="020B0604020202020204" pitchFamily="34" charset="0"/>
              </a:rPr>
              <a:t>The South Carolina Community Health Worker Credentialing Council (SCCHWCC) was established in March 2019. It is comprised of representatives of SCCHWA, CCHA, SC DHEC, SC DHHS, SC AHEC and BlueCross BlueShield of SC.</a:t>
            </a:r>
          </a:p>
        </p:txBody>
      </p:sp>
      <p:cxnSp>
        <p:nvCxnSpPr>
          <p:cNvPr id="117" name="Straight Connector 116">
            <a:extLst>
              <a:ext uri="{FF2B5EF4-FFF2-40B4-BE49-F238E27FC236}">
                <a16:creationId xmlns:a16="http://schemas.microsoft.com/office/drawing/2014/main" id="{C665AE01-C933-401E-916A-F424BD82D01C}"/>
              </a:ext>
            </a:extLst>
          </p:cNvPr>
          <p:cNvCxnSpPr>
            <a:cxnSpLocks/>
            <a:stCxn id="116" idx="3"/>
            <a:endCxn id="40" idx="1"/>
          </p:cNvCxnSpPr>
          <p:nvPr/>
        </p:nvCxnSpPr>
        <p:spPr>
          <a:xfrm>
            <a:off x="4917138" y="2986800"/>
            <a:ext cx="703506" cy="463102"/>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7D715085-22AF-4758-BA49-AF7052E6569C}"/>
              </a:ext>
            </a:extLst>
          </p:cNvPr>
          <p:cNvSpPr txBox="1"/>
          <p:nvPr/>
        </p:nvSpPr>
        <p:spPr>
          <a:xfrm>
            <a:off x="260618" y="3367672"/>
            <a:ext cx="2146118" cy="1615827"/>
          </a:xfrm>
          <a:prstGeom prst="rect">
            <a:avLst/>
          </a:prstGeom>
          <a:noFill/>
          <a:ln>
            <a:solidFill>
              <a:schemeClr val="tx1">
                <a:lumMod val="50000"/>
                <a:lumOff val="50000"/>
              </a:schemeClr>
            </a:solidFill>
          </a:ln>
        </p:spPr>
        <p:txBody>
          <a:bodyPr wrap="square">
            <a:spAutoFit/>
          </a:bodyPr>
          <a:lstStyle/>
          <a:p>
            <a:pPr algn="l" fontAlgn="base"/>
            <a:r>
              <a:rPr lang="en-US" sz="900" b="0" i="0" dirty="0">
                <a:solidFill>
                  <a:schemeClr val="tx1">
                    <a:lumMod val="50000"/>
                    <a:lumOff val="50000"/>
                  </a:schemeClr>
                </a:solidFill>
                <a:effectLst/>
                <a:latin typeface="Arial" panose="020B0604020202020204" pitchFamily="34" charset="0"/>
              </a:rPr>
              <a:t>PASOs provides culturally responsive education on family health, early childhood, and positive parenting skills; individual guidance for participants in need of resources; and partnership with health care and social service providers to help them provide more effective services. </a:t>
            </a:r>
            <a:r>
              <a:rPr lang="en-US" sz="900" dirty="0">
                <a:solidFill>
                  <a:schemeClr val="tx1">
                    <a:lumMod val="50000"/>
                    <a:lumOff val="50000"/>
                  </a:schemeClr>
                </a:solidFill>
                <a:latin typeface="Arial" panose="020B0604020202020204" pitchFamily="34" charset="0"/>
                <a:cs typeface="Arial" panose="020B0604020202020204" pitchFamily="34" charset="0"/>
              </a:rPr>
              <a:t>One of the 2 Approved CHW Core Competency Training Programs in the state</a:t>
            </a:r>
          </a:p>
          <a:p>
            <a:pPr algn="l" fontAlgn="base"/>
            <a:endParaRPr lang="en-US" sz="900" b="0" i="0" dirty="0">
              <a:solidFill>
                <a:srgbClr val="666666"/>
              </a:solidFill>
              <a:effectLst/>
              <a:latin typeface="Arial" panose="020B0604020202020204" pitchFamily="34" charset="0"/>
            </a:endParaRPr>
          </a:p>
        </p:txBody>
      </p:sp>
      <p:cxnSp>
        <p:nvCxnSpPr>
          <p:cNvPr id="126" name="Straight Connector 125">
            <a:extLst>
              <a:ext uri="{FF2B5EF4-FFF2-40B4-BE49-F238E27FC236}">
                <a16:creationId xmlns:a16="http://schemas.microsoft.com/office/drawing/2014/main" id="{CFC64295-5FE2-4FCD-B85F-4321D4612391}"/>
              </a:ext>
            </a:extLst>
          </p:cNvPr>
          <p:cNvCxnSpPr>
            <a:cxnSpLocks/>
            <a:stCxn id="125" idx="3"/>
            <a:endCxn id="367" idx="1"/>
          </p:cNvCxnSpPr>
          <p:nvPr/>
        </p:nvCxnSpPr>
        <p:spPr>
          <a:xfrm>
            <a:off x="2406736" y="4175586"/>
            <a:ext cx="562909" cy="474703"/>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8AD84A2-C5CB-4E88-A573-7B3BAF9DD930}"/>
              </a:ext>
            </a:extLst>
          </p:cNvPr>
          <p:cNvCxnSpPr>
            <a:cxnSpLocks/>
            <a:stCxn id="13" idx="2"/>
            <a:endCxn id="15" idx="3"/>
          </p:cNvCxnSpPr>
          <p:nvPr/>
        </p:nvCxnSpPr>
        <p:spPr>
          <a:xfrm flipH="1">
            <a:off x="8430147" y="1671388"/>
            <a:ext cx="1417513" cy="129409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887336A-F1CB-4B75-8FD8-16C19A5FCEA9}"/>
              </a:ext>
            </a:extLst>
          </p:cNvPr>
          <p:cNvSpPr/>
          <p:nvPr/>
        </p:nvSpPr>
        <p:spPr>
          <a:xfrm>
            <a:off x="5620644" y="2343599"/>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47D557F6-232E-47B4-A709-F7200E2DD230}"/>
              </a:ext>
            </a:extLst>
          </p:cNvPr>
          <p:cNvSpPr txBox="1"/>
          <p:nvPr/>
        </p:nvSpPr>
        <p:spPr>
          <a:xfrm>
            <a:off x="8534729" y="1696358"/>
            <a:ext cx="1029122" cy="646331"/>
          </a:xfrm>
          <a:prstGeom prst="rect">
            <a:avLst/>
          </a:prstGeom>
          <a:noFill/>
          <a:ln>
            <a:noFill/>
          </a:ln>
        </p:spPr>
        <p:txBody>
          <a:bodyPr wrap="square">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Program evaluation i.e., conference surveys</a:t>
            </a:r>
          </a:p>
        </p:txBody>
      </p:sp>
    </p:spTree>
    <p:extLst>
      <p:ext uri="{BB962C8B-B14F-4D97-AF65-F5344CB8AC3E}">
        <p14:creationId xmlns:p14="http://schemas.microsoft.com/office/powerpoint/2010/main" val="1440690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CF8A3630-AF34-4760-A141-AE1BD33F6A82}"/>
              </a:ext>
            </a:extLst>
          </p:cNvPr>
          <p:cNvCxnSpPr>
            <a:cxnSpLocks/>
          </p:cNvCxnSpPr>
          <p:nvPr/>
        </p:nvCxnSpPr>
        <p:spPr>
          <a:xfrm flipH="1">
            <a:off x="8430147" y="2961238"/>
            <a:ext cx="877954" cy="424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8" name="Straight Arrow Connector 717">
            <a:extLst>
              <a:ext uri="{FF2B5EF4-FFF2-40B4-BE49-F238E27FC236}">
                <a16:creationId xmlns:a16="http://schemas.microsoft.com/office/drawing/2014/main" id="{C7462370-4557-439A-B315-6CDD5D24D350}"/>
              </a:ext>
            </a:extLst>
          </p:cNvPr>
          <p:cNvCxnSpPr>
            <a:cxnSpLocks/>
            <a:stCxn id="667" idx="6"/>
          </p:cNvCxnSpPr>
          <p:nvPr/>
        </p:nvCxnSpPr>
        <p:spPr>
          <a:xfrm>
            <a:off x="1553456" y="4761220"/>
            <a:ext cx="1277466" cy="0"/>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BAEB68DD-2415-4293-B44C-CEAD8D146581}"/>
              </a:ext>
            </a:extLst>
          </p:cNvPr>
          <p:cNvCxnSpPr>
            <a:cxnSpLocks/>
          </p:cNvCxnSpPr>
          <p:nvPr/>
        </p:nvCxnSpPr>
        <p:spPr>
          <a:xfrm>
            <a:off x="8430146" y="3636602"/>
            <a:ext cx="777207" cy="1794484"/>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9935581" y="1963439"/>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173330" y="1861373"/>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7" name="Rectangle: Rounded Corners 16">
            <a:extLst>
              <a:ext uri="{FF2B5EF4-FFF2-40B4-BE49-F238E27FC236}">
                <a16:creationId xmlns:a16="http://schemas.microsoft.com/office/drawing/2014/main" id="{2B80FEC6-B45D-4906-96E4-795A64492ED8}"/>
              </a:ext>
            </a:extLst>
          </p:cNvPr>
          <p:cNvSpPr/>
          <p:nvPr/>
        </p:nvSpPr>
        <p:spPr>
          <a:xfrm>
            <a:off x="284350" y="121056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DHHS</a:t>
            </a:r>
          </a:p>
        </p:txBody>
      </p:sp>
      <p:sp>
        <p:nvSpPr>
          <p:cNvPr id="18" name="Rectangle: Rounded Corners 17">
            <a:extLst>
              <a:ext uri="{FF2B5EF4-FFF2-40B4-BE49-F238E27FC236}">
                <a16:creationId xmlns:a16="http://schemas.microsoft.com/office/drawing/2014/main" id="{F97C8203-553E-493D-94C1-C95868BBC06A}"/>
              </a:ext>
            </a:extLst>
          </p:cNvPr>
          <p:cNvSpPr/>
          <p:nvPr/>
        </p:nvSpPr>
        <p:spPr>
          <a:xfrm>
            <a:off x="275067" y="156622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DHEC</a:t>
            </a:r>
          </a:p>
        </p:txBody>
      </p:sp>
      <p:sp>
        <p:nvSpPr>
          <p:cNvPr id="96" name="Rectangle: Rounded Corners 95">
            <a:extLst>
              <a:ext uri="{FF2B5EF4-FFF2-40B4-BE49-F238E27FC236}">
                <a16:creationId xmlns:a16="http://schemas.microsoft.com/office/drawing/2014/main" id="{9F561AB0-6589-4348-96B4-325F6914CDC0}"/>
              </a:ext>
            </a:extLst>
          </p:cNvPr>
          <p:cNvSpPr/>
          <p:nvPr/>
        </p:nvSpPr>
        <p:spPr>
          <a:xfrm>
            <a:off x="275067" y="84944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AHEC</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cxnSp>
        <p:nvCxnSpPr>
          <p:cNvPr id="355" name="Straight Connector 354">
            <a:extLst>
              <a:ext uri="{FF2B5EF4-FFF2-40B4-BE49-F238E27FC236}">
                <a16:creationId xmlns:a16="http://schemas.microsoft.com/office/drawing/2014/main" id="{912BF851-C2BC-46E5-B775-C1013022EAC5}"/>
              </a:ext>
            </a:extLst>
          </p:cNvPr>
          <p:cNvCxnSpPr>
            <a:cxnSpLocks/>
            <a:stCxn id="15" idx="1"/>
          </p:cNvCxnSpPr>
          <p:nvPr/>
        </p:nvCxnSpPr>
        <p:spPr>
          <a:xfrm flipH="1">
            <a:off x="6835362" y="2965478"/>
            <a:ext cx="337968" cy="2198"/>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58897"/>
            <a:ext cx="517624" cy="10567"/>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cxnSp>
        <p:nvCxnSpPr>
          <p:cNvPr id="183" name="Straight Arrow Connector 182">
            <a:extLst>
              <a:ext uri="{FF2B5EF4-FFF2-40B4-BE49-F238E27FC236}">
                <a16:creationId xmlns:a16="http://schemas.microsoft.com/office/drawing/2014/main" id="{1E1C7AC8-3C37-49EF-90DD-E32F363DE1ED}"/>
              </a:ext>
            </a:extLst>
          </p:cNvPr>
          <p:cNvCxnSpPr>
            <a:cxnSpLocks/>
            <a:stCxn id="653" idx="3"/>
          </p:cNvCxnSpPr>
          <p:nvPr/>
        </p:nvCxnSpPr>
        <p:spPr>
          <a:xfrm flipV="1">
            <a:off x="3138673" y="2967676"/>
            <a:ext cx="2476913" cy="19508"/>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2740C3D4-5124-4981-8301-12D03B235049}"/>
              </a:ext>
            </a:extLst>
          </p:cNvPr>
          <p:cNvSpPr txBox="1"/>
          <p:nvPr/>
        </p:nvSpPr>
        <p:spPr>
          <a:xfrm>
            <a:off x="3728483" y="2800478"/>
            <a:ext cx="1017300"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Curricula Application </a:t>
            </a:r>
          </a:p>
        </p:txBody>
      </p:sp>
      <p:sp>
        <p:nvSpPr>
          <p:cNvPr id="194" name="Hexagon 193">
            <a:extLst>
              <a:ext uri="{FF2B5EF4-FFF2-40B4-BE49-F238E27FC236}">
                <a16:creationId xmlns:a16="http://schemas.microsoft.com/office/drawing/2014/main" id="{DD77DB56-B2AC-4AD3-AA76-F8547116F289}"/>
              </a:ext>
            </a:extLst>
          </p:cNvPr>
          <p:cNvSpPr/>
          <p:nvPr/>
        </p:nvSpPr>
        <p:spPr>
          <a:xfrm>
            <a:off x="6507090" y="4267288"/>
            <a:ext cx="1086655" cy="753708"/>
          </a:xfrm>
          <a:prstGeom prst="hexagon">
            <a:avLst/>
          </a:prstGeom>
          <a:solidFill>
            <a:schemeClr val="accent6"/>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SCCHWCC</a:t>
            </a:r>
            <a:r>
              <a:rPr lang="en-US" sz="1100" b="1" dirty="0">
                <a:solidFill>
                  <a:schemeClr val="bg1"/>
                </a:solidFill>
                <a:latin typeface="Arial" panose="020B0604020202020204" pitchFamily="34" charset="0"/>
                <a:cs typeface="Arial" panose="020B0604020202020204" pitchFamily="34" charset="0"/>
              </a:rPr>
              <a:t> </a:t>
            </a:r>
            <a:r>
              <a:rPr lang="en-US" sz="900" b="1" dirty="0">
                <a:solidFill>
                  <a:schemeClr val="bg1"/>
                </a:solidFill>
                <a:latin typeface="Arial" panose="020B0604020202020204" pitchFamily="34" charset="0"/>
                <a:cs typeface="Arial" panose="020B0604020202020204" pitchFamily="34" charset="0"/>
              </a:rPr>
              <a:t>Exam</a:t>
            </a:r>
            <a:endParaRPr lang="en-US" sz="1100" b="1" dirty="0">
              <a:solidFill>
                <a:schemeClr val="bg1"/>
              </a:solidFill>
              <a:latin typeface="Arial" panose="020B0604020202020204" pitchFamily="34" charset="0"/>
              <a:cs typeface="Arial" panose="020B0604020202020204" pitchFamily="34" charset="0"/>
            </a:endParaRPr>
          </a:p>
        </p:txBody>
      </p:sp>
      <p:cxnSp>
        <p:nvCxnSpPr>
          <p:cNvPr id="203" name="Straight Arrow Connector 202">
            <a:extLst>
              <a:ext uri="{FF2B5EF4-FFF2-40B4-BE49-F238E27FC236}">
                <a16:creationId xmlns:a16="http://schemas.microsoft.com/office/drawing/2014/main" id="{AF9A8776-A995-40E3-9823-6D82C65C2B13}"/>
              </a:ext>
            </a:extLst>
          </p:cNvPr>
          <p:cNvCxnSpPr>
            <a:cxnSpLocks/>
            <a:endCxn id="294" idx="0"/>
          </p:cNvCxnSpPr>
          <p:nvPr/>
        </p:nvCxnSpPr>
        <p:spPr>
          <a:xfrm flipH="1">
            <a:off x="3757221" y="2967676"/>
            <a:ext cx="1858365" cy="875719"/>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66513091-7901-4744-A3BE-6C953E71AAE0}"/>
              </a:ext>
            </a:extLst>
          </p:cNvPr>
          <p:cNvSpPr/>
          <p:nvPr/>
        </p:nvSpPr>
        <p:spPr>
          <a:xfrm>
            <a:off x="8785543" y="5416417"/>
            <a:ext cx="983660" cy="89512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sp>
        <p:nvSpPr>
          <p:cNvPr id="416" name="TextBox 415">
            <a:extLst>
              <a:ext uri="{FF2B5EF4-FFF2-40B4-BE49-F238E27FC236}">
                <a16:creationId xmlns:a16="http://schemas.microsoft.com/office/drawing/2014/main" id="{2CE42649-07AD-41C8-B215-176A2B397B23}"/>
              </a:ext>
            </a:extLst>
          </p:cNvPr>
          <p:cNvSpPr txBox="1"/>
          <p:nvPr/>
        </p:nvSpPr>
        <p:spPr>
          <a:xfrm rot="18656112">
            <a:off x="5943581" y="5053118"/>
            <a:ext cx="696517" cy="369332"/>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Register for Exam</a:t>
            </a:r>
          </a:p>
        </p:txBody>
      </p:sp>
      <p:sp>
        <p:nvSpPr>
          <p:cNvPr id="500" name="TextBox 499">
            <a:extLst>
              <a:ext uri="{FF2B5EF4-FFF2-40B4-BE49-F238E27FC236}">
                <a16:creationId xmlns:a16="http://schemas.microsoft.com/office/drawing/2014/main" id="{FEFEB4CE-A188-4D81-A5E9-50C47EA154E1}"/>
              </a:ext>
            </a:extLst>
          </p:cNvPr>
          <p:cNvSpPr txBox="1"/>
          <p:nvPr/>
        </p:nvSpPr>
        <p:spPr>
          <a:xfrm>
            <a:off x="10451154" y="4761220"/>
            <a:ext cx="1195002" cy="646331"/>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24 CEUs – educational and/or experiential</a:t>
            </a:r>
          </a:p>
        </p:txBody>
      </p:sp>
      <p:cxnSp>
        <p:nvCxnSpPr>
          <p:cNvPr id="502" name="Straight Connector 501">
            <a:extLst>
              <a:ext uri="{FF2B5EF4-FFF2-40B4-BE49-F238E27FC236}">
                <a16:creationId xmlns:a16="http://schemas.microsoft.com/office/drawing/2014/main" id="{24F519A8-B150-4608-8EE8-84CFF952A6AA}"/>
              </a:ext>
            </a:extLst>
          </p:cNvPr>
          <p:cNvCxnSpPr>
            <a:cxnSpLocks/>
            <a:stCxn id="500" idx="1"/>
            <a:endCxn id="490" idx="3"/>
          </p:cNvCxnSpPr>
          <p:nvPr/>
        </p:nvCxnSpPr>
        <p:spPr>
          <a:xfrm flipH="1" flipV="1">
            <a:off x="10058238" y="4781804"/>
            <a:ext cx="392916" cy="302582"/>
          </a:xfrm>
          <a:prstGeom prst="line">
            <a:avLst/>
          </a:prstGeom>
          <a:ln w="1905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F1BC8AC7-E85A-4D0B-9AA8-9576C7667C6B}"/>
              </a:ext>
            </a:extLst>
          </p:cNvPr>
          <p:cNvSpPr txBox="1"/>
          <p:nvPr/>
        </p:nvSpPr>
        <p:spPr>
          <a:xfrm>
            <a:off x="3773687" y="3405770"/>
            <a:ext cx="1256598"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 Curriculum Approval</a:t>
            </a:r>
          </a:p>
        </p:txBody>
      </p:sp>
      <p:sp>
        <p:nvSpPr>
          <p:cNvPr id="629" name="Rectangle 628">
            <a:extLst>
              <a:ext uri="{FF2B5EF4-FFF2-40B4-BE49-F238E27FC236}">
                <a16:creationId xmlns:a16="http://schemas.microsoft.com/office/drawing/2014/main" id="{55586F32-0641-4D55-9A44-BCAD5E50AF68}"/>
              </a:ext>
            </a:extLst>
          </p:cNvPr>
          <p:cNvSpPr/>
          <p:nvPr/>
        </p:nvSpPr>
        <p:spPr>
          <a:xfrm>
            <a:off x="2843622" y="5904174"/>
            <a:ext cx="1827198" cy="334397"/>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Practicum </a:t>
            </a:r>
            <a:r>
              <a:rPr lang="en-US" sz="800" dirty="0">
                <a:latin typeface="Arial" panose="020B0604020202020204" pitchFamily="34" charset="0"/>
                <a:cs typeface="Arial" panose="020B0604020202020204" pitchFamily="34" charset="0"/>
              </a:rPr>
              <a:t>(80 hours)</a:t>
            </a:r>
            <a:endParaRPr lang="en-US" sz="1100" dirty="0">
              <a:latin typeface="Arial" panose="020B0604020202020204" pitchFamily="34" charset="0"/>
              <a:cs typeface="Arial" panose="020B0604020202020204" pitchFamily="34" charset="0"/>
            </a:endParaRPr>
          </a:p>
        </p:txBody>
      </p:sp>
      <p:sp>
        <p:nvSpPr>
          <p:cNvPr id="645" name="Rectangle: Rounded Corners 644">
            <a:extLst>
              <a:ext uri="{FF2B5EF4-FFF2-40B4-BE49-F238E27FC236}">
                <a16:creationId xmlns:a16="http://schemas.microsoft.com/office/drawing/2014/main" id="{DBECC5A7-F813-4CE3-AF08-93FDF4B06697}"/>
              </a:ext>
            </a:extLst>
          </p:cNvPr>
          <p:cNvSpPr/>
          <p:nvPr/>
        </p:nvSpPr>
        <p:spPr>
          <a:xfrm>
            <a:off x="282972" y="1897128"/>
            <a:ext cx="980991"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HA</a:t>
            </a:r>
          </a:p>
        </p:txBody>
      </p:sp>
      <p:sp>
        <p:nvSpPr>
          <p:cNvPr id="646" name="Rectangle: Rounded Corners 645">
            <a:extLst>
              <a:ext uri="{FF2B5EF4-FFF2-40B4-BE49-F238E27FC236}">
                <a16:creationId xmlns:a16="http://schemas.microsoft.com/office/drawing/2014/main" id="{A6F7AE4C-BBD1-474E-B4E6-2ABE32B70639}"/>
              </a:ext>
            </a:extLst>
          </p:cNvPr>
          <p:cNvSpPr/>
          <p:nvPr/>
        </p:nvSpPr>
        <p:spPr>
          <a:xfrm>
            <a:off x="265040" y="51653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BCBS</a:t>
            </a:r>
          </a:p>
        </p:txBody>
      </p:sp>
      <p:sp>
        <p:nvSpPr>
          <p:cNvPr id="653" name="Rectangle 652">
            <a:extLst>
              <a:ext uri="{FF2B5EF4-FFF2-40B4-BE49-F238E27FC236}">
                <a16:creationId xmlns:a16="http://schemas.microsoft.com/office/drawing/2014/main" id="{4E7269C2-7184-4AD7-9F13-9F073B862AAD}"/>
              </a:ext>
            </a:extLst>
          </p:cNvPr>
          <p:cNvSpPr/>
          <p:nvPr/>
        </p:nvSpPr>
        <p:spPr>
          <a:xfrm>
            <a:off x="997318" y="2688008"/>
            <a:ext cx="2141355" cy="5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Prospective Training Programs</a:t>
            </a:r>
          </a:p>
        </p:txBody>
      </p:sp>
      <p:sp>
        <p:nvSpPr>
          <p:cNvPr id="667" name="Oval 666">
            <a:extLst>
              <a:ext uri="{FF2B5EF4-FFF2-40B4-BE49-F238E27FC236}">
                <a16:creationId xmlns:a16="http://schemas.microsoft.com/office/drawing/2014/main" id="{C6BE4F08-0198-487D-9E19-069448C794F0}"/>
              </a:ext>
            </a:extLst>
          </p:cNvPr>
          <p:cNvSpPr/>
          <p:nvPr/>
        </p:nvSpPr>
        <p:spPr>
          <a:xfrm>
            <a:off x="241937" y="4143993"/>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p:txBody>
      </p:sp>
      <p:sp>
        <p:nvSpPr>
          <p:cNvPr id="695" name="TextBox 694">
            <a:extLst>
              <a:ext uri="{FF2B5EF4-FFF2-40B4-BE49-F238E27FC236}">
                <a16:creationId xmlns:a16="http://schemas.microsoft.com/office/drawing/2014/main" id="{080E63F6-E417-4A3E-ACDF-8DD17F39F165}"/>
              </a:ext>
            </a:extLst>
          </p:cNvPr>
          <p:cNvSpPr txBox="1"/>
          <p:nvPr/>
        </p:nvSpPr>
        <p:spPr>
          <a:xfrm>
            <a:off x="1740846" y="4567147"/>
            <a:ext cx="803756"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a:t>
            </a:r>
          </a:p>
        </p:txBody>
      </p:sp>
      <p:cxnSp>
        <p:nvCxnSpPr>
          <p:cNvPr id="706" name="Straight Arrow Connector 705">
            <a:extLst>
              <a:ext uri="{FF2B5EF4-FFF2-40B4-BE49-F238E27FC236}">
                <a16:creationId xmlns:a16="http://schemas.microsoft.com/office/drawing/2014/main" id="{2634B0E9-1BF7-4795-9268-E86868665CCA}"/>
              </a:ext>
            </a:extLst>
          </p:cNvPr>
          <p:cNvCxnSpPr>
            <a:cxnSpLocks/>
          </p:cNvCxnSpPr>
          <p:nvPr/>
        </p:nvCxnSpPr>
        <p:spPr>
          <a:xfrm>
            <a:off x="3340762" y="5154782"/>
            <a:ext cx="0" cy="749392"/>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15B80444-32E0-45D8-9425-D53C5768CFFE}"/>
              </a:ext>
            </a:extLst>
          </p:cNvPr>
          <p:cNvSpPr txBox="1"/>
          <p:nvPr/>
        </p:nvSpPr>
        <p:spPr>
          <a:xfrm>
            <a:off x="2319443" y="5241072"/>
            <a:ext cx="1357234"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Core Competency Training Completed</a:t>
            </a:r>
          </a:p>
        </p:txBody>
      </p:sp>
      <p:cxnSp>
        <p:nvCxnSpPr>
          <p:cNvPr id="719" name="Straight Arrow Connector 718">
            <a:extLst>
              <a:ext uri="{FF2B5EF4-FFF2-40B4-BE49-F238E27FC236}">
                <a16:creationId xmlns:a16="http://schemas.microsoft.com/office/drawing/2014/main" id="{EEE4856B-2294-40E0-B382-BB081254B6AA}"/>
              </a:ext>
            </a:extLst>
          </p:cNvPr>
          <p:cNvCxnSpPr>
            <a:cxnSpLocks/>
            <a:stCxn id="629" idx="3"/>
            <a:endCxn id="753" idx="2"/>
          </p:cNvCxnSpPr>
          <p:nvPr/>
        </p:nvCxnSpPr>
        <p:spPr>
          <a:xfrm flipV="1">
            <a:off x="4670820" y="6071372"/>
            <a:ext cx="416458" cy="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51587144-207A-4FC5-80D5-84F86595288C}"/>
              </a:ext>
            </a:extLst>
          </p:cNvPr>
          <p:cNvCxnSpPr>
            <a:cxnSpLocks/>
            <a:stCxn id="294" idx="2"/>
            <a:endCxn id="629" idx="0"/>
          </p:cNvCxnSpPr>
          <p:nvPr/>
        </p:nvCxnSpPr>
        <p:spPr>
          <a:xfrm>
            <a:off x="3757221" y="5154782"/>
            <a:ext cx="0" cy="749392"/>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33" name="Connector: Curved 732">
            <a:extLst>
              <a:ext uri="{FF2B5EF4-FFF2-40B4-BE49-F238E27FC236}">
                <a16:creationId xmlns:a16="http://schemas.microsoft.com/office/drawing/2014/main" id="{65BC6FC6-0539-4E4B-8234-7715DA6408F9}"/>
              </a:ext>
            </a:extLst>
          </p:cNvPr>
          <p:cNvCxnSpPr>
            <a:stCxn id="629" idx="3"/>
            <a:endCxn id="294" idx="3"/>
          </p:cNvCxnSpPr>
          <p:nvPr/>
        </p:nvCxnSpPr>
        <p:spPr>
          <a:xfrm flipV="1">
            <a:off x="4670820" y="4499089"/>
            <a:ext cx="12700" cy="1572284"/>
          </a:xfrm>
          <a:prstGeom prst="curvedConnector3">
            <a:avLst>
              <a:gd name="adj1" fmla="val 1800000"/>
            </a:avLst>
          </a:prstGeom>
          <a:ln w="28575">
            <a:solidFill>
              <a:schemeClr val="tx1">
                <a:lumMod val="50000"/>
                <a:lumOff val="50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22" name="TextBox 721">
            <a:extLst>
              <a:ext uri="{FF2B5EF4-FFF2-40B4-BE49-F238E27FC236}">
                <a16:creationId xmlns:a16="http://schemas.microsoft.com/office/drawing/2014/main" id="{10B4156A-FEC7-4F8C-B438-8641FFA7189C}"/>
              </a:ext>
            </a:extLst>
          </p:cNvPr>
          <p:cNvSpPr txBox="1"/>
          <p:nvPr/>
        </p:nvSpPr>
        <p:spPr>
          <a:xfrm>
            <a:off x="4915812" y="4871740"/>
            <a:ext cx="850807"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Successful Completion</a:t>
            </a:r>
            <a:endParaRPr lang="en-US" sz="900" dirty="0">
              <a:highlight>
                <a:srgbClr val="FFFF00"/>
              </a:highlight>
              <a:latin typeface="Arial" panose="020B0604020202020204" pitchFamily="34" charset="0"/>
              <a:cs typeface="Arial" panose="020B0604020202020204" pitchFamily="34" charset="0"/>
            </a:endParaRPr>
          </a:p>
        </p:txBody>
      </p:sp>
      <p:cxnSp>
        <p:nvCxnSpPr>
          <p:cNvPr id="739" name="Straight Arrow Connector 738">
            <a:extLst>
              <a:ext uri="{FF2B5EF4-FFF2-40B4-BE49-F238E27FC236}">
                <a16:creationId xmlns:a16="http://schemas.microsoft.com/office/drawing/2014/main" id="{20F7F734-7481-410E-B9B4-8C61A3F44344}"/>
              </a:ext>
            </a:extLst>
          </p:cNvPr>
          <p:cNvCxnSpPr>
            <a:cxnSpLocks/>
            <a:stCxn id="294" idx="3"/>
          </p:cNvCxnSpPr>
          <p:nvPr/>
        </p:nvCxnSpPr>
        <p:spPr>
          <a:xfrm flipV="1">
            <a:off x="4670820" y="3706664"/>
            <a:ext cx="940628" cy="792425"/>
          </a:xfrm>
          <a:prstGeom prst="straightConnector1">
            <a:avLst/>
          </a:prstGeom>
          <a:ln w="28575">
            <a:solidFill>
              <a:schemeClr val="tx1">
                <a:lumMod val="50000"/>
                <a:lumOff val="50000"/>
              </a:schemeClr>
            </a:solidFill>
            <a:prstDash val="dash"/>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42" name="TextBox 741">
            <a:extLst>
              <a:ext uri="{FF2B5EF4-FFF2-40B4-BE49-F238E27FC236}">
                <a16:creationId xmlns:a16="http://schemas.microsoft.com/office/drawing/2014/main" id="{9D4DF30A-A10F-4B8A-8530-E731E8FCC3D3}"/>
              </a:ext>
            </a:extLst>
          </p:cNvPr>
          <p:cNvSpPr txBox="1"/>
          <p:nvPr/>
        </p:nvSpPr>
        <p:spPr>
          <a:xfrm rot="19320248">
            <a:off x="4608223" y="3669587"/>
            <a:ext cx="1141107" cy="3693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Notice of Exam Eligibility</a:t>
            </a:r>
            <a:endParaRPr lang="en-US" sz="900" dirty="0">
              <a:highlight>
                <a:srgbClr val="FFFF00"/>
              </a:highlight>
              <a:latin typeface="Arial" panose="020B0604020202020204" pitchFamily="34" charset="0"/>
              <a:cs typeface="Arial" panose="020B0604020202020204" pitchFamily="34" charset="0"/>
            </a:endParaRPr>
          </a:p>
        </p:txBody>
      </p:sp>
      <p:sp>
        <p:nvSpPr>
          <p:cNvPr id="753" name="Oval 752">
            <a:extLst>
              <a:ext uri="{FF2B5EF4-FFF2-40B4-BE49-F238E27FC236}">
                <a16:creationId xmlns:a16="http://schemas.microsoft.com/office/drawing/2014/main" id="{F1C48182-6A50-411D-BACA-107AD050AC77}"/>
              </a:ext>
            </a:extLst>
          </p:cNvPr>
          <p:cNvSpPr/>
          <p:nvPr/>
        </p:nvSpPr>
        <p:spPr>
          <a:xfrm>
            <a:off x="5087278" y="5454145"/>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p>
          <a:p>
            <a:pPr algn="ctr"/>
            <a:r>
              <a:rPr lang="en-US" sz="800" dirty="0">
                <a:latin typeface="Arial" panose="020B0604020202020204" pitchFamily="34" charset="0"/>
                <a:cs typeface="Arial" panose="020B0604020202020204" pitchFamily="34" charset="0"/>
              </a:rPr>
              <a:t>(Trained + Completed Practicum)</a:t>
            </a:r>
            <a:endParaRPr lang="en-US" sz="500" dirty="0">
              <a:latin typeface="Arial" panose="020B0604020202020204" pitchFamily="34" charset="0"/>
              <a:cs typeface="Arial" panose="020B0604020202020204" pitchFamily="34" charset="0"/>
            </a:endParaRPr>
          </a:p>
        </p:txBody>
      </p:sp>
      <p:cxnSp>
        <p:nvCxnSpPr>
          <p:cNvPr id="784" name="Straight Arrow Connector 783">
            <a:extLst>
              <a:ext uri="{FF2B5EF4-FFF2-40B4-BE49-F238E27FC236}">
                <a16:creationId xmlns:a16="http://schemas.microsoft.com/office/drawing/2014/main" id="{65006AFB-77FA-4C3D-968D-7880955D723E}"/>
              </a:ext>
            </a:extLst>
          </p:cNvPr>
          <p:cNvCxnSpPr>
            <a:cxnSpLocks/>
            <a:stCxn id="753" idx="7"/>
            <a:endCxn id="194" idx="2"/>
          </p:cNvCxnSpPr>
          <p:nvPr/>
        </p:nvCxnSpPr>
        <p:spPr>
          <a:xfrm flipV="1">
            <a:off x="6206729" y="5020996"/>
            <a:ext cx="488788" cy="61393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8" name="Straight Arrow Connector 797">
            <a:extLst>
              <a:ext uri="{FF2B5EF4-FFF2-40B4-BE49-F238E27FC236}">
                <a16:creationId xmlns:a16="http://schemas.microsoft.com/office/drawing/2014/main" id="{91000C2A-4F3D-4929-9AAB-99E89A0DBD67}"/>
              </a:ext>
            </a:extLst>
          </p:cNvPr>
          <p:cNvCxnSpPr>
            <a:cxnSpLocks/>
            <a:endCxn id="753" idx="6"/>
          </p:cNvCxnSpPr>
          <p:nvPr/>
        </p:nvCxnSpPr>
        <p:spPr>
          <a:xfrm flipH="1">
            <a:off x="6398797" y="5020996"/>
            <a:ext cx="783782" cy="1050376"/>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819" name="TextBox 818">
            <a:extLst>
              <a:ext uri="{FF2B5EF4-FFF2-40B4-BE49-F238E27FC236}">
                <a16:creationId xmlns:a16="http://schemas.microsoft.com/office/drawing/2014/main" id="{BD65808B-1BDE-48D6-AA1A-FFE238218F3E}"/>
              </a:ext>
            </a:extLst>
          </p:cNvPr>
          <p:cNvSpPr txBox="1"/>
          <p:nvPr/>
        </p:nvSpPr>
        <p:spPr>
          <a:xfrm>
            <a:off x="6582175" y="5404095"/>
            <a:ext cx="53883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PASS</a:t>
            </a:r>
            <a:endParaRPr lang="en-US" sz="900" dirty="0">
              <a:highlight>
                <a:srgbClr val="FFFF00"/>
              </a:highlight>
              <a:latin typeface="Arial" panose="020B0604020202020204" pitchFamily="34" charset="0"/>
              <a:cs typeface="Arial" panose="020B0604020202020204" pitchFamily="34" charset="0"/>
            </a:endParaRPr>
          </a:p>
        </p:txBody>
      </p:sp>
      <p:cxnSp>
        <p:nvCxnSpPr>
          <p:cNvPr id="829" name="Connector: Curved 828">
            <a:extLst>
              <a:ext uri="{FF2B5EF4-FFF2-40B4-BE49-F238E27FC236}">
                <a16:creationId xmlns:a16="http://schemas.microsoft.com/office/drawing/2014/main" id="{FE29C5DE-E5AA-434B-AF8C-C5661CBC95AB}"/>
              </a:ext>
            </a:extLst>
          </p:cNvPr>
          <p:cNvCxnSpPr>
            <a:cxnSpLocks/>
            <a:stCxn id="753" idx="6"/>
            <a:endCxn id="15" idx="2"/>
          </p:cNvCxnSpPr>
          <p:nvPr/>
        </p:nvCxnSpPr>
        <p:spPr>
          <a:xfrm flipV="1">
            <a:off x="6398797" y="4069582"/>
            <a:ext cx="1402942" cy="2001790"/>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0E4A8AFA-DCD3-460A-B24D-884A16A8BB70}"/>
              </a:ext>
            </a:extLst>
          </p:cNvPr>
          <p:cNvSpPr txBox="1"/>
          <p:nvPr/>
        </p:nvSpPr>
        <p:spPr>
          <a:xfrm>
            <a:off x="7319654" y="5140473"/>
            <a:ext cx="845352" cy="507831"/>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Register in SCCHWA Portal</a:t>
            </a:r>
            <a:endParaRPr lang="en-US" sz="900" dirty="0">
              <a:highlight>
                <a:srgbClr val="FFFF00"/>
              </a:highlight>
              <a:latin typeface="Arial" panose="020B0604020202020204" pitchFamily="34" charset="0"/>
              <a:cs typeface="Arial" panose="020B0604020202020204" pitchFamily="34" charset="0"/>
            </a:endParaRPr>
          </a:p>
        </p:txBody>
      </p:sp>
      <p:sp>
        <p:nvSpPr>
          <p:cNvPr id="841" name="TextBox 840">
            <a:extLst>
              <a:ext uri="{FF2B5EF4-FFF2-40B4-BE49-F238E27FC236}">
                <a16:creationId xmlns:a16="http://schemas.microsoft.com/office/drawing/2014/main" id="{BCA940F8-8B5B-47AE-8D6C-59CD532B4962}"/>
              </a:ext>
            </a:extLst>
          </p:cNvPr>
          <p:cNvSpPr txBox="1"/>
          <p:nvPr/>
        </p:nvSpPr>
        <p:spPr>
          <a:xfrm>
            <a:off x="8264720" y="4267288"/>
            <a:ext cx="859304"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endParaRPr lang="en-US" sz="900" dirty="0">
              <a:highlight>
                <a:srgbClr val="FFFF00"/>
              </a:highlight>
              <a:latin typeface="Arial" panose="020B0604020202020204" pitchFamily="34" charset="0"/>
              <a:cs typeface="Arial" panose="020B0604020202020204" pitchFamily="34" charset="0"/>
            </a:endParaRP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8" y="95618"/>
            <a:ext cx="3088860"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Competency Certification Process</a:t>
            </a:r>
          </a:p>
        </p:txBody>
      </p:sp>
      <p:sp>
        <p:nvSpPr>
          <p:cNvPr id="929" name="Cloud 928">
            <a:extLst>
              <a:ext uri="{FF2B5EF4-FFF2-40B4-BE49-F238E27FC236}">
                <a16:creationId xmlns:a16="http://schemas.microsoft.com/office/drawing/2014/main" id="{1FCFEA8E-EF9A-4534-8760-5BEEB97892C5}"/>
              </a:ext>
            </a:extLst>
          </p:cNvPr>
          <p:cNvSpPr/>
          <p:nvPr/>
        </p:nvSpPr>
        <p:spPr>
          <a:xfrm>
            <a:off x="3705609" y="1545629"/>
            <a:ext cx="1346612" cy="870410"/>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lumMod val="50000"/>
                    <a:lumOff val="50000"/>
                  </a:schemeClr>
                </a:solidFill>
                <a:latin typeface="Arial" panose="020B0604020202020204" pitchFamily="34" charset="0"/>
                <a:cs typeface="Arial" panose="020B0604020202020204" pitchFamily="34" charset="0"/>
              </a:rPr>
              <a:t>90-day window for curriculum to be approved</a:t>
            </a:r>
          </a:p>
        </p:txBody>
      </p:sp>
      <p:sp>
        <p:nvSpPr>
          <p:cNvPr id="930" name="Left Brace 929">
            <a:extLst>
              <a:ext uri="{FF2B5EF4-FFF2-40B4-BE49-F238E27FC236}">
                <a16:creationId xmlns:a16="http://schemas.microsoft.com/office/drawing/2014/main" id="{408890BA-9155-489E-84E2-6A1EA8AB0288}"/>
              </a:ext>
            </a:extLst>
          </p:cNvPr>
          <p:cNvSpPr/>
          <p:nvPr/>
        </p:nvSpPr>
        <p:spPr>
          <a:xfrm rot="5400000">
            <a:off x="4255638" y="1465751"/>
            <a:ext cx="286778" cy="2326722"/>
          </a:xfrm>
          <a:prstGeom prst="leftBrace">
            <a:avLst>
              <a:gd name="adj1" fmla="val 8333"/>
              <a:gd name="adj2" fmla="val 48799"/>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031" name="Right Bracket 1030">
            <a:extLst>
              <a:ext uri="{FF2B5EF4-FFF2-40B4-BE49-F238E27FC236}">
                <a16:creationId xmlns:a16="http://schemas.microsoft.com/office/drawing/2014/main" id="{B18E79DE-E7FF-448D-B9BB-281230D99EB6}"/>
              </a:ext>
            </a:extLst>
          </p:cNvPr>
          <p:cNvSpPr/>
          <p:nvPr/>
        </p:nvSpPr>
        <p:spPr>
          <a:xfrm>
            <a:off x="1251133" y="462802"/>
            <a:ext cx="113578" cy="185019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35" name="Connector: Curved 1034">
            <a:extLst>
              <a:ext uri="{FF2B5EF4-FFF2-40B4-BE49-F238E27FC236}">
                <a16:creationId xmlns:a16="http://schemas.microsoft.com/office/drawing/2014/main" id="{F1CD08CA-859F-454B-B9CD-9169E1CB6F82}"/>
              </a:ext>
            </a:extLst>
          </p:cNvPr>
          <p:cNvCxnSpPr>
            <a:cxnSpLocks/>
          </p:cNvCxnSpPr>
          <p:nvPr/>
        </p:nvCxnSpPr>
        <p:spPr>
          <a:xfrm>
            <a:off x="1370089" y="1042616"/>
            <a:ext cx="4855385" cy="818757"/>
          </a:xfrm>
          <a:prstGeom prst="curvedConnector2">
            <a:avLst/>
          </a:prstGeom>
        </p:spPr>
        <p:style>
          <a:lnRef idx="1">
            <a:schemeClr val="dk1"/>
          </a:lnRef>
          <a:fillRef idx="0">
            <a:schemeClr val="dk1"/>
          </a:fillRef>
          <a:effectRef idx="0">
            <a:schemeClr val="dk1"/>
          </a:effectRef>
          <a:fontRef idx="minor">
            <a:schemeClr val="tx1"/>
          </a:fontRef>
        </p:style>
      </p:cxnSp>
      <p:cxnSp>
        <p:nvCxnSpPr>
          <p:cNvPr id="853" name="Connector: Curved 852">
            <a:extLst>
              <a:ext uri="{FF2B5EF4-FFF2-40B4-BE49-F238E27FC236}">
                <a16:creationId xmlns:a16="http://schemas.microsoft.com/office/drawing/2014/main" id="{CD473527-7A2F-49AF-AD27-5535F6A49F63}"/>
              </a:ext>
            </a:extLst>
          </p:cNvPr>
          <p:cNvCxnSpPr>
            <a:cxnSpLocks/>
            <a:stCxn id="356" idx="7"/>
            <a:endCxn id="15" idx="3"/>
          </p:cNvCxnSpPr>
          <p:nvPr/>
        </p:nvCxnSpPr>
        <p:spPr>
          <a:xfrm rot="16200000" flipV="1">
            <a:off x="7736635" y="3658990"/>
            <a:ext cx="2582026" cy="1195002"/>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90" name="TextBox 489">
            <a:extLst>
              <a:ext uri="{FF2B5EF4-FFF2-40B4-BE49-F238E27FC236}">
                <a16:creationId xmlns:a16="http://schemas.microsoft.com/office/drawing/2014/main" id="{31AAD7DA-2985-4EEE-9209-C452EF5F3A8C}"/>
              </a:ext>
            </a:extLst>
          </p:cNvPr>
          <p:cNvSpPr txBox="1"/>
          <p:nvPr/>
        </p:nvSpPr>
        <p:spPr>
          <a:xfrm>
            <a:off x="9214506" y="4550971"/>
            <a:ext cx="843732" cy="461665"/>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r>
              <a:rPr lang="en-US" sz="800" dirty="0">
                <a:latin typeface="Arial" panose="020B0604020202020204" pitchFamily="34" charset="0"/>
                <a:cs typeface="Arial" panose="020B0604020202020204" pitchFamily="34" charset="0"/>
              </a:rPr>
              <a:t> </a:t>
            </a:r>
          </a:p>
          <a:p>
            <a:pPr algn="ctr"/>
            <a:r>
              <a:rPr lang="en-US" sz="800" i="1" dirty="0">
                <a:latin typeface="Arial" panose="020B0604020202020204" pitchFamily="34" charset="0"/>
                <a:cs typeface="Arial" panose="020B0604020202020204" pitchFamily="34" charset="0"/>
              </a:rPr>
              <a:t>(via the portal)</a:t>
            </a:r>
          </a:p>
          <a:p>
            <a:pPr algn="ctr"/>
            <a:r>
              <a:rPr lang="en-US" sz="700" dirty="0">
                <a:latin typeface="Arial" panose="020B0604020202020204" pitchFamily="34" charset="0"/>
                <a:cs typeface="Arial" panose="020B0604020202020204" pitchFamily="34" charset="0"/>
              </a:rPr>
              <a:t>Every 2 years</a:t>
            </a:r>
          </a:p>
        </p:txBody>
      </p: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7" name="Straight Arrow Connector 1076">
            <a:extLst>
              <a:ext uri="{FF2B5EF4-FFF2-40B4-BE49-F238E27FC236}">
                <a16:creationId xmlns:a16="http://schemas.microsoft.com/office/drawing/2014/main" id="{28E77B34-1B02-4437-ACB2-380BF072D8AF}"/>
              </a:ext>
            </a:extLst>
          </p:cNvPr>
          <p:cNvCxnSpPr>
            <a:cxnSpLocks/>
            <a:stCxn id="1078" idx="2"/>
          </p:cNvCxnSpPr>
          <p:nvPr/>
        </p:nvCxnSpPr>
        <p:spPr>
          <a:xfrm>
            <a:off x="5764188" y="1104678"/>
            <a:ext cx="1414652" cy="792450"/>
          </a:xfrm>
          <a:prstGeom prst="straightConnector1">
            <a:avLst/>
          </a:prstGeom>
          <a:ln w="28575">
            <a:solidFill>
              <a:schemeClr val="tx1">
                <a:lumMod val="50000"/>
                <a:lumOff val="50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78" name="Graphic 1077" descr="Internet outline">
            <a:extLst>
              <a:ext uri="{FF2B5EF4-FFF2-40B4-BE49-F238E27FC236}">
                <a16:creationId xmlns:a16="http://schemas.microsoft.com/office/drawing/2014/main" id="{92E087AF-739E-4BB0-88E6-3AA43B2D7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9639" y="395581"/>
            <a:ext cx="709097" cy="709097"/>
          </a:xfrm>
          <a:prstGeom prst="rect">
            <a:avLst/>
          </a:prstGeom>
        </p:spPr>
      </p:pic>
      <p:sp>
        <p:nvSpPr>
          <p:cNvPr id="1086" name="TextBox 1085">
            <a:extLst>
              <a:ext uri="{FF2B5EF4-FFF2-40B4-BE49-F238E27FC236}">
                <a16:creationId xmlns:a16="http://schemas.microsoft.com/office/drawing/2014/main" id="{1087E0E9-0C1C-481B-939B-7D5C97F4F222}"/>
              </a:ext>
            </a:extLst>
          </p:cNvPr>
          <p:cNvSpPr txBox="1"/>
          <p:nvPr/>
        </p:nvSpPr>
        <p:spPr>
          <a:xfrm>
            <a:off x="3811961" y="425736"/>
            <a:ext cx="1607011" cy="784830"/>
          </a:xfrm>
          <a:prstGeom prst="rect">
            <a:avLst/>
          </a:prstGeom>
          <a:noFill/>
        </p:spPr>
        <p:txBody>
          <a:bodyPr wrap="square">
            <a:spAutoFit/>
          </a:bodyPr>
          <a:lstStyle/>
          <a:p>
            <a:pPr algn="r"/>
            <a:r>
              <a:rPr lang="en-US" sz="900" i="1" dirty="0">
                <a:latin typeface="Arial" panose="020B0604020202020204" pitchFamily="34" charset="0"/>
                <a:cs typeface="Arial" panose="020B0604020202020204" pitchFamily="34" charset="0"/>
              </a:rPr>
              <a:t>CHW certification records are maintained in the SCCHWA portal. It can notify CHWs of upcoming renewal. </a:t>
            </a:r>
          </a:p>
        </p:txBody>
      </p:sp>
      <p:pic>
        <p:nvPicPr>
          <p:cNvPr id="89" name="Graphic 88" descr="Cloud outline">
            <a:extLst>
              <a:ext uri="{FF2B5EF4-FFF2-40B4-BE49-F238E27FC236}">
                <a16:creationId xmlns:a16="http://schemas.microsoft.com/office/drawing/2014/main" id="{3DDC9C6F-38D2-40B0-889B-DEACDFC7AA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2878" y="1053389"/>
            <a:ext cx="432198" cy="432198"/>
          </a:xfrm>
          <a:prstGeom prst="rect">
            <a:avLst/>
          </a:prstGeom>
        </p:spPr>
      </p:pic>
      <p:sp>
        <p:nvSpPr>
          <p:cNvPr id="64" name="Rectangle: Rounded Corners 63">
            <a:extLst>
              <a:ext uri="{FF2B5EF4-FFF2-40B4-BE49-F238E27FC236}">
                <a16:creationId xmlns:a16="http://schemas.microsoft.com/office/drawing/2014/main" id="{C64850FE-CA4E-4498-A0CC-3D282066AABB}"/>
              </a:ext>
            </a:extLst>
          </p:cNvPr>
          <p:cNvSpPr/>
          <p:nvPr/>
        </p:nvSpPr>
        <p:spPr>
          <a:xfrm>
            <a:off x="5615586" y="1861373"/>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82BC1A56-48CE-40E7-9F6E-D02F0A7E37BA}"/>
              </a:ext>
            </a:extLst>
          </p:cNvPr>
          <p:cNvSpPr/>
          <p:nvPr/>
        </p:nvSpPr>
        <p:spPr>
          <a:xfrm>
            <a:off x="282972" y="1897128"/>
            <a:ext cx="980991" cy="3433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SC Hospital Association</a:t>
            </a:r>
          </a:p>
        </p:txBody>
      </p:sp>
      <p:cxnSp>
        <p:nvCxnSpPr>
          <p:cNvPr id="68" name="Straight Connector 67">
            <a:extLst>
              <a:ext uri="{FF2B5EF4-FFF2-40B4-BE49-F238E27FC236}">
                <a16:creationId xmlns:a16="http://schemas.microsoft.com/office/drawing/2014/main" id="{A6DE2FBC-3D9D-41C7-A2F1-9D94F0BDBDCA}"/>
              </a:ext>
            </a:extLst>
          </p:cNvPr>
          <p:cNvCxnSpPr>
            <a:cxnSpLocks/>
          </p:cNvCxnSpPr>
          <p:nvPr/>
        </p:nvCxnSpPr>
        <p:spPr>
          <a:xfrm flipH="1">
            <a:off x="8430147" y="1671388"/>
            <a:ext cx="1417513" cy="129409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488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Arrow Connector 60">
            <a:extLst>
              <a:ext uri="{FF2B5EF4-FFF2-40B4-BE49-F238E27FC236}">
                <a16:creationId xmlns:a16="http://schemas.microsoft.com/office/drawing/2014/main" id="{D4DA0257-413F-41A6-B26B-1715570B736D}"/>
              </a:ext>
            </a:extLst>
          </p:cNvPr>
          <p:cNvCxnSpPr>
            <a:cxnSpLocks/>
            <a:stCxn id="59" idx="3"/>
            <a:endCxn id="15" idx="0"/>
          </p:cNvCxnSpPr>
          <p:nvPr/>
        </p:nvCxnSpPr>
        <p:spPr>
          <a:xfrm>
            <a:off x="5913632" y="514266"/>
            <a:ext cx="1888107" cy="1347107"/>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55" name="Connector: Curved 1054">
            <a:extLst>
              <a:ext uri="{FF2B5EF4-FFF2-40B4-BE49-F238E27FC236}">
                <a16:creationId xmlns:a16="http://schemas.microsoft.com/office/drawing/2014/main" id="{5BFD194A-626F-4E90-8648-0FB3420FFBC0}"/>
              </a:ext>
            </a:extLst>
          </p:cNvPr>
          <p:cNvCxnSpPr>
            <a:cxnSpLocks/>
            <a:stCxn id="753" idx="6"/>
          </p:cNvCxnSpPr>
          <p:nvPr/>
        </p:nvCxnSpPr>
        <p:spPr>
          <a:xfrm flipV="1">
            <a:off x="6398797" y="4073979"/>
            <a:ext cx="1582338" cy="1997393"/>
          </a:xfrm>
          <a:prstGeom prst="curvedConnector2">
            <a:avLst/>
          </a:prstGeom>
          <a:ln w="28575">
            <a:solidFill>
              <a:schemeClr val="accent6"/>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a:extLst>
              <a:ext uri="{FF2B5EF4-FFF2-40B4-BE49-F238E27FC236}">
                <a16:creationId xmlns:a16="http://schemas.microsoft.com/office/drawing/2014/main" id="{531C8483-6ADB-43EA-9C0E-6AD8342AFEFB}"/>
              </a:ext>
            </a:extLst>
          </p:cNvPr>
          <p:cNvCxnSpPr>
            <a:cxnSpLocks/>
          </p:cNvCxnSpPr>
          <p:nvPr/>
        </p:nvCxnSpPr>
        <p:spPr>
          <a:xfrm flipV="1">
            <a:off x="5873706" y="3885741"/>
            <a:ext cx="1310906" cy="1567571"/>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9" name="Connector: Curved 308">
            <a:extLst>
              <a:ext uri="{FF2B5EF4-FFF2-40B4-BE49-F238E27FC236}">
                <a16:creationId xmlns:a16="http://schemas.microsoft.com/office/drawing/2014/main" id="{AF0CDD41-AB25-4F7C-9F87-D7A0DF448389}"/>
              </a:ext>
            </a:extLst>
          </p:cNvPr>
          <p:cNvCxnSpPr>
            <a:cxnSpLocks/>
            <a:stCxn id="346" idx="3"/>
            <a:endCxn id="11" idx="3"/>
          </p:cNvCxnSpPr>
          <p:nvPr/>
        </p:nvCxnSpPr>
        <p:spPr>
          <a:xfrm flipH="1">
            <a:off x="10506973" y="379818"/>
            <a:ext cx="22330" cy="2581420"/>
          </a:xfrm>
          <a:prstGeom prst="curvedConnector3">
            <a:avLst>
              <a:gd name="adj1" fmla="val -1023735"/>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E6ECA99-6310-48ED-8231-B63D769F2DF5}"/>
              </a:ext>
            </a:extLst>
          </p:cNvPr>
          <p:cNvCxnSpPr>
            <a:cxnSpLocks/>
            <a:stCxn id="97" idx="3"/>
            <a:endCxn id="13" idx="1"/>
          </p:cNvCxnSpPr>
          <p:nvPr/>
        </p:nvCxnSpPr>
        <p:spPr>
          <a:xfrm>
            <a:off x="8055268" y="564781"/>
            <a:ext cx="1107328" cy="659798"/>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D6D42909-65AC-4744-BDEF-675870936204}"/>
              </a:ext>
            </a:extLst>
          </p:cNvPr>
          <p:cNvCxnSpPr>
            <a:cxnSpLocks/>
          </p:cNvCxnSpPr>
          <p:nvPr/>
        </p:nvCxnSpPr>
        <p:spPr>
          <a:xfrm>
            <a:off x="7981135" y="554318"/>
            <a:ext cx="1527049" cy="164932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10301384" y="1974006"/>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173330" y="1861373"/>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6" name="Rectangle: Rounded Corners 15">
            <a:extLst>
              <a:ext uri="{FF2B5EF4-FFF2-40B4-BE49-F238E27FC236}">
                <a16:creationId xmlns:a16="http://schemas.microsoft.com/office/drawing/2014/main" id="{D7013FE9-FD90-499D-AEBC-72FF4AB53538}"/>
              </a:ext>
            </a:extLst>
          </p:cNvPr>
          <p:cNvSpPr/>
          <p:nvPr/>
        </p:nvSpPr>
        <p:spPr>
          <a:xfrm>
            <a:off x="5303744" y="1861908"/>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97" name="Rectangle: Rounded Corners 96">
            <a:extLst>
              <a:ext uri="{FF2B5EF4-FFF2-40B4-BE49-F238E27FC236}">
                <a16:creationId xmlns:a16="http://schemas.microsoft.com/office/drawing/2014/main" id="{AE4EF186-FE48-4D18-AD6A-50F5175EEDBB}"/>
              </a:ext>
            </a:extLst>
          </p:cNvPr>
          <p:cNvSpPr/>
          <p:nvPr/>
        </p:nvSpPr>
        <p:spPr>
          <a:xfrm>
            <a:off x="6540351" y="157097"/>
            <a:ext cx="1514917" cy="815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Blue Cross Blue Shield Foundation of SC</a:t>
            </a:r>
          </a:p>
        </p:txBody>
      </p:sp>
      <p:sp>
        <p:nvSpPr>
          <p:cNvPr id="248" name="TextBox 247">
            <a:extLst>
              <a:ext uri="{FF2B5EF4-FFF2-40B4-BE49-F238E27FC236}">
                <a16:creationId xmlns:a16="http://schemas.microsoft.com/office/drawing/2014/main" id="{2A8F5C30-DCB1-487D-BD3E-1E8798187571}"/>
              </a:ext>
            </a:extLst>
          </p:cNvPr>
          <p:cNvSpPr txBox="1"/>
          <p:nvPr/>
        </p:nvSpPr>
        <p:spPr>
          <a:xfrm rot="2802671">
            <a:off x="7881585" y="1325900"/>
            <a:ext cx="1467127"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2018, Fall 2020 </a:t>
            </a:r>
          </a:p>
        </p:txBody>
      </p:sp>
      <p:sp>
        <p:nvSpPr>
          <p:cNvPr id="286" name="TextBox 285">
            <a:extLst>
              <a:ext uri="{FF2B5EF4-FFF2-40B4-BE49-F238E27FC236}">
                <a16:creationId xmlns:a16="http://schemas.microsoft.com/office/drawing/2014/main" id="{E8DB2F13-42E0-44FF-831E-ED05C43A62AC}"/>
              </a:ext>
            </a:extLst>
          </p:cNvPr>
          <p:cNvSpPr txBox="1"/>
          <p:nvPr/>
        </p:nvSpPr>
        <p:spPr>
          <a:xfrm rot="1688375">
            <a:off x="7972002" y="549131"/>
            <a:ext cx="1265515"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2019, Spring 2019, Spring 2020</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sp>
        <p:nvSpPr>
          <p:cNvPr id="346" name="Rectangle: Rounded Corners 345">
            <a:extLst>
              <a:ext uri="{FF2B5EF4-FFF2-40B4-BE49-F238E27FC236}">
                <a16:creationId xmlns:a16="http://schemas.microsoft.com/office/drawing/2014/main" id="{B9677530-0CB9-47A7-A9CC-BF366401AB65}"/>
              </a:ext>
            </a:extLst>
          </p:cNvPr>
          <p:cNvSpPr/>
          <p:nvPr/>
        </p:nvSpPr>
        <p:spPr>
          <a:xfrm>
            <a:off x="9455221" y="100340"/>
            <a:ext cx="1074082" cy="558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The Duke Endowment</a:t>
            </a:r>
          </a:p>
        </p:txBody>
      </p:sp>
      <p:cxnSp>
        <p:nvCxnSpPr>
          <p:cNvPr id="355" name="Straight Connector 354">
            <a:extLst>
              <a:ext uri="{FF2B5EF4-FFF2-40B4-BE49-F238E27FC236}">
                <a16:creationId xmlns:a16="http://schemas.microsoft.com/office/drawing/2014/main" id="{912BF851-C2BC-46E5-B775-C1013022EAC5}"/>
              </a:ext>
            </a:extLst>
          </p:cNvPr>
          <p:cNvCxnSpPr>
            <a:cxnSpLocks/>
            <a:stCxn id="15" idx="1"/>
            <a:endCxn id="16" idx="3"/>
          </p:cNvCxnSpPr>
          <p:nvPr/>
        </p:nvCxnSpPr>
        <p:spPr>
          <a:xfrm flipH="1">
            <a:off x="6523520" y="2965478"/>
            <a:ext cx="649810" cy="2733"/>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69464"/>
            <a:ext cx="883427" cy="0"/>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cxnSp>
        <p:nvCxnSpPr>
          <p:cNvPr id="119" name="Straight Arrow Connector 118">
            <a:extLst>
              <a:ext uri="{FF2B5EF4-FFF2-40B4-BE49-F238E27FC236}">
                <a16:creationId xmlns:a16="http://schemas.microsoft.com/office/drawing/2014/main" id="{B73CC47D-92CF-4682-8FE8-67B39AC8CACA}"/>
              </a:ext>
            </a:extLst>
          </p:cNvPr>
          <p:cNvCxnSpPr>
            <a:cxnSpLocks/>
            <a:stCxn id="97" idx="2"/>
            <a:endCxn id="15" idx="0"/>
          </p:cNvCxnSpPr>
          <p:nvPr/>
        </p:nvCxnSpPr>
        <p:spPr>
          <a:xfrm>
            <a:off x="7297810" y="972464"/>
            <a:ext cx="503929" cy="888909"/>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5F9D7AE5-0A3C-4BC3-98FE-54B342D59FA2}"/>
              </a:ext>
            </a:extLst>
          </p:cNvPr>
          <p:cNvSpPr txBox="1"/>
          <p:nvPr/>
        </p:nvSpPr>
        <p:spPr>
          <a:xfrm rot="3526302">
            <a:off x="7112375" y="1169330"/>
            <a:ext cx="963692"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HPG Fall 2018 </a:t>
            </a:r>
          </a:p>
        </p:txBody>
      </p:sp>
      <p:sp>
        <p:nvSpPr>
          <p:cNvPr id="194" name="Hexagon 193">
            <a:extLst>
              <a:ext uri="{FF2B5EF4-FFF2-40B4-BE49-F238E27FC236}">
                <a16:creationId xmlns:a16="http://schemas.microsoft.com/office/drawing/2014/main" id="{DD77DB56-B2AC-4AD3-AA76-F8547116F289}"/>
              </a:ext>
            </a:extLst>
          </p:cNvPr>
          <p:cNvSpPr/>
          <p:nvPr/>
        </p:nvSpPr>
        <p:spPr>
          <a:xfrm>
            <a:off x="6442875" y="4159650"/>
            <a:ext cx="1086655" cy="753708"/>
          </a:xfrm>
          <a:prstGeom prst="hexagon">
            <a:avLst/>
          </a:prstGeom>
          <a:solidFill>
            <a:schemeClr val="accent6"/>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SCCHWCC</a:t>
            </a:r>
            <a:r>
              <a:rPr lang="en-US" sz="1100" b="1" dirty="0">
                <a:solidFill>
                  <a:schemeClr val="bg1"/>
                </a:solidFill>
                <a:latin typeface="Arial" panose="020B0604020202020204" pitchFamily="34" charset="0"/>
                <a:cs typeface="Arial" panose="020B0604020202020204" pitchFamily="34" charset="0"/>
              </a:rPr>
              <a:t> </a:t>
            </a:r>
            <a:r>
              <a:rPr lang="en-US" sz="900" b="1" dirty="0">
                <a:solidFill>
                  <a:schemeClr val="bg1"/>
                </a:solidFill>
                <a:latin typeface="Arial" panose="020B0604020202020204" pitchFamily="34" charset="0"/>
                <a:cs typeface="Arial" panose="020B0604020202020204" pitchFamily="34" charset="0"/>
              </a:rPr>
              <a:t>Exam</a:t>
            </a:r>
            <a:endParaRPr lang="en-US" sz="1100" b="1" dirty="0">
              <a:solidFill>
                <a:schemeClr val="bg1"/>
              </a:solidFill>
              <a:latin typeface="Arial" panose="020B0604020202020204" pitchFamily="34" charset="0"/>
              <a:cs typeface="Arial" panose="020B0604020202020204" pitchFamily="34" charset="0"/>
            </a:endParaRPr>
          </a:p>
        </p:txBody>
      </p:sp>
      <p:sp>
        <p:nvSpPr>
          <p:cNvPr id="356" name="Oval 355">
            <a:extLst>
              <a:ext uri="{FF2B5EF4-FFF2-40B4-BE49-F238E27FC236}">
                <a16:creationId xmlns:a16="http://schemas.microsoft.com/office/drawing/2014/main" id="{66513091-7901-4744-A3BE-6C953E71AAE0}"/>
              </a:ext>
            </a:extLst>
          </p:cNvPr>
          <p:cNvSpPr/>
          <p:nvPr/>
        </p:nvSpPr>
        <p:spPr>
          <a:xfrm>
            <a:off x="8785543" y="5416417"/>
            <a:ext cx="983660" cy="89512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5" name="Straight Arrow Connector 364">
            <a:extLst>
              <a:ext uri="{FF2B5EF4-FFF2-40B4-BE49-F238E27FC236}">
                <a16:creationId xmlns:a16="http://schemas.microsoft.com/office/drawing/2014/main" id="{CCF7DF1C-1C78-4ECB-AB49-489AC82C10BB}"/>
              </a:ext>
            </a:extLst>
          </p:cNvPr>
          <p:cNvCxnSpPr>
            <a:cxnSpLocks/>
            <a:stCxn id="653" idx="3"/>
            <a:endCxn id="16" idx="1"/>
          </p:cNvCxnSpPr>
          <p:nvPr/>
        </p:nvCxnSpPr>
        <p:spPr>
          <a:xfrm flipV="1">
            <a:off x="3138673" y="2968211"/>
            <a:ext cx="2165071" cy="18973"/>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69" name="TextBox 368">
            <a:extLst>
              <a:ext uri="{FF2B5EF4-FFF2-40B4-BE49-F238E27FC236}">
                <a16:creationId xmlns:a16="http://schemas.microsoft.com/office/drawing/2014/main" id="{E3D10F97-F378-457D-9265-328FB52ECC1C}"/>
              </a:ext>
            </a:extLst>
          </p:cNvPr>
          <p:cNvSpPr txBox="1"/>
          <p:nvPr/>
        </p:nvSpPr>
        <p:spPr>
          <a:xfrm>
            <a:off x="3285535" y="2718253"/>
            <a:ext cx="1820205"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$700 Application Fee</a:t>
            </a:r>
          </a:p>
        </p:txBody>
      </p:sp>
      <p:cxnSp>
        <p:nvCxnSpPr>
          <p:cNvPr id="418" name="Straight Arrow Connector 417">
            <a:extLst>
              <a:ext uri="{FF2B5EF4-FFF2-40B4-BE49-F238E27FC236}">
                <a16:creationId xmlns:a16="http://schemas.microsoft.com/office/drawing/2014/main" id="{A24F1701-E429-45AA-B960-66D8E0F89568}"/>
              </a:ext>
            </a:extLst>
          </p:cNvPr>
          <p:cNvCxnSpPr>
            <a:cxnSpLocks/>
            <a:stCxn id="667" idx="7"/>
          </p:cNvCxnSpPr>
          <p:nvPr/>
        </p:nvCxnSpPr>
        <p:spPr>
          <a:xfrm>
            <a:off x="1361388" y="4324775"/>
            <a:ext cx="1448885"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32" name="TextBox 531">
            <a:extLst>
              <a:ext uri="{FF2B5EF4-FFF2-40B4-BE49-F238E27FC236}">
                <a16:creationId xmlns:a16="http://schemas.microsoft.com/office/drawing/2014/main" id="{91BAE45E-65FD-4EB5-97D2-E8032260772F}"/>
              </a:ext>
            </a:extLst>
          </p:cNvPr>
          <p:cNvSpPr txBox="1"/>
          <p:nvPr/>
        </p:nvSpPr>
        <p:spPr>
          <a:xfrm rot="18546712">
            <a:off x="5595379" y="4910743"/>
            <a:ext cx="907549" cy="2308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$50 Exam fee</a:t>
            </a:r>
          </a:p>
        </p:txBody>
      </p:sp>
      <p:cxnSp>
        <p:nvCxnSpPr>
          <p:cNvPr id="540" name="Straight Arrow Connector 539">
            <a:extLst>
              <a:ext uri="{FF2B5EF4-FFF2-40B4-BE49-F238E27FC236}">
                <a16:creationId xmlns:a16="http://schemas.microsoft.com/office/drawing/2014/main" id="{5C65AE4B-2C4E-4EFC-878D-0F9B2942B6C6}"/>
              </a:ext>
            </a:extLst>
          </p:cNvPr>
          <p:cNvCxnSpPr>
            <a:cxnSpLocks/>
          </p:cNvCxnSpPr>
          <p:nvPr/>
        </p:nvCxnSpPr>
        <p:spPr>
          <a:xfrm flipH="1">
            <a:off x="6492525" y="2784021"/>
            <a:ext cx="697441"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53" name="Rectangle 652">
            <a:extLst>
              <a:ext uri="{FF2B5EF4-FFF2-40B4-BE49-F238E27FC236}">
                <a16:creationId xmlns:a16="http://schemas.microsoft.com/office/drawing/2014/main" id="{4E7269C2-7184-4AD7-9F13-9F073B862AAD}"/>
              </a:ext>
            </a:extLst>
          </p:cNvPr>
          <p:cNvSpPr/>
          <p:nvPr/>
        </p:nvSpPr>
        <p:spPr>
          <a:xfrm>
            <a:off x="997318" y="2688008"/>
            <a:ext cx="2141355" cy="5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Prospective Training Programs</a:t>
            </a:r>
          </a:p>
        </p:txBody>
      </p:sp>
      <p:sp>
        <p:nvSpPr>
          <p:cNvPr id="667" name="Oval 666">
            <a:extLst>
              <a:ext uri="{FF2B5EF4-FFF2-40B4-BE49-F238E27FC236}">
                <a16:creationId xmlns:a16="http://schemas.microsoft.com/office/drawing/2014/main" id="{C6BE4F08-0198-487D-9E19-069448C794F0}"/>
              </a:ext>
            </a:extLst>
          </p:cNvPr>
          <p:cNvSpPr/>
          <p:nvPr/>
        </p:nvSpPr>
        <p:spPr>
          <a:xfrm>
            <a:off x="241937" y="4143993"/>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p:txBody>
      </p:sp>
      <p:sp>
        <p:nvSpPr>
          <p:cNvPr id="694" name="TextBox 693">
            <a:extLst>
              <a:ext uri="{FF2B5EF4-FFF2-40B4-BE49-F238E27FC236}">
                <a16:creationId xmlns:a16="http://schemas.microsoft.com/office/drawing/2014/main" id="{9E5746FD-6B9E-4F7F-8A2B-941EE2494B87}"/>
              </a:ext>
            </a:extLst>
          </p:cNvPr>
          <p:cNvSpPr txBox="1"/>
          <p:nvPr/>
        </p:nvSpPr>
        <p:spPr>
          <a:xfrm>
            <a:off x="1496559" y="4093943"/>
            <a:ext cx="1101080"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Fees</a:t>
            </a:r>
          </a:p>
        </p:txBody>
      </p:sp>
      <p:sp>
        <p:nvSpPr>
          <p:cNvPr id="753" name="Oval 752">
            <a:extLst>
              <a:ext uri="{FF2B5EF4-FFF2-40B4-BE49-F238E27FC236}">
                <a16:creationId xmlns:a16="http://schemas.microsoft.com/office/drawing/2014/main" id="{F1C48182-6A50-411D-BACA-107AD050AC77}"/>
              </a:ext>
            </a:extLst>
          </p:cNvPr>
          <p:cNvSpPr/>
          <p:nvPr/>
        </p:nvSpPr>
        <p:spPr>
          <a:xfrm>
            <a:off x="5087278" y="5454145"/>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p>
          <a:p>
            <a:pPr algn="ctr"/>
            <a:r>
              <a:rPr lang="en-US" sz="800" dirty="0">
                <a:latin typeface="Arial" panose="020B0604020202020204" pitchFamily="34" charset="0"/>
                <a:cs typeface="Arial" panose="020B0604020202020204" pitchFamily="34" charset="0"/>
              </a:rPr>
              <a:t>(Trained + Completed Practicum)</a:t>
            </a:r>
            <a:endParaRPr lang="en-US" sz="500" dirty="0">
              <a:latin typeface="Arial" panose="020B0604020202020204" pitchFamily="34" charset="0"/>
              <a:cs typeface="Arial" panose="020B0604020202020204" pitchFamily="34" charset="0"/>
            </a:endParaRP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8" y="95618"/>
            <a:ext cx="3088860"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Funding/Cash Flow</a:t>
            </a:r>
          </a:p>
        </p:txBody>
      </p:sp>
      <p:sp>
        <p:nvSpPr>
          <p:cNvPr id="897" name="TextBox 896">
            <a:extLst>
              <a:ext uri="{FF2B5EF4-FFF2-40B4-BE49-F238E27FC236}">
                <a16:creationId xmlns:a16="http://schemas.microsoft.com/office/drawing/2014/main" id="{A091A14D-929D-45FC-A7B8-C3917F2992A7}"/>
              </a:ext>
            </a:extLst>
          </p:cNvPr>
          <p:cNvSpPr txBox="1"/>
          <p:nvPr/>
        </p:nvSpPr>
        <p:spPr>
          <a:xfrm rot="20473176">
            <a:off x="8551456" y="3809303"/>
            <a:ext cx="718492"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Renewal Fee</a:t>
            </a:r>
          </a:p>
          <a:p>
            <a:pPr algn="r"/>
            <a:r>
              <a:rPr lang="en-US" sz="900" dirty="0">
                <a:latin typeface="Arial" panose="020B0604020202020204" pitchFamily="34" charset="0"/>
                <a:cs typeface="Arial" panose="020B0604020202020204" pitchFamily="34" charset="0"/>
              </a:rPr>
              <a:t>$25</a:t>
            </a:r>
          </a:p>
        </p:txBody>
      </p:sp>
      <p:sp>
        <p:nvSpPr>
          <p:cNvPr id="1058" name="TextBox 1057">
            <a:extLst>
              <a:ext uri="{FF2B5EF4-FFF2-40B4-BE49-F238E27FC236}">
                <a16:creationId xmlns:a16="http://schemas.microsoft.com/office/drawing/2014/main" id="{D6C942E4-A68F-4444-90D9-2717BED07B3F}"/>
              </a:ext>
            </a:extLst>
          </p:cNvPr>
          <p:cNvSpPr txBox="1"/>
          <p:nvPr/>
        </p:nvSpPr>
        <p:spPr>
          <a:xfrm rot="955192">
            <a:off x="7855957" y="4641933"/>
            <a:ext cx="820370"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Registration Fee $25</a:t>
            </a:r>
          </a:p>
        </p:txBody>
      </p:sp>
      <p:cxnSp>
        <p:nvCxnSpPr>
          <p:cNvPr id="888" name="Connector: Curved 887">
            <a:extLst>
              <a:ext uri="{FF2B5EF4-FFF2-40B4-BE49-F238E27FC236}">
                <a16:creationId xmlns:a16="http://schemas.microsoft.com/office/drawing/2014/main" id="{7D5C7E0A-B862-42D1-9777-7162B49C1DA1}"/>
              </a:ext>
            </a:extLst>
          </p:cNvPr>
          <p:cNvCxnSpPr>
            <a:cxnSpLocks/>
            <a:endCxn id="15" idx="3"/>
          </p:cNvCxnSpPr>
          <p:nvPr/>
        </p:nvCxnSpPr>
        <p:spPr>
          <a:xfrm rot="16200000" flipV="1">
            <a:off x="7736232" y="3659393"/>
            <a:ext cx="2458126" cy="1070296"/>
          </a:xfrm>
          <a:prstGeom prst="curvedConnector2">
            <a:avLst/>
          </a:prstGeom>
          <a:ln w="28575">
            <a:solidFill>
              <a:schemeClr val="accent6"/>
            </a:solidFill>
            <a:prstDash val="sysDot"/>
            <a:headEnd w="sm" len="med"/>
            <a:tailEnd type="triangle" w="med" len="med"/>
          </a:ln>
        </p:spPr>
        <p:style>
          <a:lnRef idx="1">
            <a:schemeClr val="accent1"/>
          </a:lnRef>
          <a:fillRef idx="0">
            <a:schemeClr val="accent1"/>
          </a:fillRef>
          <a:effectRef idx="0">
            <a:schemeClr val="accent1"/>
          </a:effectRef>
          <a:fontRef idx="minor">
            <a:schemeClr val="tx1"/>
          </a:fontRef>
        </p:style>
      </p:cxn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1EB86023-E9F0-4741-B1F0-6C15E8109986}"/>
              </a:ext>
            </a:extLst>
          </p:cNvPr>
          <p:cNvCxnSpPr>
            <a:cxnSpLocks/>
          </p:cNvCxnSpPr>
          <p:nvPr/>
        </p:nvCxnSpPr>
        <p:spPr>
          <a:xfrm>
            <a:off x="6523520" y="3160985"/>
            <a:ext cx="666446"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2C71772D-BBFC-454D-AACB-85C76CF0788B}"/>
              </a:ext>
            </a:extLst>
          </p:cNvPr>
          <p:cNvSpPr txBox="1"/>
          <p:nvPr/>
        </p:nvSpPr>
        <p:spPr>
          <a:xfrm>
            <a:off x="1452517" y="3368307"/>
            <a:ext cx="1239040" cy="646331"/>
          </a:xfrm>
          <a:prstGeom prst="rect">
            <a:avLst/>
          </a:prstGeom>
          <a:solidFill>
            <a:schemeClr val="bg1"/>
          </a:solidFill>
          <a:ln>
            <a:solidFill>
              <a:schemeClr val="accent3"/>
            </a:solidFill>
          </a:ln>
        </p:spPr>
        <p:txBody>
          <a:bodyPr wrap="square" rtlCol="0">
            <a:spAutoFit/>
          </a:bodyPr>
          <a:lstStyle/>
          <a:p>
            <a:r>
              <a:rPr lang="en-US" sz="900" b="1" u="sng" dirty="0">
                <a:solidFill>
                  <a:schemeClr val="tx1">
                    <a:lumMod val="50000"/>
                    <a:lumOff val="50000"/>
                  </a:schemeClr>
                </a:solidFill>
                <a:latin typeface="Arial" panose="020B0604020202020204" pitchFamily="34" charset="0"/>
                <a:cs typeface="Arial" panose="020B0604020202020204" pitchFamily="34" charset="0"/>
              </a:rPr>
              <a:t>Training Fees </a:t>
            </a:r>
            <a:r>
              <a:rPr lang="en-US" sz="900" dirty="0">
                <a:solidFill>
                  <a:schemeClr val="tx1">
                    <a:lumMod val="50000"/>
                    <a:lumOff val="50000"/>
                  </a:schemeClr>
                </a:solidFill>
                <a:latin typeface="Arial" panose="020B0604020202020204" pitchFamily="34" charset="0"/>
                <a:cs typeface="Arial" panose="020B0604020202020204" pitchFamily="34" charset="0"/>
              </a:rPr>
              <a:t>Standard: $1850</a:t>
            </a:r>
          </a:p>
          <a:p>
            <a:r>
              <a:rPr lang="en-US" sz="900" dirty="0">
                <a:solidFill>
                  <a:schemeClr val="tx1">
                    <a:lumMod val="50000"/>
                    <a:lumOff val="50000"/>
                  </a:schemeClr>
                </a:solidFill>
                <a:latin typeface="Arial" panose="020B0604020202020204" pitchFamily="34" charset="0"/>
                <a:cs typeface="Arial" panose="020B0604020202020204" pitchFamily="34" charset="0"/>
              </a:rPr>
              <a:t>NP Discount: $1050</a:t>
            </a:r>
          </a:p>
          <a:p>
            <a:r>
              <a:rPr lang="en-US" sz="900" dirty="0">
                <a:solidFill>
                  <a:schemeClr val="tx1">
                    <a:lumMod val="50000"/>
                    <a:lumOff val="50000"/>
                  </a:schemeClr>
                </a:solidFill>
                <a:latin typeface="Arial" panose="020B0604020202020204" pitchFamily="34" charset="0"/>
                <a:cs typeface="Arial" panose="020B0604020202020204" pitchFamily="34" charset="0"/>
              </a:rPr>
              <a:t>Individual: $400</a:t>
            </a:r>
          </a:p>
        </p:txBody>
      </p:sp>
      <p:cxnSp>
        <p:nvCxnSpPr>
          <p:cNvPr id="93" name="Connector: Curved 92">
            <a:extLst>
              <a:ext uri="{FF2B5EF4-FFF2-40B4-BE49-F238E27FC236}">
                <a16:creationId xmlns:a16="http://schemas.microsoft.com/office/drawing/2014/main" id="{98CD81CA-AD43-4AF4-B272-4DC3C36DB8C2}"/>
              </a:ext>
            </a:extLst>
          </p:cNvPr>
          <p:cNvCxnSpPr>
            <a:cxnSpLocks/>
            <a:stCxn id="92" idx="3"/>
          </p:cNvCxnSpPr>
          <p:nvPr/>
        </p:nvCxnSpPr>
        <p:spPr>
          <a:xfrm>
            <a:off x="2691557" y="3691473"/>
            <a:ext cx="1534032" cy="609745"/>
          </a:xfrm>
          <a:prstGeom prst="curvedConnector2">
            <a:avLst/>
          </a:prstGeom>
          <a:ln w="15875">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2D805352-E482-43FF-87CF-F67B089A1EAD}"/>
              </a:ext>
            </a:extLst>
          </p:cNvPr>
          <p:cNvSpPr/>
          <p:nvPr/>
        </p:nvSpPr>
        <p:spPr>
          <a:xfrm>
            <a:off x="10912821" y="107703"/>
            <a:ext cx="1064261" cy="45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Johnson &amp; Johnson</a:t>
            </a:r>
          </a:p>
        </p:txBody>
      </p:sp>
      <p:cxnSp>
        <p:nvCxnSpPr>
          <p:cNvPr id="47" name="Straight Arrow Connector 46">
            <a:extLst>
              <a:ext uri="{FF2B5EF4-FFF2-40B4-BE49-F238E27FC236}">
                <a16:creationId xmlns:a16="http://schemas.microsoft.com/office/drawing/2014/main" id="{1DDDA0AD-7794-49C5-BA95-2D84016FEBC4}"/>
              </a:ext>
            </a:extLst>
          </p:cNvPr>
          <p:cNvCxnSpPr>
            <a:cxnSpLocks/>
            <a:stCxn id="46" idx="1"/>
            <a:endCxn id="11" idx="3"/>
          </p:cNvCxnSpPr>
          <p:nvPr/>
        </p:nvCxnSpPr>
        <p:spPr>
          <a:xfrm flipH="1">
            <a:off x="10506973" y="337053"/>
            <a:ext cx="405848" cy="2624185"/>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C74D87AE-F5BD-4C51-8652-8A1BCF3B851D}"/>
              </a:ext>
            </a:extLst>
          </p:cNvPr>
          <p:cNvCxnSpPr>
            <a:cxnSpLocks/>
          </p:cNvCxnSpPr>
          <p:nvPr/>
        </p:nvCxnSpPr>
        <p:spPr>
          <a:xfrm flipH="1">
            <a:off x="8397951" y="2771223"/>
            <a:ext cx="934617"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9F26C4D3-0C17-4E33-83E8-120F07771E22}"/>
              </a:ext>
            </a:extLst>
          </p:cNvPr>
          <p:cNvSpPr txBox="1"/>
          <p:nvPr/>
        </p:nvSpPr>
        <p:spPr>
          <a:xfrm rot="580024">
            <a:off x="10779892" y="817429"/>
            <a:ext cx="970332"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Supports regional work – Southeastern Alliance</a:t>
            </a:r>
          </a:p>
        </p:txBody>
      </p:sp>
      <p:sp>
        <p:nvSpPr>
          <p:cNvPr id="59" name="Rectangle: Rounded Corners 58">
            <a:extLst>
              <a:ext uri="{FF2B5EF4-FFF2-40B4-BE49-F238E27FC236}">
                <a16:creationId xmlns:a16="http://schemas.microsoft.com/office/drawing/2014/main" id="{9EF3891E-0895-45B3-A5AE-18B06AD66F26}"/>
              </a:ext>
            </a:extLst>
          </p:cNvPr>
          <p:cNvSpPr/>
          <p:nvPr/>
        </p:nvSpPr>
        <p:spPr>
          <a:xfrm>
            <a:off x="4849371" y="208631"/>
            <a:ext cx="1064261" cy="611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Rural Innovations Grant</a:t>
            </a:r>
          </a:p>
        </p:txBody>
      </p:sp>
      <p:sp>
        <p:nvSpPr>
          <p:cNvPr id="76" name="TextBox 75">
            <a:extLst>
              <a:ext uri="{FF2B5EF4-FFF2-40B4-BE49-F238E27FC236}">
                <a16:creationId xmlns:a16="http://schemas.microsoft.com/office/drawing/2014/main" id="{ED2E12A5-EAAF-4CC6-A9BD-6115D7AFA2B8}"/>
              </a:ext>
            </a:extLst>
          </p:cNvPr>
          <p:cNvSpPr txBox="1"/>
          <p:nvPr/>
        </p:nvSpPr>
        <p:spPr>
          <a:xfrm>
            <a:off x="7756148" y="1594196"/>
            <a:ext cx="532523"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2 FTEs</a:t>
            </a:r>
          </a:p>
        </p:txBody>
      </p:sp>
      <p:sp>
        <p:nvSpPr>
          <p:cNvPr id="77" name="TextBox 76">
            <a:extLst>
              <a:ext uri="{FF2B5EF4-FFF2-40B4-BE49-F238E27FC236}">
                <a16:creationId xmlns:a16="http://schemas.microsoft.com/office/drawing/2014/main" id="{C12C9B31-8494-44AC-BC2C-1A4E180B02C7}"/>
              </a:ext>
            </a:extLst>
          </p:cNvPr>
          <p:cNvSpPr txBox="1"/>
          <p:nvPr/>
        </p:nvSpPr>
        <p:spPr>
          <a:xfrm>
            <a:off x="6492524" y="3180416"/>
            <a:ext cx="757459"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Portal</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Admin</a:t>
            </a:r>
          </a:p>
        </p:txBody>
      </p:sp>
      <p:cxnSp>
        <p:nvCxnSpPr>
          <p:cNvPr id="96" name="Straight Connector 95">
            <a:extLst>
              <a:ext uri="{FF2B5EF4-FFF2-40B4-BE49-F238E27FC236}">
                <a16:creationId xmlns:a16="http://schemas.microsoft.com/office/drawing/2014/main" id="{D93AFE15-8D24-4E49-BDA4-CCF277211070}"/>
              </a:ext>
            </a:extLst>
          </p:cNvPr>
          <p:cNvCxnSpPr>
            <a:cxnSpLocks/>
          </p:cNvCxnSpPr>
          <p:nvPr/>
        </p:nvCxnSpPr>
        <p:spPr>
          <a:xfrm flipH="1">
            <a:off x="8430147" y="1671388"/>
            <a:ext cx="1417513" cy="1294090"/>
          </a:xfrm>
          <a:prstGeom prst="line">
            <a:avLst/>
          </a:prstGeom>
          <a:ln w="190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D5D8C60-C3F1-4A3F-9F59-19559A8B05FB}"/>
              </a:ext>
            </a:extLst>
          </p:cNvPr>
          <p:cNvSpPr txBox="1"/>
          <p:nvPr/>
        </p:nvSpPr>
        <p:spPr>
          <a:xfrm>
            <a:off x="8397951" y="2288247"/>
            <a:ext cx="975489"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J&amp;J + Duke Endowment Funding</a:t>
            </a:r>
          </a:p>
        </p:txBody>
      </p:sp>
      <p:cxnSp>
        <p:nvCxnSpPr>
          <p:cNvPr id="98" name="Straight Connector 97">
            <a:extLst>
              <a:ext uri="{FF2B5EF4-FFF2-40B4-BE49-F238E27FC236}">
                <a16:creationId xmlns:a16="http://schemas.microsoft.com/office/drawing/2014/main" id="{27815C9C-7E48-4997-8CBC-FAA957E057A8}"/>
              </a:ext>
            </a:extLst>
          </p:cNvPr>
          <p:cNvCxnSpPr>
            <a:cxnSpLocks/>
          </p:cNvCxnSpPr>
          <p:nvPr/>
        </p:nvCxnSpPr>
        <p:spPr>
          <a:xfrm flipH="1">
            <a:off x="8430147" y="2961238"/>
            <a:ext cx="877954" cy="424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392158AA-67CA-45E6-9042-E28F72CC4583}"/>
              </a:ext>
            </a:extLst>
          </p:cNvPr>
          <p:cNvSpPr/>
          <p:nvPr/>
        </p:nvSpPr>
        <p:spPr>
          <a:xfrm>
            <a:off x="4913301" y="863073"/>
            <a:ext cx="1422091" cy="244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Membership Fees</a:t>
            </a:r>
          </a:p>
        </p:txBody>
      </p:sp>
      <p:sp>
        <p:nvSpPr>
          <p:cNvPr id="56" name="Rectangle: Rounded Corners 55">
            <a:extLst>
              <a:ext uri="{FF2B5EF4-FFF2-40B4-BE49-F238E27FC236}">
                <a16:creationId xmlns:a16="http://schemas.microsoft.com/office/drawing/2014/main" id="{F931E931-E854-48BE-8E9C-CAAA09427E84}"/>
              </a:ext>
            </a:extLst>
          </p:cNvPr>
          <p:cNvSpPr/>
          <p:nvPr/>
        </p:nvSpPr>
        <p:spPr>
          <a:xfrm>
            <a:off x="4913301" y="1166854"/>
            <a:ext cx="1493116" cy="230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Annual Conferences</a:t>
            </a:r>
          </a:p>
        </p:txBody>
      </p:sp>
      <p:cxnSp>
        <p:nvCxnSpPr>
          <p:cNvPr id="62" name="Straight Arrow Connector 61">
            <a:extLst>
              <a:ext uri="{FF2B5EF4-FFF2-40B4-BE49-F238E27FC236}">
                <a16:creationId xmlns:a16="http://schemas.microsoft.com/office/drawing/2014/main" id="{A855E4B6-6585-4279-9DE8-C61AED67600F}"/>
              </a:ext>
            </a:extLst>
          </p:cNvPr>
          <p:cNvCxnSpPr>
            <a:cxnSpLocks/>
            <a:stCxn id="55" idx="3"/>
          </p:cNvCxnSpPr>
          <p:nvPr/>
        </p:nvCxnSpPr>
        <p:spPr>
          <a:xfrm>
            <a:off x="6335392" y="985317"/>
            <a:ext cx="1386721" cy="844026"/>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7F19AE8C-81E7-48AE-B5F6-B19CA9A651C6}"/>
              </a:ext>
            </a:extLst>
          </p:cNvPr>
          <p:cNvCxnSpPr>
            <a:cxnSpLocks/>
            <a:stCxn id="56" idx="3"/>
            <a:endCxn id="15" idx="0"/>
          </p:cNvCxnSpPr>
          <p:nvPr/>
        </p:nvCxnSpPr>
        <p:spPr>
          <a:xfrm>
            <a:off x="6406417" y="1282271"/>
            <a:ext cx="1395322" cy="579102"/>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151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5" name="Connector: Curved 1054">
            <a:extLst>
              <a:ext uri="{FF2B5EF4-FFF2-40B4-BE49-F238E27FC236}">
                <a16:creationId xmlns:a16="http://schemas.microsoft.com/office/drawing/2014/main" id="{5BFD194A-626F-4E90-8648-0FB3420FFBC0}"/>
              </a:ext>
            </a:extLst>
          </p:cNvPr>
          <p:cNvCxnSpPr>
            <a:cxnSpLocks/>
            <a:stCxn id="753" idx="6"/>
          </p:cNvCxnSpPr>
          <p:nvPr/>
        </p:nvCxnSpPr>
        <p:spPr>
          <a:xfrm flipV="1">
            <a:off x="6398797" y="4065469"/>
            <a:ext cx="1478305" cy="2005903"/>
          </a:xfrm>
          <a:prstGeom prst="curvedConnector2">
            <a:avLst/>
          </a:prstGeom>
          <a:ln w="28575">
            <a:solidFill>
              <a:schemeClr val="accent6"/>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a:extLst>
              <a:ext uri="{FF2B5EF4-FFF2-40B4-BE49-F238E27FC236}">
                <a16:creationId xmlns:a16="http://schemas.microsoft.com/office/drawing/2014/main" id="{C7462370-4557-439A-B315-6CDD5D24D350}"/>
              </a:ext>
            </a:extLst>
          </p:cNvPr>
          <p:cNvCxnSpPr>
            <a:cxnSpLocks/>
            <a:stCxn id="667" idx="6"/>
          </p:cNvCxnSpPr>
          <p:nvPr/>
        </p:nvCxnSpPr>
        <p:spPr>
          <a:xfrm>
            <a:off x="1553456" y="4761220"/>
            <a:ext cx="1277466" cy="0"/>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a:extLst>
              <a:ext uri="{FF2B5EF4-FFF2-40B4-BE49-F238E27FC236}">
                <a16:creationId xmlns:a16="http://schemas.microsoft.com/office/drawing/2014/main" id="{531C8483-6ADB-43EA-9C0E-6AD8342AFEFB}"/>
              </a:ext>
            </a:extLst>
          </p:cNvPr>
          <p:cNvCxnSpPr>
            <a:cxnSpLocks/>
          </p:cNvCxnSpPr>
          <p:nvPr/>
        </p:nvCxnSpPr>
        <p:spPr>
          <a:xfrm flipV="1">
            <a:off x="5862424" y="3706664"/>
            <a:ext cx="1540033" cy="172843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12" name="Straight Arrow Connector 411">
            <a:extLst>
              <a:ext uri="{FF2B5EF4-FFF2-40B4-BE49-F238E27FC236}">
                <a16:creationId xmlns:a16="http://schemas.microsoft.com/office/drawing/2014/main" id="{BAEB68DD-2415-4293-B44C-CEAD8D146581}"/>
              </a:ext>
            </a:extLst>
          </p:cNvPr>
          <p:cNvCxnSpPr>
            <a:cxnSpLocks/>
          </p:cNvCxnSpPr>
          <p:nvPr/>
        </p:nvCxnSpPr>
        <p:spPr>
          <a:xfrm>
            <a:off x="8430146" y="3636602"/>
            <a:ext cx="777207" cy="1794484"/>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9" name="Connector: Curved 308">
            <a:extLst>
              <a:ext uri="{FF2B5EF4-FFF2-40B4-BE49-F238E27FC236}">
                <a16:creationId xmlns:a16="http://schemas.microsoft.com/office/drawing/2014/main" id="{AF0CDD41-AB25-4F7C-9F87-D7A0DF448389}"/>
              </a:ext>
            </a:extLst>
          </p:cNvPr>
          <p:cNvCxnSpPr>
            <a:cxnSpLocks/>
            <a:stCxn id="346" idx="3"/>
            <a:endCxn id="11" idx="3"/>
          </p:cNvCxnSpPr>
          <p:nvPr/>
        </p:nvCxnSpPr>
        <p:spPr>
          <a:xfrm>
            <a:off x="10478107" y="391960"/>
            <a:ext cx="28866" cy="2569278"/>
          </a:xfrm>
          <a:prstGeom prst="curvedConnector3">
            <a:avLst>
              <a:gd name="adj1" fmla="val 891935"/>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E6ECA99-6310-48ED-8231-B63D769F2DF5}"/>
              </a:ext>
            </a:extLst>
          </p:cNvPr>
          <p:cNvCxnSpPr>
            <a:cxnSpLocks/>
            <a:stCxn id="97" idx="3"/>
            <a:endCxn id="13" idx="1"/>
          </p:cNvCxnSpPr>
          <p:nvPr/>
        </p:nvCxnSpPr>
        <p:spPr>
          <a:xfrm>
            <a:off x="8007442" y="565105"/>
            <a:ext cx="1155154" cy="65947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D6D42909-65AC-4744-BDEF-675870936204}"/>
              </a:ext>
            </a:extLst>
          </p:cNvPr>
          <p:cNvCxnSpPr>
            <a:cxnSpLocks/>
          </p:cNvCxnSpPr>
          <p:nvPr/>
        </p:nvCxnSpPr>
        <p:spPr>
          <a:xfrm>
            <a:off x="7981135" y="554318"/>
            <a:ext cx="1527049" cy="164932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10333339" y="1961945"/>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402457" y="1865770"/>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7" name="Rectangle: Rounded Corners 16">
            <a:extLst>
              <a:ext uri="{FF2B5EF4-FFF2-40B4-BE49-F238E27FC236}">
                <a16:creationId xmlns:a16="http://schemas.microsoft.com/office/drawing/2014/main" id="{2B80FEC6-B45D-4906-96E4-795A64492ED8}"/>
              </a:ext>
            </a:extLst>
          </p:cNvPr>
          <p:cNvSpPr/>
          <p:nvPr/>
        </p:nvSpPr>
        <p:spPr>
          <a:xfrm>
            <a:off x="284350" y="121056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DHHS</a:t>
            </a:r>
          </a:p>
        </p:txBody>
      </p:sp>
      <p:sp>
        <p:nvSpPr>
          <p:cNvPr id="18" name="Rectangle: Rounded Corners 17">
            <a:extLst>
              <a:ext uri="{FF2B5EF4-FFF2-40B4-BE49-F238E27FC236}">
                <a16:creationId xmlns:a16="http://schemas.microsoft.com/office/drawing/2014/main" id="{F97C8203-553E-493D-94C1-C95868BBC06A}"/>
              </a:ext>
            </a:extLst>
          </p:cNvPr>
          <p:cNvSpPr/>
          <p:nvPr/>
        </p:nvSpPr>
        <p:spPr>
          <a:xfrm>
            <a:off x="275067" y="156622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DHEC</a:t>
            </a:r>
          </a:p>
        </p:txBody>
      </p:sp>
      <p:sp>
        <p:nvSpPr>
          <p:cNvPr id="96" name="Rectangle: Rounded Corners 95">
            <a:extLst>
              <a:ext uri="{FF2B5EF4-FFF2-40B4-BE49-F238E27FC236}">
                <a16:creationId xmlns:a16="http://schemas.microsoft.com/office/drawing/2014/main" id="{9F561AB0-6589-4348-96B4-325F6914CDC0}"/>
              </a:ext>
            </a:extLst>
          </p:cNvPr>
          <p:cNvSpPr/>
          <p:nvPr/>
        </p:nvSpPr>
        <p:spPr>
          <a:xfrm>
            <a:off x="275067" y="84944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AHEC</a:t>
            </a:r>
          </a:p>
        </p:txBody>
      </p:sp>
      <p:sp>
        <p:nvSpPr>
          <p:cNvPr id="97" name="Rectangle: Rounded Corners 96">
            <a:extLst>
              <a:ext uri="{FF2B5EF4-FFF2-40B4-BE49-F238E27FC236}">
                <a16:creationId xmlns:a16="http://schemas.microsoft.com/office/drawing/2014/main" id="{AE4EF186-FE48-4D18-AD6A-50F5175EEDBB}"/>
              </a:ext>
            </a:extLst>
          </p:cNvPr>
          <p:cNvSpPr/>
          <p:nvPr/>
        </p:nvSpPr>
        <p:spPr>
          <a:xfrm>
            <a:off x="6492525" y="157421"/>
            <a:ext cx="1514917" cy="815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Blue Cross Blue Shield Foundation of SC</a:t>
            </a:r>
          </a:p>
        </p:txBody>
      </p:sp>
      <p:sp>
        <p:nvSpPr>
          <p:cNvPr id="248" name="TextBox 247">
            <a:extLst>
              <a:ext uri="{FF2B5EF4-FFF2-40B4-BE49-F238E27FC236}">
                <a16:creationId xmlns:a16="http://schemas.microsoft.com/office/drawing/2014/main" id="{2A8F5C30-DCB1-487D-BD3E-1E8798187571}"/>
              </a:ext>
            </a:extLst>
          </p:cNvPr>
          <p:cNvSpPr txBox="1"/>
          <p:nvPr/>
        </p:nvSpPr>
        <p:spPr>
          <a:xfrm rot="2802671">
            <a:off x="7881585" y="1325900"/>
            <a:ext cx="1467127"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2018, Fall 2020 </a:t>
            </a:r>
          </a:p>
        </p:txBody>
      </p:sp>
      <p:sp>
        <p:nvSpPr>
          <p:cNvPr id="286" name="TextBox 285">
            <a:extLst>
              <a:ext uri="{FF2B5EF4-FFF2-40B4-BE49-F238E27FC236}">
                <a16:creationId xmlns:a16="http://schemas.microsoft.com/office/drawing/2014/main" id="{E8DB2F13-42E0-44FF-831E-ED05C43A62AC}"/>
              </a:ext>
            </a:extLst>
          </p:cNvPr>
          <p:cNvSpPr txBox="1"/>
          <p:nvPr/>
        </p:nvSpPr>
        <p:spPr>
          <a:xfrm rot="1688375">
            <a:off x="7972002" y="549131"/>
            <a:ext cx="1265515"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2019, Spring 2019, Spring 2020</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sp>
        <p:nvSpPr>
          <p:cNvPr id="346" name="Rectangle: Rounded Corners 345">
            <a:extLst>
              <a:ext uri="{FF2B5EF4-FFF2-40B4-BE49-F238E27FC236}">
                <a16:creationId xmlns:a16="http://schemas.microsoft.com/office/drawing/2014/main" id="{B9677530-0CB9-47A7-A9CC-BF366401AB65}"/>
              </a:ext>
            </a:extLst>
          </p:cNvPr>
          <p:cNvSpPr/>
          <p:nvPr/>
        </p:nvSpPr>
        <p:spPr>
          <a:xfrm>
            <a:off x="9404025" y="112482"/>
            <a:ext cx="1074082" cy="558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The Duke Endowment</a:t>
            </a:r>
          </a:p>
        </p:txBody>
      </p:sp>
      <p:cxnSp>
        <p:nvCxnSpPr>
          <p:cNvPr id="355" name="Straight Connector 354">
            <a:extLst>
              <a:ext uri="{FF2B5EF4-FFF2-40B4-BE49-F238E27FC236}">
                <a16:creationId xmlns:a16="http://schemas.microsoft.com/office/drawing/2014/main" id="{912BF851-C2BC-46E5-B775-C1013022EAC5}"/>
              </a:ext>
            </a:extLst>
          </p:cNvPr>
          <p:cNvCxnSpPr>
            <a:cxnSpLocks/>
            <a:stCxn id="15" idx="1"/>
          </p:cNvCxnSpPr>
          <p:nvPr/>
        </p:nvCxnSpPr>
        <p:spPr>
          <a:xfrm flipH="1" flipV="1">
            <a:off x="6835362" y="2967676"/>
            <a:ext cx="567095" cy="2199"/>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57403"/>
            <a:ext cx="915382" cy="12061"/>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cxnSp>
        <p:nvCxnSpPr>
          <p:cNvPr id="119" name="Straight Arrow Connector 118">
            <a:extLst>
              <a:ext uri="{FF2B5EF4-FFF2-40B4-BE49-F238E27FC236}">
                <a16:creationId xmlns:a16="http://schemas.microsoft.com/office/drawing/2014/main" id="{B73CC47D-92CF-4682-8FE8-67B39AC8CACA}"/>
              </a:ext>
            </a:extLst>
          </p:cNvPr>
          <p:cNvCxnSpPr>
            <a:cxnSpLocks/>
            <a:stCxn id="97" idx="2"/>
            <a:endCxn id="15" idx="0"/>
          </p:cNvCxnSpPr>
          <p:nvPr/>
        </p:nvCxnSpPr>
        <p:spPr>
          <a:xfrm>
            <a:off x="7249984" y="972788"/>
            <a:ext cx="780882" cy="892982"/>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5F9D7AE5-0A3C-4BC3-98FE-54B342D59FA2}"/>
              </a:ext>
            </a:extLst>
          </p:cNvPr>
          <p:cNvSpPr txBox="1"/>
          <p:nvPr/>
        </p:nvSpPr>
        <p:spPr>
          <a:xfrm rot="2998172">
            <a:off x="7236258" y="1211868"/>
            <a:ext cx="963692"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HPG Fall 2018 </a:t>
            </a:r>
          </a:p>
        </p:txBody>
      </p:sp>
      <p:cxnSp>
        <p:nvCxnSpPr>
          <p:cNvPr id="183" name="Straight Arrow Connector 182">
            <a:extLst>
              <a:ext uri="{FF2B5EF4-FFF2-40B4-BE49-F238E27FC236}">
                <a16:creationId xmlns:a16="http://schemas.microsoft.com/office/drawing/2014/main" id="{1E1C7AC8-3C37-49EF-90DD-E32F363DE1ED}"/>
              </a:ext>
            </a:extLst>
          </p:cNvPr>
          <p:cNvCxnSpPr>
            <a:cxnSpLocks/>
            <a:stCxn id="653" idx="3"/>
          </p:cNvCxnSpPr>
          <p:nvPr/>
        </p:nvCxnSpPr>
        <p:spPr>
          <a:xfrm flipV="1">
            <a:off x="3138673" y="2967676"/>
            <a:ext cx="2476913" cy="19508"/>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2740C3D4-5124-4981-8301-12D03B235049}"/>
              </a:ext>
            </a:extLst>
          </p:cNvPr>
          <p:cNvSpPr txBox="1"/>
          <p:nvPr/>
        </p:nvSpPr>
        <p:spPr>
          <a:xfrm>
            <a:off x="3732047" y="2914732"/>
            <a:ext cx="1017300"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Curricula Application </a:t>
            </a:r>
          </a:p>
        </p:txBody>
      </p:sp>
      <p:sp>
        <p:nvSpPr>
          <p:cNvPr id="194" name="Hexagon 193">
            <a:extLst>
              <a:ext uri="{FF2B5EF4-FFF2-40B4-BE49-F238E27FC236}">
                <a16:creationId xmlns:a16="http://schemas.microsoft.com/office/drawing/2014/main" id="{DD77DB56-B2AC-4AD3-AA76-F8547116F289}"/>
              </a:ext>
            </a:extLst>
          </p:cNvPr>
          <p:cNvSpPr/>
          <p:nvPr/>
        </p:nvSpPr>
        <p:spPr>
          <a:xfrm>
            <a:off x="6507090" y="4267288"/>
            <a:ext cx="1086655" cy="753708"/>
          </a:xfrm>
          <a:prstGeom prst="hexagon">
            <a:avLst/>
          </a:prstGeom>
          <a:solidFill>
            <a:schemeClr val="accent6"/>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SCCHWCC</a:t>
            </a:r>
            <a:r>
              <a:rPr lang="en-US" sz="1100" b="1" dirty="0">
                <a:solidFill>
                  <a:schemeClr val="bg1"/>
                </a:solidFill>
                <a:latin typeface="Arial" panose="020B0604020202020204" pitchFamily="34" charset="0"/>
                <a:cs typeface="Arial" panose="020B0604020202020204" pitchFamily="34" charset="0"/>
              </a:rPr>
              <a:t> </a:t>
            </a:r>
            <a:r>
              <a:rPr lang="en-US" sz="900" b="1" dirty="0">
                <a:solidFill>
                  <a:schemeClr val="bg1"/>
                </a:solidFill>
                <a:latin typeface="Arial" panose="020B0604020202020204" pitchFamily="34" charset="0"/>
                <a:cs typeface="Arial" panose="020B0604020202020204" pitchFamily="34" charset="0"/>
              </a:rPr>
              <a:t>Exam</a:t>
            </a:r>
            <a:endParaRPr lang="en-US" sz="1100" b="1" dirty="0">
              <a:solidFill>
                <a:schemeClr val="bg1"/>
              </a:solidFill>
              <a:latin typeface="Arial" panose="020B0604020202020204" pitchFamily="34" charset="0"/>
              <a:cs typeface="Arial" panose="020B0604020202020204" pitchFamily="34" charset="0"/>
            </a:endParaRPr>
          </a:p>
        </p:txBody>
      </p:sp>
      <p:cxnSp>
        <p:nvCxnSpPr>
          <p:cNvPr id="203" name="Straight Arrow Connector 202">
            <a:extLst>
              <a:ext uri="{FF2B5EF4-FFF2-40B4-BE49-F238E27FC236}">
                <a16:creationId xmlns:a16="http://schemas.microsoft.com/office/drawing/2014/main" id="{AF9A8776-A995-40E3-9823-6D82C65C2B13}"/>
              </a:ext>
            </a:extLst>
          </p:cNvPr>
          <p:cNvCxnSpPr>
            <a:cxnSpLocks/>
            <a:endCxn id="294" idx="0"/>
          </p:cNvCxnSpPr>
          <p:nvPr/>
        </p:nvCxnSpPr>
        <p:spPr>
          <a:xfrm flipH="1">
            <a:off x="3757221" y="2967676"/>
            <a:ext cx="1858365" cy="875719"/>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66513091-7901-4744-A3BE-6C953E71AAE0}"/>
              </a:ext>
            </a:extLst>
          </p:cNvPr>
          <p:cNvSpPr/>
          <p:nvPr/>
        </p:nvSpPr>
        <p:spPr>
          <a:xfrm>
            <a:off x="8785543" y="5416417"/>
            <a:ext cx="983660" cy="89512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5" name="Straight Arrow Connector 364">
            <a:extLst>
              <a:ext uri="{FF2B5EF4-FFF2-40B4-BE49-F238E27FC236}">
                <a16:creationId xmlns:a16="http://schemas.microsoft.com/office/drawing/2014/main" id="{CCF7DF1C-1C78-4ECB-AB49-489AC82C10BB}"/>
              </a:ext>
            </a:extLst>
          </p:cNvPr>
          <p:cNvCxnSpPr>
            <a:cxnSpLocks/>
          </p:cNvCxnSpPr>
          <p:nvPr/>
        </p:nvCxnSpPr>
        <p:spPr>
          <a:xfrm>
            <a:off x="3136433" y="2811700"/>
            <a:ext cx="2479153"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69" name="TextBox 368">
            <a:extLst>
              <a:ext uri="{FF2B5EF4-FFF2-40B4-BE49-F238E27FC236}">
                <a16:creationId xmlns:a16="http://schemas.microsoft.com/office/drawing/2014/main" id="{E3D10F97-F378-457D-9265-328FB52ECC1C}"/>
              </a:ext>
            </a:extLst>
          </p:cNvPr>
          <p:cNvSpPr txBox="1"/>
          <p:nvPr/>
        </p:nvSpPr>
        <p:spPr>
          <a:xfrm>
            <a:off x="3458012" y="2540720"/>
            <a:ext cx="1820205"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$700 Application Fee</a:t>
            </a:r>
          </a:p>
        </p:txBody>
      </p:sp>
      <p:sp>
        <p:nvSpPr>
          <p:cNvPr id="416" name="TextBox 415">
            <a:extLst>
              <a:ext uri="{FF2B5EF4-FFF2-40B4-BE49-F238E27FC236}">
                <a16:creationId xmlns:a16="http://schemas.microsoft.com/office/drawing/2014/main" id="{2CE42649-07AD-41C8-B215-176A2B397B23}"/>
              </a:ext>
            </a:extLst>
          </p:cNvPr>
          <p:cNvSpPr txBox="1"/>
          <p:nvPr/>
        </p:nvSpPr>
        <p:spPr>
          <a:xfrm rot="18656112">
            <a:off x="5943581" y="5053118"/>
            <a:ext cx="696517" cy="369332"/>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Register for Exam</a:t>
            </a:r>
          </a:p>
        </p:txBody>
      </p:sp>
      <p:cxnSp>
        <p:nvCxnSpPr>
          <p:cNvPr id="418" name="Straight Arrow Connector 417">
            <a:extLst>
              <a:ext uri="{FF2B5EF4-FFF2-40B4-BE49-F238E27FC236}">
                <a16:creationId xmlns:a16="http://schemas.microsoft.com/office/drawing/2014/main" id="{A24F1701-E429-45AA-B960-66D8E0F89568}"/>
              </a:ext>
            </a:extLst>
          </p:cNvPr>
          <p:cNvCxnSpPr>
            <a:cxnSpLocks/>
            <a:stCxn id="667" idx="7"/>
          </p:cNvCxnSpPr>
          <p:nvPr/>
        </p:nvCxnSpPr>
        <p:spPr>
          <a:xfrm flipV="1">
            <a:off x="1361388" y="4324362"/>
            <a:ext cx="1503587" cy="413"/>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00" name="TextBox 499">
            <a:extLst>
              <a:ext uri="{FF2B5EF4-FFF2-40B4-BE49-F238E27FC236}">
                <a16:creationId xmlns:a16="http://schemas.microsoft.com/office/drawing/2014/main" id="{FEFEB4CE-A188-4D81-A5E9-50C47EA154E1}"/>
              </a:ext>
            </a:extLst>
          </p:cNvPr>
          <p:cNvSpPr txBox="1"/>
          <p:nvPr/>
        </p:nvSpPr>
        <p:spPr>
          <a:xfrm>
            <a:off x="10424018" y="4905580"/>
            <a:ext cx="1526045" cy="1338828"/>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24 CEUs</a:t>
            </a:r>
          </a:p>
          <a:p>
            <a:r>
              <a:rPr lang="en-US" sz="900" i="1" dirty="0">
                <a:solidFill>
                  <a:schemeClr val="tx1">
                    <a:lumMod val="50000"/>
                    <a:lumOff val="50000"/>
                  </a:schemeClr>
                </a:solidFill>
                <a:latin typeface="Arial" panose="020B0604020202020204" pitchFamily="34" charset="0"/>
                <a:cs typeface="Arial" panose="020B0604020202020204" pitchFamily="34" charset="0"/>
              </a:rPr>
              <a:t>*Programs offering CEUs must undergo the same approval process as a core competency training provider. Cost for ongoing approved status is $300 annually OR a one-time approval is $50.</a:t>
            </a:r>
          </a:p>
        </p:txBody>
      </p:sp>
      <p:cxnSp>
        <p:nvCxnSpPr>
          <p:cNvPr id="502" name="Straight Connector 501">
            <a:extLst>
              <a:ext uri="{FF2B5EF4-FFF2-40B4-BE49-F238E27FC236}">
                <a16:creationId xmlns:a16="http://schemas.microsoft.com/office/drawing/2014/main" id="{24F519A8-B150-4608-8EE8-84CFF952A6AA}"/>
              </a:ext>
            </a:extLst>
          </p:cNvPr>
          <p:cNvCxnSpPr>
            <a:cxnSpLocks/>
            <a:stCxn id="500" idx="1"/>
            <a:endCxn id="490" idx="3"/>
          </p:cNvCxnSpPr>
          <p:nvPr/>
        </p:nvCxnSpPr>
        <p:spPr>
          <a:xfrm flipH="1" flipV="1">
            <a:off x="10058238" y="4781804"/>
            <a:ext cx="365780" cy="793190"/>
          </a:xfrm>
          <a:prstGeom prst="line">
            <a:avLst/>
          </a:prstGeom>
          <a:ln w="1905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532" name="TextBox 531">
            <a:extLst>
              <a:ext uri="{FF2B5EF4-FFF2-40B4-BE49-F238E27FC236}">
                <a16:creationId xmlns:a16="http://schemas.microsoft.com/office/drawing/2014/main" id="{91BAE45E-65FD-4EB5-97D2-E8032260772F}"/>
              </a:ext>
            </a:extLst>
          </p:cNvPr>
          <p:cNvSpPr txBox="1"/>
          <p:nvPr/>
        </p:nvSpPr>
        <p:spPr>
          <a:xfrm rot="18800475">
            <a:off x="5595379" y="4910743"/>
            <a:ext cx="907549" cy="2308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$50 Exam fee</a:t>
            </a:r>
          </a:p>
        </p:txBody>
      </p:sp>
      <p:cxnSp>
        <p:nvCxnSpPr>
          <p:cNvPr id="540" name="Straight Arrow Connector 539">
            <a:extLst>
              <a:ext uri="{FF2B5EF4-FFF2-40B4-BE49-F238E27FC236}">
                <a16:creationId xmlns:a16="http://schemas.microsoft.com/office/drawing/2014/main" id="{5C65AE4B-2C4E-4EFC-878D-0F9B2942B6C6}"/>
              </a:ext>
            </a:extLst>
          </p:cNvPr>
          <p:cNvCxnSpPr>
            <a:cxnSpLocks/>
          </p:cNvCxnSpPr>
          <p:nvPr/>
        </p:nvCxnSpPr>
        <p:spPr>
          <a:xfrm flipH="1" flipV="1">
            <a:off x="6802147" y="2790906"/>
            <a:ext cx="611788" cy="11077"/>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F1BC8AC7-E85A-4D0B-9AA8-9576C7667C6B}"/>
              </a:ext>
            </a:extLst>
          </p:cNvPr>
          <p:cNvSpPr txBox="1"/>
          <p:nvPr/>
        </p:nvSpPr>
        <p:spPr>
          <a:xfrm>
            <a:off x="3773687" y="3405770"/>
            <a:ext cx="1256598"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 Curriculum Approval</a:t>
            </a:r>
          </a:p>
        </p:txBody>
      </p:sp>
      <p:sp>
        <p:nvSpPr>
          <p:cNvPr id="629" name="Rectangle 628">
            <a:extLst>
              <a:ext uri="{FF2B5EF4-FFF2-40B4-BE49-F238E27FC236}">
                <a16:creationId xmlns:a16="http://schemas.microsoft.com/office/drawing/2014/main" id="{55586F32-0641-4D55-9A44-BCAD5E50AF68}"/>
              </a:ext>
            </a:extLst>
          </p:cNvPr>
          <p:cNvSpPr/>
          <p:nvPr/>
        </p:nvSpPr>
        <p:spPr>
          <a:xfrm>
            <a:off x="2843622" y="5904174"/>
            <a:ext cx="1827198" cy="334397"/>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Practicum </a:t>
            </a:r>
            <a:r>
              <a:rPr lang="en-US" sz="800" dirty="0">
                <a:latin typeface="Arial" panose="020B0604020202020204" pitchFamily="34" charset="0"/>
                <a:cs typeface="Arial" panose="020B0604020202020204" pitchFamily="34" charset="0"/>
              </a:rPr>
              <a:t>(80 hours)</a:t>
            </a:r>
            <a:endParaRPr lang="en-US" sz="1100" dirty="0">
              <a:latin typeface="Arial" panose="020B0604020202020204" pitchFamily="34" charset="0"/>
              <a:cs typeface="Arial" panose="020B0604020202020204" pitchFamily="34" charset="0"/>
            </a:endParaRPr>
          </a:p>
        </p:txBody>
      </p:sp>
      <p:sp>
        <p:nvSpPr>
          <p:cNvPr id="645" name="Rectangle: Rounded Corners 644">
            <a:extLst>
              <a:ext uri="{FF2B5EF4-FFF2-40B4-BE49-F238E27FC236}">
                <a16:creationId xmlns:a16="http://schemas.microsoft.com/office/drawing/2014/main" id="{DBECC5A7-F813-4CE3-AF08-93FDF4B06697}"/>
              </a:ext>
            </a:extLst>
          </p:cNvPr>
          <p:cNvSpPr/>
          <p:nvPr/>
        </p:nvSpPr>
        <p:spPr>
          <a:xfrm>
            <a:off x="282972" y="1897128"/>
            <a:ext cx="980991"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HA</a:t>
            </a:r>
          </a:p>
        </p:txBody>
      </p:sp>
      <p:sp>
        <p:nvSpPr>
          <p:cNvPr id="646" name="Rectangle: Rounded Corners 645">
            <a:extLst>
              <a:ext uri="{FF2B5EF4-FFF2-40B4-BE49-F238E27FC236}">
                <a16:creationId xmlns:a16="http://schemas.microsoft.com/office/drawing/2014/main" id="{A6F7AE4C-BBD1-474E-B4E6-2ABE32B70639}"/>
              </a:ext>
            </a:extLst>
          </p:cNvPr>
          <p:cNvSpPr/>
          <p:nvPr/>
        </p:nvSpPr>
        <p:spPr>
          <a:xfrm>
            <a:off x="265040" y="51653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BCBS</a:t>
            </a:r>
          </a:p>
        </p:txBody>
      </p:sp>
      <p:sp>
        <p:nvSpPr>
          <p:cNvPr id="653" name="Rectangle 652">
            <a:extLst>
              <a:ext uri="{FF2B5EF4-FFF2-40B4-BE49-F238E27FC236}">
                <a16:creationId xmlns:a16="http://schemas.microsoft.com/office/drawing/2014/main" id="{4E7269C2-7184-4AD7-9F13-9F073B862AAD}"/>
              </a:ext>
            </a:extLst>
          </p:cNvPr>
          <p:cNvSpPr/>
          <p:nvPr/>
        </p:nvSpPr>
        <p:spPr>
          <a:xfrm>
            <a:off x="997318" y="2688008"/>
            <a:ext cx="2141355" cy="5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Prospective Training Programs</a:t>
            </a:r>
          </a:p>
        </p:txBody>
      </p:sp>
      <p:sp>
        <p:nvSpPr>
          <p:cNvPr id="667" name="Oval 666">
            <a:extLst>
              <a:ext uri="{FF2B5EF4-FFF2-40B4-BE49-F238E27FC236}">
                <a16:creationId xmlns:a16="http://schemas.microsoft.com/office/drawing/2014/main" id="{C6BE4F08-0198-487D-9E19-069448C794F0}"/>
              </a:ext>
            </a:extLst>
          </p:cNvPr>
          <p:cNvSpPr/>
          <p:nvPr/>
        </p:nvSpPr>
        <p:spPr>
          <a:xfrm>
            <a:off x="241937" y="4143993"/>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p:txBody>
      </p:sp>
      <p:sp>
        <p:nvSpPr>
          <p:cNvPr id="686" name="TextBox 685">
            <a:extLst>
              <a:ext uri="{FF2B5EF4-FFF2-40B4-BE49-F238E27FC236}">
                <a16:creationId xmlns:a16="http://schemas.microsoft.com/office/drawing/2014/main" id="{3FB96EBC-E1D6-45DA-AF72-78455970CF1B}"/>
              </a:ext>
            </a:extLst>
          </p:cNvPr>
          <p:cNvSpPr txBox="1"/>
          <p:nvPr/>
        </p:nvSpPr>
        <p:spPr>
          <a:xfrm>
            <a:off x="1452517" y="3368307"/>
            <a:ext cx="1239040" cy="646331"/>
          </a:xfrm>
          <a:prstGeom prst="rect">
            <a:avLst/>
          </a:prstGeom>
          <a:solidFill>
            <a:schemeClr val="bg1"/>
          </a:solidFill>
          <a:ln>
            <a:solidFill>
              <a:schemeClr val="accent3"/>
            </a:solidFill>
          </a:ln>
        </p:spPr>
        <p:txBody>
          <a:bodyPr wrap="square" rtlCol="0">
            <a:spAutoFit/>
          </a:bodyPr>
          <a:lstStyle/>
          <a:p>
            <a:r>
              <a:rPr lang="en-US" sz="900" b="1" u="sng" dirty="0">
                <a:solidFill>
                  <a:schemeClr val="tx1">
                    <a:lumMod val="50000"/>
                    <a:lumOff val="50000"/>
                  </a:schemeClr>
                </a:solidFill>
                <a:latin typeface="Arial" panose="020B0604020202020204" pitchFamily="34" charset="0"/>
                <a:cs typeface="Arial" panose="020B0604020202020204" pitchFamily="34" charset="0"/>
              </a:rPr>
              <a:t>Training Fees </a:t>
            </a:r>
            <a:r>
              <a:rPr lang="en-US" sz="900" dirty="0">
                <a:solidFill>
                  <a:schemeClr val="tx1">
                    <a:lumMod val="50000"/>
                    <a:lumOff val="50000"/>
                  </a:schemeClr>
                </a:solidFill>
                <a:latin typeface="Arial" panose="020B0604020202020204" pitchFamily="34" charset="0"/>
                <a:cs typeface="Arial" panose="020B0604020202020204" pitchFamily="34" charset="0"/>
              </a:rPr>
              <a:t>Standard: $1850</a:t>
            </a:r>
          </a:p>
          <a:p>
            <a:r>
              <a:rPr lang="en-US" sz="900" dirty="0">
                <a:solidFill>
                  <a:schemeClr val="tx1">
                    <a:lumMod val="50000"/>
                    <a:lumOff val="50000"/>
                  </a:schemeClr>
                </a:solidFill>
                <a:latin typeface="Arial" panose="020B0604020202020204" pitchFamily="34" charset="0"/>
                <a:cs typeface="Arial" panose="020B0604020202020204" pitchFamily="34" charset="0"/>
              </a:rPr>
              <a:t>NP Discount: $1050</a:t>
            </a:r>
          </a:p>
          <a:p>
            <a:r>
              <a:rPr lang="en-US" sz="900" dirty="0">
                <a:solidFill>
                  <a:schemeClr val="tx1">
                    <a:lumMod val="50000"/>
                    <a:lumOff val="50000"/>
                  </a:schemeClr>
                </a:solidFill>
                <a:latin typeface="Arial" panose="020B0604020202020204" pitchFamily="34" charset="0"/>
                <a:cs typeface="Arial" panose="020B0604020202020204" pitchFamily="34" charset="0"/>
              </a:rPr>
              <a:t>Individual: $400</a:t>
            </a:r>
          </a:p>
        </p:txBody>
      </p:sp>
      <p:sp>
        <p:nvSpPr>
          <p:cNvPr id="694" name="TextBox 693">
            <a:extLst>
              <a:ext uri="{FF2B5EF4-FFF2-40B4-BE49-F238E27FC236}">
                <a16:creationId xmlns:a16="http://schemas.microsoft.com/office/drawing/2014/main" id="{9E5746FD-6B9E-4F7F-8A2B-941EE2494B87}"/>
              </a:ext>
            </a:extLst>
          </p:cNvPr>
          <p:cNvSpPr txBox="1"/>
          <p:nvPr/>
        </p:nvSpPr>
        <p:spPr>
          <a:xfrm>
            <a:off x="1620659" y="4093962"/>
            <a:ext cx="1101080"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Fees</a:t>
            </a:r>
          </a:p>
        </p:txBody>
      </p:sp>
      <p:sp>
        <p:nvSpPr>
          <p:cNvPr id="695" name="TextBox 694">
            <a:extLst>
              <a:ext uri="{FF2B5EF4-FFF2-40B4-BE49-F238E27FC236}">
                <a16:creationId xmlns:a16="http://schemas.microsoft.com/office/drawing/2014/main" id="{080E63F6-E417-4A3E-ACDF-8DD17F39F165}"/>
              </a:ext>
            </a:extLst>
          </p:cNvPr>
          <p:cNvSpPr txBox="1"/>
          <p:nvPr/>
        </p:nvSpPr>
        <p:spPr>
          <a:xfrm>
            <a:off x="1740846" y="4567147"/>
            <a:ext cx="803756"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a:t>
            </a:r>
          </a:p>
        </p:txBody>
      </p:sp>
      <p:cxnSp>
        <p:nvCxnSpPr>
          <p:cNvPr id="706" name="Straight Arrow Connector 705">
            <a:extLst>
              <a:ext uri="{FF2B5EF4-FFF2-40B4-BE49-F238E27FC236}">
                <a16:creationId xmlns:a16="http://schemas.microsoft.com/office/drawing/2014/main" id="{2634B0E9-1BF7-4795-9268-E86868665CCA}"/>
              </a:ext>
            </a:extLst>
          </p:cNvPr>
          <p:cNvCxnSpPr>
            <a:cxnSpLocks/>
          </p:cNvCxnSpPr>
          <p:nvPr/>
        </p:nvCxnSpPr>
        <p:spPr>
          <a:xfrm>
            <a:off x="3340762" y="5154782"/>
            <a:ext cx="0" cy="749392"/>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9" name="Straight Arrow Connector 718">
            <a:extLst>
              <a:ext uri="{FF2B5EF4-FFF2-40B4-BE49-F238E27FC236}">
                <a16:creationId xmlns:a16="http://schemas.microsoft.com/office/drawing/2014/main" id="{EEE4856B-2294-40E0-B382-BB081254B6AA}"/>
              </a:ext>
            </a:extLst>
          </p:cNvPr>
          <p:cNvCxnSpPr>
            <a:cxnSpLocks/>
            <a:stCxn id="629" idx="3"/>
            <a:endCxn id="753" idx="2"/>
          </p:cNvCxnSpPr>
          <p:nvPr/>
        </p:nvCxnSpPr>
        <p:spPr>
          <a:xfrm flipV="1">
            <a:off x="4670820" y="6071372"/>
            <a:ext cx="416458" cy="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51587144-207A-4FC5-80D5-84F86595288C}"/>
              </a:ext>
            </a:extLst>
          </p:cNvPr>
          <p:cNvCxnSpPr>
            <a:cxnSpLocks/>
            <a:stCxn id="294" idx="2"/>
            <a:endCxn id="629" idx="0"/>
          </p:cNvCxnSpPr>
          <p:nvPr/>
        </p:nvCxnSpPr>
        <p:spPr>
          <a:xfrm>
            <a:off x="3757221" y="5154782"/>
            <a:ext cx="0" cy="749392"/>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33" name="Connector: Curved 732">
            <a:extLst>
              <a:ext uri="{FF2B5EF4-FFF2-40B4-BE49-F238E27FC236}">
                <a16:creationId xmlns:a16="http://schemas.microsoft.com/office/drawing/2014/main" id="{65BC6FC6-0539-4E4B-8234-7715DA6408F9}"/>
              </a:ext>
            </a:extLst>
          </p:cNvPr>
          <p:cNvCxnSpPr>
            <a:stCxn id="629" idx="3"/>
            <a:endCxn id="294" idx="3"/>
          </p:cNvCxnSpPr>
          <p:nvPr/>
        </p:nvCxnSpPr>
        <p:spPr>
          <a:xfrm flipV="1">
            <a:off x="4670820" y="4499089"/>
            <a:ext cx="12700" cy="1572284"/>
          </a:xfrm>
          <a:prstGeom prst="curvedConnector3">
            <a:avLst>
              <a:gd name="adj1" fmla="val 1800000"/>
            </a:avLst>
          </a:prstGeom>
          <a:ln w="28575">
            <a:solidFill>
              <a:schemeClr val="tx1">
                <a:lumMod val="50000"/>
                <a:lumOff val="50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22" name="TextBox 721">
            <a:extLst>
              <a:ext uri="{FF2B5EF4-FFF2-40B4-BE49-F238E27FC236}">
                <a16:creationId xmlns:a16="http://schemas.microsoft.com/office/drawing/2014/main" id="{10B4156A-FEC7-4F8C-B438-8641FFA7189C}"/>
              </a:ext>
            </a:extLst>
          </p:cNvPr>
          <p:cNvSpPr txBox="1"/>
          <p:nvPr/>
        </p:nvSpPr>
        <p:spPr>
          <a:xfrm>
            <a:off x="4915812" y="4871740"/>
            <a:ext cx="850807"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Successful Completion</a:t>
            </a:r>
            <a:endParaRPr lang="en-US" sz="900" dirty="0">
              <a:highlight>
                <a:srgbClr val="FFFF00"/>
              </a:highlight>
              <a:latin typeface="Arial" panose="020B0604020202020204" pitchFamily="34" charset="0"/>
              <a:cs typeface="Arial" panose="020B0604020202020204" pitchFamily="34" charset="0"/>
            </a:endParaRPr>
          </a:p>
        </p:txBody>
      </p:sp>
      <p:cxnSp>
        <p:nvCxnSpPr>
          <p:cNvPr id="739" name="Straight Arrow Connector 738">
            <a:extLst>
              <a:ext uri="{FF2B5EF4-FFF2-40B4-BE49-F238E27FC236}">
                <a16:creationId xmlns:a16="http://schemas.microsoft.com/office/drawing/2014/main" id="{20F7F734-7481-410E-B9B4-8C61A3F44344}"/>
              </a:ext>
            </a:extLst>
          </p:cNvPr>
          <p:cNvCxnSpPr>
            <a:cxnSpLocks/>
            <a:stCxn id="294" idx="3"/>
          </p:cNvCxnSpPr>
          <p:nvPr/>
        </p:nvCxnSpPr>
        <p:spPr>
          <a:xfrm flipV="1">
            <a:off x="4670820" y="3706664"/>
            <a:ext cx="940628" cy="792425"/>
          </a:xfrm>
          <a:prstGeom prst="straightConnector1">
            <a:avLst/>
          </a:prstGeom>
          <a:ln w="28575">
            <a:solidFill>
              <a:schemeClr val="tx1">
                <a:lumMod val="50000"/>
                <a:lumOff val="50000"/>
              </a:schemeClr>
            </a:solidFill>
            <a:prstDash val="dash"/>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42" name="TextBox 741">
            <a:extLst>
              <a:ext uri="{FF2B5EF4-FFF2-40B4-BE49-F238E27FC236}">
                <a16:creationId xmlns:a16="http://schemas.microsoft.com/office/drawing/2014/main" id="{9D4DF30A-A10F-4B8A-8530-E731E8FCC3D3}"/>
              </a:ext>
            </a:extLst>
          </p:cNvPr>
          <p:cNvSpPr txBox="1"/>
          <p:nvPr/>
        </p:nvSpPr>
        <p:spPr>
          <a:xfrm rot="19320248">
            <a:off x="4608223" y="3669587"/>
            <a:ext cx="1141107" cy="3693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Notice of Exam Eligibility</a:t>
            </a:r>
            <a:endParaRPr lang="en-US" sz="900" dirty="0">
              <a:highlight>
                <a:srgbClr val="FFFF00"/>
              </a:highlight>
              <a:latin typeface="Arial" panose="020B0604020202020204" pitchFamily="34" charset="0"/>
              <a:cs typeface="Arial" panose="020B0604020202020204" pitchFamily="34" charset="0"/>
            </a:endParaRPr>
          </a:p>
        </p:txBody>
      </p:sp>
      <p:sp>
        <p:nvSpPr>
          <p:cNvPr id="753" name="Oval 752">
            <a:extLst>
              <a:ext uri="{FF2B5EF4-FFF2-40B4-BE49-F238E27FC236}">
                <a16:creationId xmlns:a16="http://schemas.microsoft.com/office/drawing/2014/main" id="{F1C48182-6A50-411D-BACA-107AD050AC77}"/>
              </a:ext>
            </a:extLst>
          </p:cNvPr>
          <p:cNvSpPr/>
          <p:nvPr/>
        </p:nvSpPr>
        <p:spPr>
          <a:xfrm>
            <a:off x="5087278" y="5454145"/>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p>
          <a:p>
            <a:pPr algn="ctr"/>
            <a:r>
              <a:rPr lang="en-US" sz="800" dirty="0">
                <a:latin typeface="Arial" panose="020B0604020202020204" pitchFamily="34" charset="0"/>
                <a:cs typeface="Arial" panose="020B0604020202020204" pitchFamily="34" charset="0"/>
              </a:rPr>
              <a:t>(Trained + Completed Practicum)</a:t>
            </a:r>
            <a:endParaRPr lang="en-US" sz="500" dirty="0">
              <a:latin typeface="Arial" panose="020B0604020202020204" pitchFamily="34" charset="0"/>
              <a:cs typeface="Arial" panose="020B0604020202020204" pitchFamily="34" charset="0"/>
            </a:endParaRPr>
          </a:p>
        </p:txBody>
      </p:sp>
      <p:cxnSp>
        <p:nvCxnSpPr>
          <p:cNvPr id="767" name="Straight Connector 766">
            <a:extLst>
              <a:ext uri="{FF2B5EF4-FFF2-40B4-BE49-F238E27FC236}">
                <a16:creationId xmlns:a16="http://schemas.microsoft.com/office/drawing/2014/main" id="{163BF884-E9B4-4209-8B8B-643DEC67276F}"/>
              </a:ext>
            </a:extLst>
          </p:cNvPr>
          <p:cNvCxnSpPr>
            <a:cxnSpLocks/>
            <a:stCxn id="11" idx="2"/>
            <a:endCxn id="766" idx="0"/>
          </p:cNvCxnSpPr>
          <p:nvPr/>
        </p:nvCxnSpPr>
        <p:spPr>
          <a:xfrm>
            <a:off x="9907537" y="3706664"/>
            <a:ext cx="1078874" cy="495039"/>
          </a:xfrm>
          <a:prstGeom prst="line">
            <a:avLst/>
          </a:prstGeom>
          <a:ln w="15875">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784" name="Straight Arrow Connector 783">
            <a:extLst>
              <a:ext uri="{FF2B5EF4-FFF2-40B4-BE49-F238E27FC236}">
                <a16:creationId xmlns:a16="http://schemas.microsoft.com/office/drawing/2014/main" id="{65006AFB-77FA-4C3D-968D-7880955D723E}"/>
              </a:ext>
            </a:extLst>
          </p:cNvPr>
          <p:cNvCxnSpPr>
            <a:cxnSpLocks/>
            <a:stCxn id="753" idx="7"/>
            <a:endCxn id="194" idx="2"/>
          </p:cNvCxnSpPr>
          <p:nvPr/>
        </p:nvCxnSpPr>
        <p:spPr>
          <a:xfrm flipV="1">
            <a:off x="6206729" y="5020996"/>
            <a:ext cx="488788" cy="61393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8" name="Straight Arrow Connector 797">
            <a:extLst>
              <a:ext uri="{FF2B5EF4-FFF2-40B4-BE49-F238E27FC236}">
                <a16:creationId xmlns:a16="http://schemas.microsoft.com/office/drawing/2014/main" id="{91000C2A-4F3D-4929-9AAB-99E89A0DBD67}"/>
              </a:ext>
            </a:extLst>
          </p:cNvPr>
          <p:cNvCxnSpPr>
            <a:cxnSpLocks/>
            <a:endCxn id="753" idx="6"/>
          </p:cNvCxnSpPr>
          <p:nvPr/>
        </p:nvCxnSpPr>
        <p:spPr>
          <a:xfrm flipH="1">
            <a:off x="6398797" y="5020996"/>
            <a:ext cx="783782" cy="1050376"/>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5" name="TextBox 804">
            <a:extLst>
              <a:ext uri="{FF2B5EF4-FFF2-40B4-BE49-F238E27FC236}">
                <a16:creationId xmlns:a16="http://schemas.microsoft.com/office/drawing/2014/main" id="{EC6EF990-F6EE-4947-B894-063F5513C82F}"/>
              </a:ext>
            </a:extLst>
          </p:cNvPr>
          <p:cNvSpPr txBox="1"/>
          <p:nvPr/>
        </p:nvSpPr>
        <p:spPr>
          <a:xfrm>
            <a:off x="5486002" y="4205869"/>
            <a:ext cx="821663" cy="369332"/>
          </a:xfrm>
          <a:prstGeom prst="rect">
            <a:avLst/>
          </a:prstGeom>
          <a:solidFill>
            <a:schemeClr val="bg1"/>
          </a:solidFill>
          <a:ln>
            <a:solidFill>
              <a:schemeClr val="bg2">
                <a:lumMod val="75000"/>
              </a:schemeClr>
            </a:solidFill>
          </a:ln>
        </p:spPr>
        <p:txBody>
          <a:bodyPr wrap="square" rtlCol="0">
            <a:spAutoFit/>
          </a:bodyP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Offered 4-6x per year</a:t>
            </a:r>
          </a:p>
        </p:txBody>
      </p:sp>
      <p:cxnSp>
        <p:nvCxnSpPr>
          <p:cNvPr id="806" name="Straight Connector 805">
            <a:extLst>
              <a:ext uri="{FF2B5EF4-FFF2-40B4-BE49-F238E27FC236}">
                <a16:creationId xmlns:a16="http://schemas.microsoft.com/office/drawing/2014/main" id="{7325815C-A388-4304-827A-394310531BE4}"/>
              </a:ext>
            </a:extLst>
          </p:cNvPr>
          <p:cNvCxnSpPr>
            <a:cxnSpLocks/>
            <a:endCxn id="805" idx="3"/>
          </p:cNvCxnSpPr>
          <p:nvPr/>
        </p:nvCxnSpPr>
        <p:spPr>
          <a:xfrm flipH="1" flipV="1">
            <a:off x="6307665" y="4390535"/>
            <a:ext cx="304486" cy="66543"/>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819" name="TextBox 818">
            <a:extLst>
              <a:ext uri="{FF2B5EF4-FFF2-40B4-BE49-F238E27FC236}">
                <a16:creationId xmlns:a16="http://schemas.microsoft.com/office/drawing/2014/main" id="{BD65808B-1BDE-48D6-AA1A-FFE238218F3E}"/>
              </a:ext>
            </a:extLst>
          </p:cNvPr>
          <p:cNvSpPr txBox="1"/>
          <p:nvPr/>
        </p:nvSpPr>
        <p:spPr>
          <a:xfrm>
            <a:off x="6582175" y="5404095"/>
            <a:ext cx="53883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PASS</a:t>
            </a:r>
            <a:endParaRPr lang="en-US" sz="900" dirty="0">
              <a:highlight>
                <a:srgbClr val="FFFF00"/>
              </a:highlight>
              <a:latin typeface="Arial" panose="020B0604020202020204" pitchFamily="34" charset="0"/>
              <a:cs typeface="Arial" panose="020B0604020202020204" pitchFamily="34" charset="0"/>
            </a:endParaRPr>
          </a:p>
        </p:txBody>
      </p:sp>
      <p:cxnSp>
        <p:nvCxnSpPr>
          <p:cNvPr id="829" name="Connector: Curved 828">
            <a:extLst>
              <a:ext uri="{FF2B5EF4-FFF2-40B4-BE49-F238E27FC236}">
                <a16:creationId xmlns:a16="http://schemas.microsoft.com/office/drawing/2014/main" id="{FE29C5DE-E5AA-434B-AF8C-C5661CBC95AB}"/>
              </a:ext>
            </a:extLst>
          </p:cNvPr>
          <p:cNvCxnSpPr>
            <a:cxnSpLocks/>
            <a:stCxn id="753" idx="6"/>
            <a:endCxn id="15" idx="2"/>
          </p:cNvCxnSpPr>
          <p:nvPr/>
        </p:nvCxnSpPr>
        <p:spPr>
          <a:xfrm flipV="1">
            <a:off x="6398797" y="4073979"/>
            <a:ext cx="1632069" cy="1997393"/>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0E4A8AFA-DCD3-460A-B24D-884A16A8BB70}"/>
              </a:ext>
            </a:extLst>
          </p:cNvPr>
          <p:cNvSpPr txBox="1"/>
          <p:nvPr/>
        </p:nvSpPr>
        <p:spPr>
          <a:xfrm>
            <a:off x="6792155" y="5784718"/>
            <a:ext cx="845352" cy="507831"/>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Register in SCCHWA Portal</a:t>
            </a:r>
            <a:endParaRPr lang="en-US" sz="900" dirty="0">
              <a:highlight>
                <a:srgbClr val="FFFF00"/>
              </a:highlight>
              <a:latin typeface="Arial" panose="020B0604020202020204" pitchFamily="34" charset="0"/>
              <a:cs typeface="Arial" panose="020B0604020202020204" pitchFamily="34" charset="0"/>
            </a:endParaRPr>
          </a:p>
        </p:txBody>
      </p:sp>
      <p:sp>
        <p:nvSpPr>
          <p:cNvPr id="841" name="TextBox 840">
            <a:extLst>
              <a:ext uri="{FF2B5EF4-FFF2-40B4-BE49-F238E27FC236}">
                <a16:creationId xmlns:a16="http://schemas.microsoft.com/office/drawing/2014/main" id="{BCA940F8-8B5B-47AE-8D6C-59CD532B4962}"/>
              </a:ext>
            </a:extLst>
          </p:cNvPr>
          <p:cNvSpPr txBox="1"/>
          <p:nvPr/>
        </p:nvSpPr>
        <p:spPr>
          <a:xfrm>
            <a:off x="8264720" y="4267288"/>
            <a:ext cx="859304"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endParaRPr lang="en-US" sz="900" dirty="0">
              <a:highlight>
                <a:srgbClr val="FFFF00"/>
              </a:highlight>
              <a:latin typeface="Arial" panose="020B0604020202020204" pitchFamily="34" charset="0"/>
              <a:cs typeface="Arial" panose="020B0604020202020204" pitchFamily="34" charset="0"/>
            </a:endParaRP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7" y="95618"/>
            <a:ext cx="5213153"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Competency Certification Process + Funding/Cash Flow</a:t>
            </a:r>
          </a:p>
        </p:txBody>
      </p:sp>
      <p:sp>
        <p:nvSpPr>
          <p:cNvPr id="897" name="TextBox 896">
            <a:extLst>
              <a:ext uri="{FF2B5EF4-FFF2-40B4-BE49-F238E27FC236}">
                <a16:creationId xmlns:a16="http://schemas.microsoft.com/office/drawing/2014/main" id="{A091A14D-929D-45FC-A7B8-C3917F2992A7}"/>
              </a:ext>
            </a:extLst>
          </p:cNvPr>
          <p:cNvSpPr txBox="1"/>
          <p:nvPr/>
        </p:nvSpPr>
        <p:spPr>
          <a:xfrm rot="20473176">
            <a:off x="8617083" y="3657319"/>
            <a:ext cx="718492"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Renewal Fee</a:t>
            </a:r>
          </a:p>
          <a:p>
            <a:pPr algn="r"/>
            <a:r>
              <a:rPr lang="en-US" sz="900" dirty="0">
                <a:latin typeface="Arial" panose="020B0604020202020204" pitchFamily="34" charset="0"/>
                <a:cs typeface="Arial" panose="020B0604020202020204" pitchFamily="34" charset="0"/>
              </a:rPr>
              <a:t>$25</a:t>
            </a:r>
          </a:p>
        </p:txBody>
      </p:sp>
      <p:sp>
        <p:nvSpPr>
          <p:cNvPr id="929" name="Cloud 928">
            <a:extLst>
              <a:ext uri="{FF2B5EF4-FFF2-40B4-BE49-F238E27FC236}">
                <a16:creationId xmlns:a16="http://schemas.microsoft.com/office/drawing/2014/main" id="{1FCFEA8E-EF9A-4534-8760-5BEEB97892C5}"/>
              </a:ext>
            </a:extLst>
          </p:cNvPr>
          <p:cNvSpPr/>
          <p:nvPr/>
        </p:nvSpPr>
        <p:spPr>
          <a:xfrm>
            <a:off x="3687811" y="1406331"/>
            <a:ext cx="1346612" cy="870410"/>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lumMod val="50000"/>
                    <a:lumOff val="50000"/>
                  </a:schemeClr>
                </a:solidFill>
                <a:latin typeface="Arial" panose="020B0604020202020204" pitchFamily="34" charset="0"/>
                <a:cs typeface="Arial" panose="020B0604020202020204" pitchFamily="34" charset="0"/>
              </a:rPr>
              <a:t>90-day window for curriculum to be approved</a:t>
            </a:r>
          </a:p>
        </p:txBody>
      </p:sp>
      <p:sp>
        <p:nvSpPr>
          <p:cNvPr id="930" name="Left Brace 929">
            <a:extLst>
              <a:ext uri="{FF2B5EF4-FFF2-40B4-BE49-F238E27FC236}">
                <a16:creationId xmlns:a16="http://schemas.microsoft.com/office/drawing/2014/main" id="{408890BA-9155-489E-84E2-6A1EA8AB0288}"/>
              </a:ext>
            </a:extLst>
          </p:cNvPr>
          <p:cNvSpPr/>
          <p:nvPr/>
        </p:nvSpPr>
        <p:spPr>
          <a:xfrm rot="5400000">
            <a:off x="4198580" y="1255576"/>
            <a:ext cx="286778" cy="2326722"/>
          </a:xfrm>
          <a:prstGeom prst="leftBrace">
            <a:avLst>
              <a:gd name="adj1" fmla="val 8333"/>
              <a:gd name="adj2" fmla="val 48799"/>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031" name="Right Bracket 1030">
            <a:extLst>
              <a:ext uri="{FF2B5EF4-FFF2-40B4-BE49-F238E27FC236}">
                <a16:creationId xmlns:a16="http://schemas.microsoft.com/office/drawing/2014/main" id="{B18E79DE-E7FF-448D-B9BB-281230D99EB6}"/>
              </a:ext>
            </a:extLst>
          </p:cNvPr>
          <p:cNvSpPr/>
          <p:nvPr/>
        </p:nvSpPr>
        <p:spPr>
          <a:xfrm>
            <a:off x="1251133" y="462802"/>
            <a:ext cx="110255" cy="185019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35" name="Connector: Curved 1034">
            <a:extLst>
              <a:ext uri="{FF2B5EF4-FFF2-40B4-BE49-F238E27FC236}">
                <a16:creationId xmlns:a16="http://schemas.microsoft.com/office/drawing/2014/main" id="{F1CD08CA-859F-454B-B9CD-9169E1CB6F82}"/>
              </a:ext>
            </a:extLst>
          </p:cNvPr>
          <p:cNvCxnSpPr>
            <a:cxnSpLocks/>
          </p:cNvCxnSpPr>
          <p:nvPr/>
        </p:nvCxnSpPr>
        <p:spPr>
          <a:xfrm>
            <a:off x="1370089" y="1042616"/>
            <a:ext cx="4855385" cy="818757"/>
          </a:xfrm>
          <a:prstGeom prst="curvedConnector2">
            <a:avLst/>
          </a:prstGeom>
        </p:spPr>
        <p:style>
          <a:lnRef idx="1">
            <a:schemeClr val="dk1"/>
          </a:lnRef>
          <a:fillRef idx="0">
            <a:schemeClr val="dk1"/>
          </a:fillRef>
          <a:effectRef idx="0">
            <a:schemeClr val="dk1"/>
          </a:effectRef>
          <a:fontRef idx="minor">
            <a:schemeClr val="tx1"/>
          </a:fontRef>
        </p:style>
      </p:cxnSp>
      <p:cxnSp>
        <p:nvCxnSpPr>
          <p:cNvPr id="883" name="Connector: Curved 882">
            <a:extLst>
              <a:ext uri="{FF2B5EF4-FFF2-40B4-BE49-F238E27FC236}">
                <a16:creationId xmlns:a16="http://schemas.microsoft.com/office/drawing/2014/main" id="{99BE28EF-54C1-4DEB-879E-F704E3433040}"/>
              </a:ext>
            </a:extLst>
          </p:cNvPr>
          <p:cNvCxnSpPr>
            <a:cxnSpLocks/>
            <a:stCxn id="686" idx="3"/>
            <a:endCxn id="100" idx="0"/>
          </p:cNvCxnSpPr>
          <p:nvPr/>
        </p:nvCxnSpPr>
        <p:spPr>
          <a:xfrm>
            <a:off x="2691557" y="3691473"/>
            <a:ext cx="1534032" cy="609745"/>
          </a:xfrm>
          <a:prstGeom prst="curvedConnector2">
            <a:avLst/>
          </a:prstGeom>
          <a:ln w="15875">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58" name="TextBox 1057">
            <a:extLst>
              <a:ext uri="{FF2B5EF4-FFF2-40B4-BE49-F238E27FC236}">
                <a16:creationId xmlns:a16="http://schemas.microsoft.com/office/drawing/2014/main" id="{D6C942E4-A68F-4444-90D9-2717BED07B3F}"/>
              </a:ext>
            </a:extLst>
          </p:cNvPr>
          <p:cNvSpPr txBox="1"/>
          <p:nvPr/>
        </p:nvSpPr>
        <p:spPr>
          <a:xfrm rot="1903051">
            <a:off x="7494561" y="5366534"/>
            <a:ext cx="820370"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Registration Fee $25</a:t>
            </a:r>
          </a:p>
        </p:txBody>
      </p:sp>
      <p:cxnSp>
        <p:nvCxnSpPr>
          <p:cNvPr id="888" name="Connector: Curved 887">
            <a:extLst>
              <a:ext uri="{FF2B5EF4-FFF2-40B4-BE49-F238E27FC236}">
                <a16:creationId xmlns:a16="http://schemas.microsoft.com/office/drawing/2014/main" id="{7D5C7E0A-B862-42D1-9777-7162B49C1DA1}"/>
              </a:ext>
            </a:extLst>
          </p:cNvPr>
          <p:cNvCxnSpPr>
            <a:cxnSpLocks/>
            <a:endCxn id="15" idx="3"/>
          </p:cNvCxnSpPr>
          <p:nvPr/>
        </p:nvCxnSpPr>
        <p:spPr>
          <a:xfrm rot="16200000" flipV="1">
            <a:off x="7822906" y="3806244"/>
            <a:ext cx="2765907" cy="1093170"/>
          </a:xfrm>
          <a:prstGeom prst="curvedConnector2">
            <a:avLst/>
          </a:prstGeom>
          <a:ln w="28575">
            <a:solidFill>
              <a:schemeClr val="accent6"/>
            </a:solidFill>
            <a:prstDash val="sysDot"/>
            <a:headEnd w="sm" len="med"/>
            <a:tailEnd type="triangle" w="med" len="med"/>
          </a:ln>
        </p:spPr>
        <p:style>
          <a:lnRef idx="1">
            <a:schemeClr val="accent1"/>
          </a:lnRef>
          <a:fillRef idx="0">
            <a:schemeClr val="accent1"/>
          </a:fillRef>
          <a:effectRef idx="0">
            <a:schemeClr val="accent1"/>
          </a:effectRef>
          <a:fontRef idx="minor">
            <a:schemeClr val="tx1"/>
          </a:fontRef>
        </p:style>
      </p:cxn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7" name="Straight Arrow Connector 1076">
            <a:extLst>
              <a:ext uri="{FF2B5EF4-FFF2-40B4-BE49-F238E27FC236}">
                <a16:creationId xmlns:a16="http://schemas.microsoft.com/office/drawing/2014/main" id="{28E77B34-1B02-4437-ACB2-380BF072D8AF}"/>
              </a:ext>
            </a:extLst>
          </p:cNvPr>
          <p:cNvCxnSpPr>
            <a:cxnSpLocks/>
            <a:stCxn id="1078" idx="2"/>
          </p:cNvCxnSpPr>
          <p:nvPr/>
        </p:nvCxnSpPr>
        <p:spPr>
          <a:xfrm>
            <a:off x="3901398" y="1049323"/>
            <a:ext cx="3498176" cy="989588"/>
          </a:xfrm>
          <a:prstGeom prst="straightConnector1">
            <a:avLst/>
          </a:prstGeom>
          <a:ln w="28575">
            <a:solidFill>
              <a:schemeClr val="tx1">
                <a:lumMod val="50000"/>
                <a:lumOff val="50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78" name="Graphic 1077" descr="Internet outline">
            <a:extLst>
              <a:ext uri="{FF2B5EF4-FFF2-40B4-BE49-F238E27FC236}">
                <a16:creationId xmlns:a16="http://schemas.microsoft.com/office/drawing/2014/main" id="{92E087AF-739E-4BB0-88E6-3AA43B2D7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6849" y="340226"/>
            <a:ext cx="709097" cy="709097"/>
          </a:xfrm>
          <a:prstGeom prst="rect">
            <a:avLst/>
          </a:prstGeom>
        </p:spPr>
      </p:pic>
      <p:sp>
        <p:nvSpPr>
          <p:cNvPr id="1086" name="TextBox 1085">
            <a:extLst>
              <a:ext uri="{FF2B5EF4-FFF2-40B4-BE49-F238E27FC236}">
                <a16:creationId xmlns:a16="http://schemas.microsoft.com/office/drawing/2014/main" id="{1087E0E9-0C1C-481B-939B-7D5C97F4F222}"/>
              </a:ext>
            </a:extLst>
          </p:cNvPr>
          <p:cNvSpPr txBox="1"/>
          <p:nvPr/>
        </p:nvSpPr>
        <p:spPr>
          <a:xfrm>
            <a:off x="1873712" y="384713"/>
            <a:ext cx="1702584" cy="646331"/>
          </a:xfrm>
          <a:prstGeom prst="rect">
            <a:avLst/>
          </a:prstGeom>
          <a:noFill/>
        </p:spPr>
        <p:txBody>
          <a:bodyPr wrap="square">
            <a:spAutoFit/>
          </a:bodyPr>
          <a:lstStyle/>
          <a:p>
            <a:pPr algn="r"/>
            <a:r>
              <a:rPr lang="en-US" sz="900" i="1" dirty="0">
                <a:latin typeface="Arial" panose="020B0604020202020204" pitchFamily="34" charset="0"/>
                <a:cs typeface="Arial" panose="020B0604020202020204" pitchFamily="34" charset="0"/>
              </a:rPr>
              <a:t>CHW certification records are maintained in the SCCHWA Portal. It can notify CHWs of upcoming renewal. </a:t>
            </a:r>
          </a:p>
        </p:txBody>
      </p:sp>
      <p:cxnSp>
        <p:nvCxnSpPr>
          <p:cNvPr id="88" name="Straight Arrow Connector 87">
            <a:extLst>
              <a:ext uri="{FF2B5EF4-FFF2-40B4-BE49-F238E27FC236}">
                <a16:creationId xmlns:a16="http://schemas.microsoft.com/office/drawing/2014/main" id="{F271B5C7-B000-48C9-A654-2E6265B3469D}"/>
              </a:ext>
            </a:extLst>
          </p:cNvPr>
          <p:cNvCxnSpPr>
            <a:cxnSpLocks/>
          </p:cNvCxnSpPr>
          <p:nvPr/>
        </p:nvCxnSpPr>
        <p:spPr>
          <a:xfrm>
            <a:off x="6835362" y="3160985"/>
            <a:ext cx="567095"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89" name="Graphic 88" descr="Cloud outline">
            <a:extLst>
              <a:ext uri="{FF2B5EF4-FFF2-40B4-BE49-F238E27FC236}">
                <a16:creationId xmlns:a16="http://schemas.microsoft.com/office/drawing/2014/main" id="{53461A9D-ECA7-49F5-8903-1E789542A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2513" y="962992"/>
            <a:ext cx="287890" cy="287890"/>
          </a:xfrm>
          <a:prstGeom prst="rect">
            <a:avLst/>
          </a:prstGeom>
        </p:spPr>
      </p:pic>
      <p:sp>
        <p:nvSpPr>
          <p:cNvPr id="90" name="TextBox 89">
            <a:extLst>
              <a:ext uri="{FF2B5EF4-FFF2-40B4-BE49-F238E27FC236}">
                <a16:creationId xmlns:a16="http://schemas.microsoft.com/office/drawing/2014/main" id="{9CE80591-BFFE-43D4-ABC3-8ECA017D3D4A}"/>
              </a:ext>
            </a:extLst>
          </p:cNvPr>
          <p:cNvSpPr txBox="1"/>
          <p:nvPr/>
        </p:nvSpPr>
        <p:spPr>
          <a:xfrm>
            <a:off x="2320344" y="5279848"/>
            <a:ext cx="1357234"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Core Competency Training Completed</a:t>
            </a:r>
          </a:p>
        </p:txBody>
      </p:sp>
      <p:sp>
        <p:nvSpPr>
          <p:cNvPr id="91" name="TextBox 90">
            <a:extLst>
              <a:ext uri="{FF2B5EF4-FFF2-40B4-BE49-F238E27FC236}">
                <a16:creationId xmlns:a16="http://schemas.microsoft.com/office/drawing/2014/main" id="{6B81DC3D-DA5C-413F-B393-348846DA567D}"/>
              </a:ext>
            </a:extLst>
          </p:cNvPr>
          <p:cNvSpPr txBox="1"/>
          <p:nvPr/>
        </p:nvSpPr>
        <p:spPr>
          <a:xfrm>
            <a:off x="6789252" y="3216081"/>
            <a:ext cx="766957"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Portal</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Admin</a:t>
            </a:r>
          </a:p>
        </p:txBody>
      </p:sp>
      <p:sp>
        <p:nvSpPr>
          <p:cNvPr id="113" name="Rectangle: Rounded Corners 112">
            <a:extLst>
              <a:ext uri="{FF2B5EF4-FFF2-40B4-BE49-F238E27FC236}">
                <a16:creationId xmlns:a16="http://schemas.microsoft.com/office/drawing/2014/main" id="{07F8843B-F62E-4945-B836-681776B2E94C}"/>
              </a:ext>
            </a:extLst>
          </p:cNvPr>
          <p:cNvSpPr/>
          <p:nvPr/>
        </p:nvSpPr>
        <p:spPr>
          <a:xfrm>
            <a:off x="5614291" y="1852863"/>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D4055B10-513C-47EE-B35F-38BCFD5B3844}"/>
              </a:ext>
            </a:extLst>
          </p:cNvPr>
          <p:cNvSpPr txBox="1"/>
          <p:nvPr/>
        </p:nvSpPr>
        <p:spPr>
          <a:xfrm>
            <a:off x="7952480" y="1613979"/>
            <a:ext cx="532523"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2 FTEs</a:t>
            </a:r>
          </a:p>
        </p:txBody>
      </p:sp>
      <p:sp>
        <p:nvSpPr>
          <p:cNvPr id="125" name="Rectangle: Rounded Corners 124">
            <a:extLst>
              <a:ext uri="{FF2B5EF4-FFF2-40B4-BE49-F238E27FC236}">
                <a16:creationId xmlns:a16="http://schemas.microsoft.com/office/drawing/2014/main" id="{BE442EFA-269B-4802-B096-68DFC39F41F9}"/>
              </a:ext>
            </a:extLst>
          </p:cNvPr>
          <p:cNvSpPr/>
          <p:nvPr/>
        </p:nvSpPr>
        <p:spPr>
          <a:xfrm>
            <a:off x="10939855" y="112482"/>
            <a:ext cx="1064261" cy="45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Johnson &amp; Johnson</a:t>
            </a:r>
          </a:p>
        </p:txBody>
      </p:sp>
      <p:cxnSp>
        <p:nvCxnSpPr>
          <p:cNvPr id="126" name="Straight Arrow Connector 125">
            <a:extLst>
              <a:ext uri="{FF2B5EF4-FFF2-40B4-BE49-F238E27FC236}">
                <a16:creationId xmlns:a16="http://schemas.microsoft.com/office/drawing/2014/main" id="{AE39D78B-C6A0-41C4-B925-4A41630D0EE4}"/>
              </a:ext>
            </a:extLst>
          </p:cNvPr>
          <p:cNvCxnSpPr>
            <a:cxnSpLocks/>
            <a:stCxn id="125" idx="1"/>
            <a:endCxn id="11" idx="3"/>
          </p:cNvCxnSpPr>
          <p:nvPr/>
        </p:nvCxnSpPr>
        <p:spPr>
          <a:xfrm flipH="1">
            <a:off x="10506973" y="341832"/>
            <a:ext cx="432882" cy="2619406"/>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E9AC2DA0-0160-4552-A5C6-8FB20644156D}"/>
              </a:ext>
            </a:extLst>
          </p:cNvPr>
          <p:cNvSpPr txBox="1"/>
          <p:nvPr/>
        </p:nvSpPr>
        <p:spPr>
          <a:xfrm rot="581663">
            <a:off x="10791497" y="925003"/>
            <a:ext cx="970332"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Supports regional work – Southeastern Alliance</a:t>
            </a:r>
          </a:p>
        </p:txBody>
      </p:sp>
      <p:sp>
        <p:nvSpPr>
          <p:cNvPr id="766" name="TextBox 765">
            <a:extLst>
              <a:ext uri="{FF2B5EF4-FFF2-40B4-BE49-F238E27FC236}">
                <a16:creationId xmlns:a16="http://schemas.microsoft.com/office/drawing/2014/main" id="{72CF7BDB-E3AB-404B-9837-A9AE85CA8DE4}"/>
              </a:ext>
            </a:extLst>
          </p:cNvPr>
          <p:cNvSpPr txBox="1"/>
          <p:nvPr/>
        </p:nvSpPr>
        <p:spPr>
          <a:xfrm>
            <a:off x="10300813" y="4201703"/>
            <a:ext cx="1371196" cy="369332"/>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Developing Specialty Trainings</a:t>
            </a:r>
          </a:p>
        </p:txBody>
      </p:sp>
      <p:sp>
        <p:nvSpPr>
          <p:cNvPr id="145" name="Rectangle: Rounded Corners 144">
            <a:extLst>
              <a:ext uri="{FF2B5EF4-FFF2-40B4-BE49-F238E27FC236}">
                <a16:creationId xmlns:a16="http://schemas.microsoft.com/office/drawing/2014/main" id="{8F8CC12E-EB35-4264-B307-5CC38AC4F4B7}"/>
              </a:ext>
            </a:extLst>
          </p:cNvPr>
          <p:cNvSpPr/>
          <p:nvPr/>
        </p:nvSpPr>
        <p:spPr>
          <a:xfrm>
            <a:off x="282972" y="1897128"/>
            <a:ext cx="980991" cy="3433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SC Hospital Association</a:t>
            </a:r>
          </a:p>
        </p:txBody>
      </p:sp>
      <p:cxnSp>
        <p:nvCxnSpPr>
          <p:cNvPr id="147" name="Straight Connector 146">
            <a:extLst>
              <a:ext uri="{FF2B5EF4-FFF2-40B4-BE49-F238E27FC236}">
                <a16:creationId xmlns:a16="http://schemas.microsoft.com/office/drawing/2014/main" id="{9C03FFF8-DEB9-4A44-9FBC-AA60407F30A6}"/>
              </a:ext>
            </a:extLst>
          </p:cNvPr>
          <p:cNvCxnSpPr>
            <a:cxnSpLocks/>
            <a:endCxn id="15" idx="3"/>
          </p:cNvCxnSpPr>
          <p:nvPr/>
        </p:nvCxnSpPr>
        <p:spPr>
          <a:xfrm flipH="1">
            <a:off x="8659274" y="2961238"/>
            <a:ext cx="648828" cy="8637"/>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E0D74467-4C47-4BF6-B8B4-05744C149497}"/>
              </a:ext>
            </a:extLst>
          </p:cNvPr>
          <p:cNvSpPr txBox="1"/>
          <p:nvPr/>
        </p:nvSpPr>
        <p:spPr>
          <a:xfrm>
            <a:off x="8490925" y="2330630"/>
            <a:ext cx="975489"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J&amp;J + Duke Endowment Funding</a:t>
            </a:r>
          </a:p>
        </p:txBody>
      </p:sp>
      <p:cxnSp>
        <p:nvCxnSpPr>
          <p:cNvPr id="150" name="Straight Arrow Connector 149">
            <a:extLst>
              <a:ext uri="{FF2B5EF4-FFF2-40B4-BE49-F238E27FC236}">
                <a16:creationId xmlns:a16="http://schemas.microsoft.com/office/drawing/2014/main" id="{0399AFA7-F7EC-456B-B621-66BE8BE0A3D6}"/>
              </a:ext>
            </a:extLst>
          </p:cNvPr>
          <p:cNvCxnSpPr>
            <a:cxnSpLocks/>
          </p:cNvCxnSpPr>
          <p:nvPr/>
        </p:nvCxnSpPr>
        <p:spPr>
          <a:xfrm flipH="1">
            <a:off x="8659274" y="2801983"/>
            <a:ext cx="648827" cy="9717"/>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853" name="Connector: Curved 852">
            <a:extLst>
              <a:ext uri="{FF2B5EF4-FFF2-40B4-BE49-F238E27FC236}">
                <a16:creationId xmlns:a16="http://schemas.microsoft.com/office/drawing/2014/main" id="{CD473527-7A2F-49AF-AD27-5535F6A49F63}"/>
              </a:ext>
            </a:extLst>
          </p:cNvPr>
          <p:cNvCxnSpPr>
            <a:cxnSpLocks/>
            <a:stCxn id="356" idx="7"/>
            <a:endCxn id="15" idx="3"/>
          </p:cNvCxnSpPr>
          <p:nvPr/>
        </p:nvCxnSpPr>
        <p:spPr>
          <a:xfrm rot="16200000" flipV="1">
            <a:off x="7853398" y="3775752"/>
            <a:ext cx="2577629" cy="965875"/>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90" name="TextBox 489">
            <a:extLst>
              <a:ext uri="{FF2B5EF4-FFF2-40B4-BE49-F238E27FC236}">
                <a16:creationId xmlns:a16="http://schemas.microsoft.com/office/drawing/2014/main" id="{31AAD7DA-2985-4EEE-9209-C452EF5F3A8C}"/>
              </a:ext>
            </a:extLst>
          </p:cNvPr>
          <p:cNvSpPr txBox="1"/>
          <p:nvPr/>
        </p:nvSpPr>
        <p:spPr>
          <a:xfrm>
            <a:off x="9214506" y="4550971"/>
            <a:ext cx="843732" cy="461665"/>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r>
              <a:rPr lang="en-US" sz="800" dirty="0">
                <a:latin typeface="Arial" panose="020B0604020202020204" pitchFamily="34" charset="0"/>
                <a:cs typeface="Arial" panose="020B0604020202020204" pitchFamily="34" charset="0"/>
              </a:rPr>
              <a:t> </a:t>
            </a:r>
          </a:p>
          <a:p>
            <a:pPr algn="ctr"/>
            <a:r>
              <a:rPr lang="en-US" sz="800" i="1" dirty="0">
                <a:latin typeface="Arial" panose="020B0604020202020204" pitchFamily="34" charset="0"/>
                <a:cs typeface="Arial" panose="020B0604020202020204" pitchFamily="34" charset="0"/>
              </a:rPr>
              <a:t>(via the portal)</a:t>
            </a:r>
          </a:p>
          <a:p>
            <a:pPr algn="ctr"/>
            <a:r>
              <a:rPr lang="en-US" sz="700" dirty="0">
                <a:latin typeface="Arial" panose="020B0604020202020204" pitchFamily="34" charset="0"/>
                <a:cs typeface="Arial" panose="020B0604020202020204" pitchFamily="34" charset="0"/>
              </a:rPr>
              <a:t>Every 2 years</a:t>
            </a:r>
          </a:p>
        </p:txBody>
      </p:sp>
      <p:cxnSp>
        <p:nvCxnSpPr>
          <p:cNvPr id="105" name="Connector: Curved 104">
            <a:extLst>
              <a:ext uri="{FF2B5EF4-FFF2-40B4-BE49-F238E27FC236}">
                <a16:creationId xmlns:a16="http://schemas.microsoft.com/office/drawing/2014/main" id="{9D13183A-836B-4F20-A2AF-A989BE7C696D}"/>
              </a:ext>
            </a:extLst>
          </p:cNvPr>
          <p:cNvCxnSpPr>
            <a:cxnSpLocks/>
            <a:stCxn id="500" idx="2"/>
            <a:endCxn id="15" idx="2"/>
          </p:cNvCxnSpPr>
          <p:nvPr/>
        </p:nvCxnSpPr>
        <p:spPr>
          <a:xfrm rot="5400000" flipH="1">
            <a:off x="8523739" y="3581107"/>
            <a:ext cx="2170429" cy="3156175"/>
          </a:xfrm>
          <a:prstGeom prst="curvedConnector3">
            <a:avLst>
              <a:gd name="adj1" fmla="val -16470"/>
            </a:avLst>
          </a:prstGeom>
          <a:ln w="28575">
            <a:solidFill>
              <a:schemeClr val="accent6">
                <a:lumMod val="60000"/>
                <a:lumOff val="40000"/>
              </a:schemeClr>
            </a:solidFill>
            <a:prstDash val="sysDot"/>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F37DF9D-AD8A-409A-9CF3-16B421E2ECF1}"/>
              </a:ext>
            </a:extLst>
          </p:cNvPr>
          <p:cNvCxnSpPr>
            <a:cxnSpLocks/>
            <a:stCxn id="102" idx="3"/>
            <a:endCxn id="15" idx="0"/>
          </p:cNvCxnSpPr>
          <p:nvPr/>
        </p:nvCxnSpPr>
        <p:spPr>
          <a:xfrm>
            <a:off x="6075681" y="712434"/>
            <a:ext cx="1955185" cy="1153336"/>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2" name="Rectangle: Rounded Corners 101">
            <a:extLst>
              <a:ext uri="{FF2B5EF4-FFF2-40B4-BE49-F238E27FC236}">
                <a16:creationId xmlns:a16="http://schemas.microsoft.com/office/drawing/2014/main" id="{C1907AD3-2E7B-47CC-81CD-44763A262859}"/>
              </a:ext>
            </a:extLst>
          </p:cNvPr>
          <p:cNvSpPr/>
          <p:nvPr/>
        </p:nvSpPr>
        <p:spPr>
          <a:xfrm>
            <a:off x="5011420" y="406799"/>
            <a:ext cx="1064261" cy="611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Rural Innovations Grant</a:t>
            </a:r>
          </a:p>
        </p:txBody>
      </p:sp>
      <p:sp>
        <p:nvSpPr>
          <p:cNvPr id="103" name="Rectangle: Rounded Corners 102">
            <a:extLst>
              <a:ext uri="{FF2B5EF4-FFF2-40B4-BE49-F238E27FC236}">
                <a16:creationId xmlns:a16="http://schemas.microsoft.com/office/drawing/2014/main" id="{AD137D62-E26A-4FC9-B88D-0CB15D5C5B45}"/>
              </a:ext>
            </a:extLst>
          </p:cNvPr>
          <p:cNvSpPr/>
          <p:nvPr/>
        </p:nvSpPr>
        <p:spPr>
          <a:xfrm>
            <a:off x="5273810" y="1101024"/>
            <a:ext cx="1422091" cy="244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Membership Fees</a:t>
            </a:r>
          </a:p>
        </p:txBody>
      </p:sp>
      <p:sp>
        <p:nvSpPr>
          <p:cNvPr id="104" name="Rectangle: Rounded Corners 103">
            <a:extLst>
              <a:ext uri="{FF2B5EF4-FFF2-40B4-BE49-F238E27FC236}">
                <a16:creationId xmlns:a16="http://schemas.microsoft.com/office/drawing/2014/main" id="{C53C8CE4-915E-46AE-8541-DDC127640BBD}"/>
              </a:ext>
            </a:extLst>
          </p:cNvPr>
          <p:cNvSpPr/>
          <p:nvPr/>
        </p:nvSpPr>
        <p:spPr>
          <a:xfrm>
            <a:off x="5685976" y="1433279"/>
            <a:ext cx="1493116" cy="230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Annual Conferences</a:t>
            </a:r>
          </a:p>
        </p:txBody>
      </p:sp>
      <p:cxnSp>
        <p:nvCxnSpPr>
          <p:cNvPr id="106" name="Straight Arrow Connector 105">
            <a:extLst>
              <a:ext uri="{FF2B5EF4-FFF2-40B4-BE49-F238E27FC236}">
                <a16:creationId xmlns:a16="http://schemas.microsoft.com/office/drawing/2014/main" id="{9D8418EB-9CC6-4999-A010-9036F28CBA0C}"/>
              </a:ext>
            </a:extLst>
          </p:cNvPr>
          <p:cNvCxnSpPr>
            <a:cxnSpLocks/>
            <a:stCxn id="104" idx="3"/>
            <a:endCxn id="15" idx="0"/>
          </p:cNvCxnSpPr>
          <p:nvPr/>
        </p:nvCxnSpPr>
        <p:spPr>
          <a:xfrm>
            <a:off x="7179092" y="1548696"/>
            <a:ext cx="851774" cy="31707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F8B93A0F-2E1C-4183-935F-2CD942A9AEE5}"/>
              </a:ext>
            </a:extLst>
          </p:cNvPr>
          <p:cNvCxnSpPr>
            <a:cxnSpLocks/>
            <a:stCxn id="103" idx="3"/>
            <a:endCxn id="15" idx="0"/>
          </p:cNvCxnSpPr>
          <p:nvPr/>
        </p:nvCxnSpPr>
        <p:spPr>
          <a:xfrm>
            <a:off x="6695901" y="1223268"/>
            <a:ext cx="1334965" cy="642502"/>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18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EA0AA42-F584-43F2-884B-20A08B79F63E}"/>
              </a:ext>
            </a:extLst>
          </p:cNvPr>
          <p:cNvPicPr>
            <a:picLocks noChangeAspect="1" noChangeArrowheads="1"/>
          </p:cNvPicPr>
          <p:nvPr/>
        </p:nvPicPr>
        <p:blipFill>
          <a:blip r:embed="rId2">
            <a:alphaModFix amt="17000"/>
            <a:extLst>
              <a:ext uri="{28A0092B-C50C-407E-A947-70E740481C1C}">
                <a14:useLocalDpi xmlns:a14="http://schemas.microsoft.com/office/drawing/2010/main" val="0"/>
              </a:ext>
            </a:extLst>
          </a:blip>
          <a:srcRect/>
          <a:stretch>
            <a:fillRect/>
          </a:stretch>
        </p:blipFill>
        <p:spPr bwMode="auto">
          <a:xfrm>
            <a:off x="3262284" y="443563"/>
            <a:ext cx="5288708" cy="5288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96B25D-7030-4905-81A1-8A23A9380974}"/>
              </a:ext>
            </a:extLst>
          </p:cNvPr>
          <p:cNvSpPr>
            <a:spLocks noGrp="1"/>
          </p:cNvSpPr>
          <p:nvPr>
            <p:ph type="ctrTitle"/>
          </p:nvPr>
        </p:nvSpPr>
        <p:spPr>
          <a:xfrm>
            <a:off x="1524000" y="1401150"/>
            <a:ext cx="9144000" cy="2387600"/>
          </a:xfrm>
        </p:spPr>
        <p:txBody>
          <a:bodyPr/>
          <a:lstStyle/>
          <a:p>
            <a:r>
              <a:rPr lang="en-US" dirty="0">
                <a:latin typeface="Segoe UI" panose="020B0502040204020203" pitchFamily="34" charset="0"/>
                <a:cs typeface="Segoe UI" panose="020B0502040204020203" pitchFamily="34" charset="0"/>
              </a:rPr>
              <a:t>Kentucky</a:t>
            </a:r>
          </a:p>
        </p:txBody>
      </p:sp>
      <p:sp>
        <p:nvSpPr>
          <p:cNvPr id="5" name="Rectangle 4">
            <a:extLst>
              <a:ext uri="{FF2B5EF4-FFF2-40B4-BE49-F238E27FC236}">
                <a16:creationId xmlns:a16="http://schemas.microsoft.com/office/drawing/2014/main" id="{2B9EBD0B-EBA8-4FE4-AA9F-7368F48186F2}"/>
              </a:ext>
            </a:extLst>
          </p:cNvPr>
          <p:cNvSpPr/>
          <p:nvPr/>
        </p:nvSpPr>
        <p:spPr>
          <a:xfrm>
            <a:off x="275185" y="284922"/>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Tree>
    <p:extLst>
      <p:ext uri="{BB962C8B-B14F-4D97-AF65-F5344CB8AC3E}">
        <p14:creationId xmlns:p14="http://schemas.microsoft.com/office/powerpoint/2010/main" val="165314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DE6B-DAE1-436B-BA2E-52131988D046}"/>
              </a:ext>
            </a:extLst>
          </p:cNvPr>
          <p:cNvSpPr>
            <a:spLocks noGrp="1"/>
          </p:cNvSpPr>
          <p:nvPr>
            <p:ph type="title"/>
          </p:nvPr>
        </p:nvSpPr>
        <p:spPr>
          <a:xfrm>
            <a:off x="838200" y="365126"/>
            <a:ext cx="10515600" cy="738846"/>
          </a:xfrm>
        </p:spPr>
        <p:txBody>
          <a:bodyPr>
            <a:normAutofit/>
          </a:bodyPr>
          <a:lstStyle/>
          <a:p>
            <a:r>
              <a:rPr lang="en-US" sz="3600" dirty="0">
                <a:latin typeface="Segoe UI" panose="020B0502040204020203" pitchFamily="34" charset="0"/>
                <a:cs typeface="Segoe UI" panose="020B0502040204020203" pitchFamily="34" charset="0"/>
              </a:rPr>
              <a:t>Current Approaches to Certification</a:t>
            </a:r>
          </a:p>
        </p:txBody>
      </p:sp>
      <p:pic>
        <p:nvPicPr>
          <p:cNvPr id="5" name="Content Placeholder 4">
            <a:extLst>
              <a:ext uri="{FF2B5EF4-FFF2-40B4-BE49-F238E27FC236}">
                <a16:creationId xmlns:a16="http://schemas.microsoft.com/office/drawing/2014/main" id="{115E3058-AB89-4B1D-A224-EE7B5BC23604}"/>
              </a:ext>
            </a:extLst>
          </p:cNvPr>
          <p:cNvPicPr>
            <a:picLocks noGrp="1" noChangeAspect="1"/>
          </p:cNvPicPr>
          <p:nvPr>
            <p:ph idx="1"/>
          </p:nvPr>
        </p:nvPicPr>
        <p:blipFill>
          <a:blip r:embed="rId3"/>
          <a:stretch>
            <a:fillRect/>
          </a:stretch>
        </p:blipFill>
        <p:spPr>
          <a:xfrm>
            <a:off x="1327916" y="1103972"/>
            <a:ext cx="9536167" cy="5308444"/>
          </a:xfrm>
        </p:spPr>
      </p:pic>
      <p:sp>
        <p:nvSpPr>
          <p:cNvPr id="6" name="TextBox 5">
            <a:extLst>
              <a:ext uri="{FF2B5EF4-FFF2-40B4-BE49-F238E27FC236}">
                <a16:creationId xmlns:a16="http://schemas.microsoft.com/office/drawing/2014/main" id="{9C2228FB-A70D-4228-BD20-AFF85CCD7106}"/>
              </a:ext>
            </a:extLst>
          </p:cNvPr>
          <p:cNvSpPr txBox="1"/>
          <p:nvPr/>
        </p:nvSpPr>
        <p:spPr>
          <a:xfrm>
            <a:off x="6211253" y="6492874"/>
            <a:ext cx="5980747" cy="307777"/>
          </a:xfrm>
          <a:prstGeom prst="rect">
            <a:avLst/>
          </a:prstGeom>
          <a:noFill/>
        </p:spPr>
        <p:txBody>
          <a:bodyPr wrap="square">
            <a:spAutoFit/>
          </a:bodyPr>
          <a:lstStyle/>
          <a:p>
            <a:r>
              <a:rPr lang="en-US" sz="1400" dirty="0">
                <a:latin typeface="Segoe UI" panose="020B0502040204020203" pitchFamily="34" charset="0"/>
                <a:cs typeface="Segoe UI" panose="020B0502040204020203" pitchFamily="34" charset="0"/>
                <a:hlinkClick r:id="rId4"/>
              </a:rPr>
              <a:t>Ever Changing Picture: State Approaches to CHW Certification (astho.org)</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877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D5CE0DC-7C55-4062-98CB-367A41F7770D}"/>
              </a:ext>
            </a:extLst>
          </p:cNvPr>
          <p:cNvSpPr txBox="1"/>
          <p:nvPr/>
        </p:nvSpPr>
        <p:spPr>
          <a:xfrm>
            <a:off x="8762194" y="4070727"/>
            <a:ext cx="3298470" cy="1692771"/>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Review and approve training curricula. Provide official CHW certification –review and approve applications. CEU approval, one time or recurring or conference. Annual demonstration of impact. Evaluation. Partnership Coordination. TA to new programs. Strategic Planning. </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Program Manager (PHHS prior to 2109, now 50-50)</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Training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Data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Community Coordinator – coalition, communications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Internal SME (cross-division)</a:t>
            </a:r>
          </a:p>
        </p:txBody>
      </p:sp>
      <p:cxnSp>
        <p:nvCxnSpPr>
          <p:cNvPr id="82" name="Straight Connector 81">
            <a:extLst>
              <a:ext uri="{FF2B5EF4-FFF2-40B4-BE49-F238E27FC236}">
                <a16:creationId xmlns:a16="http://schemas.microsoft.com/office/drawing/2014/main" id="{37E4F225-EF61-4331-95DB-2B0C3058A578}"/>
              </a:ext>
            </a:extLst>
          </p:cNvPr>
          <p:cNvCxnSpPr>
            <a:cxnSpLocks/>
            <a:stCxn id="7" idx="3"/>
            <a:endCxn id="81" idx="1"/>
          </p:cNvCxnSpPr>
          <p:nvPr/>
        </p:nvCxnSpPr>
        <p:spPr>
          <a:xfrm>
            <a:off x="8145234" y="3448822"/>
            <a:ext cx="616960" cy="146829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0B70125-AE9D-48E7-AE02-E94C2B620A4C}"/>
              </a:ext>
            </a:extLst>
          </p:cNvPr>
          <p:cNvSpPr txBox="1"/>
          <p:nvPr/>
        </p:nvSpPr>
        <p:spPr>
          <a:xfrm>
            <a:off x="476943" y="2258357"/>
            <a:ext cx="1741928" cy="193899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501c(3)</a:t>
            </a:r>
          </a:p>
          <a:p>
            <a:r>
              <a:rPr lang="en-US" sz="800" dirty="0">
                <a:solidFill>
                  <a:schemeClr val="tx1">
                    <a:lumMod val="50000"/>
                    <a:lumOff val="50000"/>
                  </a:schemeClr>
                </a:solidFill>
                <a:latin typeface="Arial" panose="020B0604020202020204" pitchFamily="34" charset="0"/>
                <a:cs typeface="Arial" panose="020B0604020202020204" pitchFamily="34" charset="0"/>
              </a:rPr>
              <a:t>Role: Collection of CHW certification fees. Advise the certification process; have a certification committee. Plan CE trainings (approved through the same process). Survey CHWs, conferences. Promoter of certification program. Participate in CHW Advisory Workgroup.</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 </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~150 members (CHWs)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Elected Board (non-compensated)</a:t>
            </a:r>
          </a:p>
        </p:txBody>
      </p:sp>
      <p:cxnSp>
        <p:nvCxnSpPr>
          <p:cNvPr id="90" name="Straight Connector 89">
            <a:extLst>
              <a:ext uri="{FF2B5EF4-FFF2-40B4-BE49-F238E27FC236}">
                <a16:creationId xmlns:a16="http://schemas.microsoft.com/office/drawing/2014/main" id="{A3265BE2-49AB-4F7C-89E2-FE2939321B80}"/>
              </a:ext>
            </a:extLst>
          </p:cNvPr>
          <p:cNvCxnSpPr>
            <a:cxnSpLocks/>
            <a:stCxn id="89" idx="3"/>
            <a:endCxn id="4" idx="1"/>
          </p:cNvCxnSpPr>
          <p:nvPr/>
        </p:nvCxnSpPr>
        <p:spPr>
          <a:xfrm flipV="1">
            <a:off x="2218871" y="1174355"/>
            <a:ext cx="1669292" cy="205349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F54CF177-3E94-4D85-B0F8-7024AF99CDD1}"/>
              </a:ext>
            </a:extLst>
          </p:cNvPr>
          <p:cNvSpPr txBox="1"/>
          <p:nvPr/>
        </p:nvSpPr>
        <p:spPr>
          <a:xfrm>
            <a:off x="10279121" y="1298920"/>
            <a:ext cx="1712582" cy="181588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Advise the Community Health Worker Program and certification process. Subcommittees focus and provide recommendations on specific areas of CHW workforce promotion.</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~200 members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Statewide membership: CHWs, IHEs, CBOs, FQHCs, payers, employers, pharmacies, etc.</a:t>
            </a:r>
          </a:p>
        </p:txBody>
      </p:sp>
      <p:cxnSp>
        <p:nvCxnSpPr>
          <p:cNvPr id="274" name="Straight Connector 273">
            <a:extLst>
              <a:ext uri="{FF2B5EF4-FFF2-40B4-BE49-F238E27FC236}">
                <a16:creationId xmlns:a16="http://schemas.microsoft.com/office/drawing/2014/main" id="{1B2CF37A-750F-4A83-AEE6-904F52192CFE}"/>
              </a:ext>
            </a:extLst>
          </p:cNvPr>
          <p:cNvCxnSpPr>
            <a:cxnSpLocks/>
            <a:stCxn id="98" idx="3"/>
            <a:endCxn id="273" idx="0"/>
          </p:cNvCxnSpPr>
          <p:nvPr/>
        </p:nvCxnSpPr>
        <p:spPr>
          <a:xfrm>
            <a:off x="10544312" y="771502"/>
            <a:ext cx="591100" cy="52741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pic>
        <p:nvPicPr>
          <p:cNvPr id="14" name="Graphic 13" descr="Filing Box Archive outline">
            <a:extLst>
              <a:ext uri="{FF2B5EF4-FFF2-40B4-BE49-F238E27FC236}">
                <a16:creationId xmlns:a16="http://schemas.microsoft.com/office/drawing/2014/main" id="{CF5936D7-BD61-49D4-9FDC-A8D230BB4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0865" y="3497128"/>
            <a:ext cx="503443" cy="503443"/>
          </a:xfrm>
          <a:prstGeom prst="rect">
            <a:avLst/>
          </a:prstGeom>
        </p:spPr>
      </p:pic>
      <p:cxnSp>
        <p:nvCxnSpPr>
          <p:cNvPr id="72" name="Straight Connector 71">
            <a:extLst>
              <a:ext uri="{FF2B5EF4-FFF2-40B4-BE49-F238E27FC236}">
                <a16:creationId xmlns:a16="http://schemas.microsoft.com/office/drawing/2014/main" id="{AD0D3F93-A840-4A3D-9222-84ECD5FDA45B}"/>
              </a:ext>
            </a:extLst>
          </p:cNvPr>
          <p:cNvCxnSpPr>
            <a:cxnSpLocks/>
            <a:stCxn id="7" idx="3"/>
            <a:endCxn id="14" idx="1"/>
          </p:cNvCxnSpPr>
          <p:nvPr/>
        </p:nvCxnSpPr>
        <p:spPr>
          <a:xfrm>
            <a:off x="8145234" y="3448822"/>
            <a:ext cx="1685631" cy="30002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2268BC5-01D5-4B87-B7BA-60DFC41DAA3B}"/>
              </a:ext>
            </a:extLst>
          </p:cNvPr>
          <p:cNvSpPr txBox="1"/>
          <p:nvPr/>
        </p:nvSpPr>
        <p:spPr>
          <a:xfrm>
            <a:off x="10256397" y="3286035"/>
            <a:ext cx="1901301" cy="707886"/>
          </a:xfrm>
          <a:prstGeom prst="rect">
            <a:avLst/>
          </a:prstGeom>
          <a:noFill/>
          <a:ln>
            <a:noFill/>
          </a:ln>
        </p:spPr>
        <p:txBody>
          <a:bodyPr wrap="square" rtlCol="0">
            <a:spAutoFit/>
          </a:bodyPr>
          <a:lstStyle/>
          <a:p>
            <a:r>
              <a:rPr lang="en-US" sz="800" i="1" dirty="0">
                <a:latin typeface="Arial" panose="020B0604020202020204" pitchFamily="34" charset="0"/>
                <a:cs typeface="Arial" panose="020B0604020202020204" pitchFamily="34" charset="0"/>
              </a:rPr>
              <a:t>Currently collecting paper applications and storing certification forms physically and data manually. Plan to build out online system using 2109 grant funds.</a:t>
            </a:r>
          </a:p>
        </p:txBody>
      </p:sp>
      <p:sp>
        <p:nvSpPr>
          <p:cNvPr id="100" name="TextBox 99">
            <a:extLst>
              <a:ext uri="{FF2B5EF4-FFF2-40B4-BE49-F238E27FC236}">
                <a16:creationId xmlns:a16="http://schemas.microsoft.com/office/drawing/2014/main" id="{1295661C-BB25-4496-BC41-C7EFEAB76F87}"/>
              </a:ext>
            </a:extLst>
          </p:cNvPr>
          <p:cNvSpPr txBox="1"/>
          <p:nvPr/>
        </p:nvSpPr>
        <p:spPr>
          <a:xfrm>
            <a:off x="83203" y="107039"/>
            <a:ext cx="1919770"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Organizational Structure</a:t>
            </a:r>
          </a:p>
        </p:txBody>
      </p:sp>
    </p:spTree>
    <p:extLst>
      <p:ext uri="{BB962C8B-B14F-4D97-AF65-F5344CB8AC3E}">
        <p14:creationId xmlns:p14="http://schemas.microsoft.com/office/powerpoint/2010/main" val="122087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1" name="Straight Arrow Connector 240">
            <a:extLst>
              <a:ext uri="{FF2B5EF4-FFF2-40B4-BE49-F238E27FC236}">
                <a16:creationId xmlns:a16="http://schemas.microsoft.com/office/drawing/2014/main" id="{1F04D84E-ACBE-45A8-81A5-304D5F96926D}"/>
              </a:ext>
            </a:extLst>
          </p:cNvPr>
          <p:cNvCxnSpPr>
            <a:cxnSpLocks/>
            <a:stCxn id="12" idx="5"/>
          </p:cNvCxnSpPr>
          <p:nvPr/>
        </p:nvCxnSpPr>
        <p:spPr>
          <a:xfrm>
            <a:off x="2136833" y="5219751"/>
            <a:ext cx="797482" cy="391365"/>
          </a:xfrm>
          <a:prstGeom prst="straightConnector1">
            <a:avLst/>
          </a:prstGeom>
          <a:ln>
            <a:solidFill>
              <a:schemeClr val="bg2">
                <a:lumMod val="9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sp>
        <p:nvSpPr>
          <p:cNvPr id="9" name="Oval 8">
            <a:extLst>
              <a:ext uri="{FF2B5EF4-FFF2-40B4-BE49-F238E27FC236}">
                <a16:creationId xmlns:a16="http://schemas.microsoft.com/office/drawing/2014/main" id="{ACCFAA5D-02C5-40C7-AD54-E31344852D42}"/>
              </a:ext>
            </a:extLst>
          </p:cNvPr>
          <p:cNvSpPr/>
          <p:nvPr/>
        </p:nvSpPr>
        <p:spPr>
          <a:xfrm>
            <a:off x="6979309" y="5833132"/>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State Certified CHWs</a:t>
            </a:r>
          </a:p>
        </p:txBody>
      </p:sp>
      <p:sp>
        <p:nvSpPr>
          <p:cNvPr id="10" name="Rectangle 9">
            <a:extLst>
              <a:ext uri="{FF2B5EF4-FFF2-40B4-BE49-F238E27FC236}">
                <a16:creationId xmlns:a16="http://schemas.microsoft.com/office/drawing/2014/main" id="{9D27339A-C51D-40B7-98DB-C6D54B8A25D3}"/>
              </a:ext>
            </a:extLst>
          </p:cNvPr>
          <p:cNvSpPr/>
          <p:nvPr/>
        </p:nvSpPr>
        <p:spPr>
          <a:xfrm>
            <a:off x="2553932" y="3191212"/>
            <a:ext cx="1442944" cy="462627"/>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1" name="Rectangle 10">
            <a:extLst>
              <a:ext uri="{FF2B5EF4-FFF2-40B4-BE49-F238E27FC236}">
                <a16:creationId xmlns:a16="http://schemas.microsoft.com/office/drawing/2014/main" id="{026F88DE-F5B4-4E4D-A1F9-0361F087D68B}"/>
              </a:ext>
            </a:extLst>
          </p:cNvPr>
          <p:cNvSpPr/>
          <p:nvPr/>
        </p:nvSpPr>
        <p:spPr>
          <a:xfrm>
            <a:off x="2499032" y="3920000"/>
            <a:ext cx="1934307" cy="62775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“Approved/Certified” Training Programs</a:t>
            </a:r>
          </a:p>
        </p:txBody>
      </p:sp>
      <p:cxnSp>
        <p:nvCxnSpPr>
          <p:cNvPr id="3" name="Straight Arrow Connector 2">
            <a:extLst>
              <a:ext uri="{FF2B5EF4-FFF2-40B4-BE49-F238E27FC236}">
                <a16:creationId xmlns:a16="http://schemas.microsoft.com/office/drawing/2014/main" id="{5134EF2F-B92A-412C-B454-19559091C02D}"/>
              </a:ext>
            </a:extLst>
          </p:cNvPr>
          <p:cNvCxnSpPr>
            <a:cxnSpLocks/>
            <a:stCxn id="10" idx="3"/>
            <a:endCxn id="7" idx="1"/>
          </p:cNvCxnSpPr>
          <p:nvPr/>
        </p:nvCxnSpPr>
        <p:spPr>
          <a:xfrm>
            <a:off x="3996876" y="3422526"/>
            <a:ext cx="2466286" cy="26296"/>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4C66B4-3473-49BF-A0CB-82412F5231EC}"/>
              </a:ext>
            </a:extLst>
          </p:cNvPr>
          <p:cNvCxnSpPr>
            <a:cxnSpLocks/>
            <a:stCxn id="7" idx="1"/>
          </p:cNvCxnSpPr>
          <p:nvPr/>
        </p:nvCxnSpPr>
        <p:spPr>
          <a:xfrm flipH="1">
            <a:off x="4431785" y="3448822"/>
            <a:ext cx="2031377" cy="56736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028A49D-CA58-43EA-9794-569D80124D06}"/>
              </a:ext>
            </a:extLst>
          </p:cNvPr>
          <p:cNvCxnSpPr>
            <a:cxnSpLocks/>
            <a:stCxn id="132" idx="3"/>
            <a:endCxn id="11" idx="1"/>
          </p:cNvCxnSpPr>
          <p:nvPr/>
        </p:nvCxnSpPr>
        <p:spPr>
          <a:xfrm flipV="1">
            <a:off x="1282523" y="4233875"/>
            <a:ext cx="1216509" cy="166151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4DED63-1693-4B89-BB41-96901CE63A6A}"/>
              </a:ext>
            </a:extLst>
          </p:cNvPr>
          <p:cNvCxnSpPr>
            <a:cxnSpLocks/>
            <a:stCxn id="11" idx="2"/>
            <a:endCxn id="13" idx="0"/>
          </p:cNvCxnSpPr>
          <p:nvPr/>
        </p:nvCxnSpPr>
        <p:spPr>
          <a:xfrm>
            <a:off x="3466186" y="4547750"/>
            <a:ext cx="4715" cy="73614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B70B17-8E13-4487-A59E-BADBC31A7666}"/>
              </a:ext>
            </a:extLst>
          </p:cNvPr>
          <p:cNvCxnSpPr>
            <a:cxnSpLocks/>
            <a:stCxn id="13" idx="6"/>
            <a:endCxn id="7" idx="2"/>
          </p:cNvCxnSpPr>
          <p:nvPr/>
        </p:nvCxnSpPr>
        <p:spPr>
          <a:xfrm flipV="1">
            <a:off x="4045777" y="3684692"/>
            <a:ext cx="3258421" cy="2156202"/>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40D0EA-4B7F-43D1-9851-0547C78B767E}"/>
              </a:ext>
            </a:extLst>
          </p:cNvPr>
          <p:cNvCxnSpPr>
            <a:cxnSpLocks/>
            <a:stCxn id="7" idx="2"/>
          </p:cNvCxnSpPr>
          <p:nvPr/>
        </p:nvCxnSpPr>
        <p:spPr>
          <a:xfrm>
            <a:off x="7304198" y="3684692"/>
            <a:ext cx="39284" cy="2197017"/>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6931EA-DBA0-4F7A-BAC1-0673DB71435B}"/>
              </a:ext>
            </a:extLst>
          </p:cNvPr>
          <p:cNvCxnSpPr>
            <a:cxnSpLocks/>
            <a:stCxn id="9" idx="7"/>
          </p:cNvCxnSpPr>
          <p:nvPr/>
        </p:nvCxnSpPr>
        <p:spPr>
          <a:xfrm flipH="1" flipV="1">
            <a:off x="7788850" y="3673109"/>
            <a:ext cx="41657" cy="229688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174E5E-AAA0-46B9-98AD-91674146269E}"/>
              </a:ext>
            </a:extLst>
          </p:cNvPr>
          <p:cNvSpPr txBox="1"/>
          <p:nvPr/>
        </p:nvSpPr>
        <p:spPr>
          <a:xfrm>
            <a:off x="5833080" y="4323968"/>
            <a:ext cx="85835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 Application</a:t>
            </a:r>
          </a:p>
        </p:txBody>
      </p:sp>
      <p:sp>
        <p:nvSpPr>
          <p:cNvPr id="53" name="TextBox 52">
            <a:extLst>
              <a:ext uri="{FF2B5EF4-FFF2-40B4-BE49-F238E27FC236}">
                <a16:creationId xmlns:a16="http://schemas.microsoft.com/office/drawing/2014/main" id="{24E3235D-86F9-4B02-B2E1-8120CCDA0EE5}"/>
              </a:ext>
            </a:extLst>
          </p:cNvPr>
          <p:cNvSpPr txBox="1"/>
          <p:nvPr/>
        </p:nvSpPr>
        <p:spPr>
          <a:xfrm>
            <a:off x="7506942" y="4577270"/>
            <a:ext cx="800084" cy="338554"/>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Annually</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8A3B5C-6B37-44D5-ADF3-8B90AD28695B}"/>
              </a:ext>
            </a:extLst>
          </p:cNvPr>
          <p:cNvSpPr txBox="1"/>
          <p:nvPr/>
        </p:nvSpPr>
        <p:spPr>
          <a:xfrm>
            <a:off x="8762194" y="5799925"/>
            <a:ext cx="1161690" cy="461665"/>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10 CEUs required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approved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independent</a:t>
            </a:r>
          </a:p>
        </p:txBody>
      </p:sp>
      <p:cxnSp>
        <p:nvCxnSpPr>
          <p:cNvPr id="42" name="Straight Connector 41">
            <a:extLst>
              <a:ext uri="{FF2B5EF4-FFF2-40B4-BE49-F238E27FC236}">
                <a16:creationId xmlns:a16="http://schemas.microsoft.com/office/drawing/2014/main" id="{B006F35B-6CB8-40A2-9DF5-63EF3E143445}"/>
              </a:ext>
            </a:extLst>
          </p:cNvPr>
          <p:cNvCxnSpPr>
            <a:cxnSpLocks/>
            <a:stCxn id="53" idx="3"/>
            <a:endCxn id="34" idx="1"/>
          </p:cNvCxnSpPr>
          <p:nvPr/>
        </p:nvCxnSpPr>
        <p:spPr>
          <a:xfrm>
            <a:off x="8307026" y="4746547"/>
            <a:ext cx="455168" cy="128421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5CBC86F-3BD0-4592-809B-634C2FFE6093}"/>
              </a:ext>
            </a:extLst>
          </p:cNvPr>
          <p:cNvSpPr txBox="1"/>
          <p:nvPr/>
        </p:nvSpPr>
        <p:spPr>
          <a:xfrm>
            <a:off x="6846492" y="5021021"/>
            <a:ext cx="81027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cxnSp>
        <p:nvCxnSpPr>
          <p:cNvPr id="114" name="Straight Arrow Connector 113">
            <a:extLst>
              <a:ext uri="{FF2B5EF4-FFF2-40B4-BE49-F238E27FC236}">
                <a16:creationId xmlns:a16="http://schemas.microsoft.com/office/drawing/2014/main" id="{D6FFDD98-0E85-4456-8D96-CD15ECF9962B}"/>
              </a:ext>
            </a:extLst>
          </p:cNvPr>
          <p:cNvCxnSpPr>
            <a:cxnSpLocks/>
          </p:cNvCxnSpPr>
          <p:nvPr/>
        </p:nvCxnSpPr>
        <p:spPr>
          <a:xfrm flipV="1">
            <a:off x="4446914" y="3639978"/>
            <a:ext cx="2033307" cy="811898"/>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129C6AD-C23D-4DD8-84D7-EC058BA67525}"/>
              </a:ext>
            </a:extLst>
          </p:cNvPr>
          <p:cNvSpPr txBox="1"/>
          <p:nvPr/>
        </p:nvSpPr>
        <p:spPr>
          <a:xfrm>
            <a:off x="4242767" y="3135185"/>
            <a:ext cx="1165773"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Submit Curriculum &amp; Required Application Materials/Information</a:t>
            </a:r>
          </a:p>
        </p:txBody>
      </p:sp>
      <p:sp>
        <p:nvSpPr>
          <p:cNvPr id="132" name="Rectangle 131">
            <a:extLst>
              <a:ext uri="{FF2B5EF4-FFF2-40B4-BE49-F238E27FC236}">
                <a16:creationId xmlns:a16="http://schemas.microsoft.com/office/drawing/2014/main" id="{3EE76CAA-F10C-4900-811F-4AB27220E0B3}"/>
              </a:ext>
            </a:extLst>
          </p:cNvPr>
          <p:cNvSpPr/>
          <p:nvPr/>
        </p:nvSpPr>
        <p:spPr>
          <a:xfrm>
            <a:off x="99127" y="5322006"/>
            <a:ext cx="1183396" cy="114675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Employers*</a:t>
            </a:r>
            <a:endParaRPr lang="en-US" sz="10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5D5FA97B-D666-4CEE-A012-B3B366E37FB6}"/>
              </a:ext>
            </a:extLst>
          </p:cNvPr>
          <p:cNvSpPr/>
          <p:nvPr/>
        </p:nvSpPr>
        <p:spPr>
          <a:xfrm>
            <a:off x="1178343" y="4296345"/>
            <a:ext cx="1122941" cy="108183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(Mentorship &amp; Training Pathway)</a:t>
            </a:r>
          </a:p>
        </p:txBody>
      </p:sp>
      <p:cxnSp>
        <p:nvCxnSpPr>
          <p:cNvPr id="147" name="Straight Arrow Connector 146">
            <a:extLst>
              <a:ext uri="{FF2B5EF4-FFF2-40B4-BE49-F238E27FC236}">
                <a16:creationId xmlns:a16="http://schemas.microsoft.com/office/drawing/2014/main" id="{C1A50C6E-8EB4-4729-9AB3-88512378264D}"/>
              </a:ext>
            </a:extLst>
          </p:cNvPr>
          <p:cNvCxnSpPr>
            <a:cxnSpLocks/>
            <a:stCxn id="132" idx="3"/>
            <a:endCxn id="13" idx="2"/>
          </p:cNvCxnSpPr>
          <p:nvPr/>
        </p:nvCxnSpPr>
        <p:spPr>
          <a:xfrm flipV="1">
            <a:off x="1282523" y="5840894"/>
            <a:ext cx="1613502" cy="54491"/>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F5D6DB10-4711-4E5A-9E33-37F694907BC5}"/>
              </a:ext>
            </a:extLst>
          </p:cNvPr>
          <p:cNvSpPr txBox="1"/>
          <p:nvPr/>
        </p:nvSpPr>
        <p:spPr>
          <a:xfrm>
            <a:off x="4617112" y="3696865"/>
            <a:ext cx="810279"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F56AD256-7443-4253-8F14-9274D1D6FC58}"/>
              </a:ext>
            </a:extLst>
          </p:cNvPr>
          <p:cNvSpPr txBox="1"/>
          <p:nvPr/>
        </p:nvSpPr>
        <p:spPr>
          <a:xfrm>
            <a:off x="2078544" y="5219751"/>
            <a:ext cx="928238" cy="307777"/>
          </a:xfrm>
          <a:prstGeom prst="rect">
            <a:avLst/>
          </a:prstGeom>
          <a:noFill/>
          <a:ln>
            <a:noFill/>
          </a:ln>
        </p:spPr>
        <p:txBody>
          <a:bodyPr wrap="square" rtlCol="0">
            <a:spAutoFit/>
          </a:bodyPr>
          <a:lstStyle/>
          <a:p>
            <a:pPr algn="ctr"/>
            <a:r>
              <a:rPr lang="en-US" sz="700" i="1" dirty="0">
                <a:latin typeface="Arial" panose="020B0604020202020204" pitchFamily="34" charset="0"/>
                <a:cs typeface="Arial" panose="020B0604020202020204" pitchFamily="34" charset="0"/>
              </a:rPr>
              <a:t>Employed but not yet certified.</a:t>
            </a:r>
          </a:p>
        </p:txBody>
      </p:sp>
      <p:sp>
        <p:nvSpPr>
          <p:cNvPr id="239" name="TextBox 238">
            <a:extLst>
              <a:ext uri="{FF2B5EF4-FFF2-40B4-BE49-F238E27FC236}">
                <a16:creationId xmlns:a16="http://schemas.microsoft.com/office/drawing/2014/main" id="{0E10597E-DD56-4694-9D38-21B0669CC42B}"/>
              </a:ext>
            </a:extLst>
          </p:cNvPr>
          <p:cNvSpPr txBox="1"/>
          <p:nvPr/>
        </p:nvSpPr>
        <p:spPr>
          <a:xfrm>
            <a:off x="4714125" y="4036001"/>
            <a:ext cx="978562" cy="307777"/>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600" dirty="0">
                <a:latin typeface="Arial" panose="020B0604020202020204" pitchFamily="34" charset="0"/>
                <a:cs typeface="Arial" panose="020B0604020202020204" pitchFamily="34" charset="0"/>
              </a:rPr>
              <a:t>Every 3 years</a:t>
            </a:r>
          </a:p>
        </p:txBody>
      </p: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295661C-BB25-4496-BC41-C7EFEAB76F87}"/>
              </a:ext>
            </a:extLst>
          </p:cNvPr>
          <p:cNvSpPr txBox="1"/>
          <p:nvPr/>
        </p:nvSpPr>
        <p:spPr>
          <a:xfrm>
            <a:off x="78404" y="107039"/>
            <a:ext cx="3769341"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Tier 1 Certification Process</a:t>
            </a:r>
          </a:p>
        </p:txBody>
      </p:sp>
      <p:sp>
        <p:nvSpPr>
          <p:cNvPr id="13" name="Oval 12">
            <a:extLst>
              <a:ext uri="{FF2B5EF4-FFF2-40B4-BE49-F238E27FC236}">
                <a16:creationId xmlns:a16="http://schemas.microsoft.com/office/drawing/2014/main" id="{A9C8C296-5017-4EE0-8DE7-447CC6127F22}"/>
              </a:ext>
            </a:extLst>
          </p:cNvPr>
          <p:cNvSpPr/>
          <p:nvPr/>
        </p:nvSpPr>
        <p:spPr>
          <a:xfrm>
            <a:off x="2896025" y="5283899"/>
            <a:ext cx="1149752" cy="11139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(Trained &amp; Mentored OR Experience Pathway: 2500 hours)</a:t>
            </a:r>
          </a:p>
        </p:txBody>
      </p:sp>
      <p:sp>
        <p:nvSpPr>
          <p:cNvPr id="182" name="TextBox 181">
            <a:extLst>
              <a:ext uri="{FF2B5EF4-FFF2-40B4-BE49-F238E27FC236}">
                <a16:creationId xmlns:a16="http://schemas.microsoft.com/office/drawing/2014/main" id="{7331D77D-B124-4960-BBEC-AFBE19A86A4D}"/>
              </a:ext>
            </a:extLst>
          </p:cNvPr>
          <p:cNvSpPr txBox="1"/>
          <p:nvPr/>
        </p:nvSpPr>
        <p:spPr>
          <a:xfrm>
            <a:off x="3506017" y="4599936"/>
            <a:ext cx="868684" cy="523220"/>
          </a:xfrm>
          <a:prstGeom prst="rect">
            <a:avLst/>
          </a:prstGeom>
          <a:noFill/>
          <a:ln>
            <a:noFill/>
          </a:ln>
        </p:spPr>
        <p:txBody>
          <a:bodyPr wrap="square" rtlCol="0">
            <a:spAutoFit/>
          </a:bodyPr>
          <a:lstStyle/>
          <a:p>
            <a:r>
              <a:rPr lang="en-US" sz="700" dirty="0">
                <a:latin typeface="Arial" panose="020B0604020202020204" pitchFamily="34" charset="0"/>
                <a:cs typeface="Arial" panose="020B0604020202020204" pitchFamily="34" charset="0"/>
              </a:rPr>
              <a:t>Successful Completion of Training and Mentorship</a:t>
            </a:r>
          </a:p>
        </p:txBody>
      </p:sp>
      <p:sp>
        <p:nvSpPr>
          <p:cNvPr id="75" name="TextBox 74">
            <a:extLst>
              <a:ext uri="{FF2B5EF4-FFF2-40B4-BE49-F238E27FC236}">
                <a16:creationId xmlns:a16="http://schemas.microsoft.com/office/drawing/2014/main" id="{76FA5016-144B-4A8D-880E-0C3045822576}"/>
              </a:ext>
            </a:extLst>
          </p:cNvPr>
          <p:cNvSpPr txBox="1"/>
          <p:nvPr/>
        </p:nvSpPr>
        <p:spPr>
          <a:xfrm>
            <a:off x="8026567" y="6552227"/>
            <a:ext cx="4165433"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*CHWs to date have primarily come through the certification process via Employers</a:t>
            </a:r>
          </a:p>
        </p:txBody>
      </p:sp>
      <p:pic>
        <p:nvPicPr>
          <p:cNvPr id="44" name="Graphic 43" descr="Filing Box Archive outline">
            <a:extLst>
              <a:ext uri="{FF2B5EF4-FFF2-40B4-BE49-F238E27FC236}">
                <a16:creationId xmlns:a16="http://schemas.microsoft.com/office/drawing/2014/main" id="{135A77A4-2A10-4240-84BE-5ABA2ECB4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0865" y="3497128"/>
            <a:ext cx="503443" cy="503443"/>
          </a:xfrm>
          <a:prstGeom prst="rect">
            <a:avLst/>
          </a:prstGeom>
        </p:spPr>
      </p:pic>
      <p:cxnSp>
        <p:nvCxnSpPr>
          <p:cNvPr id="45" name="Straight Connector 44">
            <a:extLst>
              <a:ext uri="{FF2B5EF4-FFF2-40B4-BE49-F238E27FC236}">
                <a16:creationId xmlns:a16="http://schemas.microsoft.com/office/drawing/2014/main" id="{67CFABF7-BF26-EF41-9947-EB7426A01CC2}"/>
              </a:ext>
            </a:extLst>
          </p:cNvPr>
          <p:cNvCxnSpPr>
            <a:cxnSpLocks/>
            <a:endCxn id="44" idx="1"/>
          </p:cNvCxnSpPr>
          <p:nvPr/>
        </p:nvCxnSpPr>
        <p:spPr>
          <a:xfrm>
            <a:off x="8145234" y="3448822"/>
            <a:ext cx="1685631" cy="30002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1B1014A-0AED-6048-9522-892433145425}"/>
              </a:ext>
            </a:extLst>
          </p:cNvPr>
          <p:cNvSpPr txBox="1"/>
          <p:nvPr/>
        </p:nvSpPr>
        <p:spPr>
          <a:xfrm>
            <a:off x="10256397" y="3286035"/>
            <a:ext cx="1901301" cy="707886"/>
          </a:xfrm>
          <a:prstGeom prst="rect">
            <a:avLst/>
          </a:prstGeom>
          <a:noFill/>
          <a:ln>
            <a:noFill/>
          </a:ln>
        </p:spPr>
        <p:txBody>
          <a:bodyPr wrap="square" rtlCol="0">
            <a:spAutoFit/>
          </a:bodyPr>
          <a:lstStyle/>
          <a:p>
            <a:r>
              <a:rPr lang="en-US" sz="800" i="1" dirty="0">
                <a:latin typeface="Arial" panose="020B0604020202020204" pitchFamily="34" charset="0"/>
                <a:cs typeface="Arial" panose="020B0604020202020204" pitchFamily="34" charset="0"/>
              </a:rPr>
              <a:t>Currently collecting paper applications and storing certification forms physically and data manually. Plan to build out online system using 2109 grant funds.</a:t>
            </a:r>
          </a:p>
        </p:txBody>
      </p:sp>
    </p:spTree>
    <p:extLst>
      <p:ext uri="{BB962C8B-B14F-4D97-AF65-F5344CB8AC3E}">
        <p14:creationId xmlns:p14="http://schemas.microsoft.com/office/powerpoint/2010/main" val="217487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7" name="Connector: Curved 256">
            <a:extLst>
              <a:ext uri="{FF2B5EF4-FFF2-40B4-BE49-F238E27FC236}">
                <a16:creationId xmlns:a16="http://schemas.microsoft.com/office/drawing/2014/main" id="{90D3D9D7-E53C-4D66-B153-3F7E8795A100}"/>
              </a:ext>
            </a:extLst>
          </p:cNvPr>
          <p:cNvCxnSpPr>
            <a:cxnSpLocks/>
            <a:stCxn id="132" idx="2"/>
            <a:endCxn id="53" idx="2"/>
          </p:cNvCxnSpPr>
          <p:nvPr/>
        </p:nvCxnSpPr>
        <p:spPr>
          <a:xfrm rot="5400000" flipH="1" flipV="1">
            <a:off x="3546148" y="2120778"/>
            <a:ext cx="1565790" cy="7155881"/>
          </a:xfrm>
          <a:prstGeom prst="curvedConnector3">
            <a:avLst>
              <a:gd name="adj1" fmla="val -14600"/>
            </a:avLst>
          </a:prstGeom>
          <a:ln w="3175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F9F46BD-6ABC-4ABC-B811-576D80279681}"/>
              </a:ext>
            </a:extLst>
          </p:cNvPr>
          <p:cNvCxnSpPr>
            <a:cxnSpLocks/>
            <a:endCxn id="13" idx="3"/>
          </p:cNvCxnSpPr>
          <p:nvPr/>
        </p:nvCxnSpPr>
        <p:spPr>
          <a:xfrm flipV="1">
            <a:off x="924879" y="6234748"/>
            <a:ext cx="2139523" cy="53684"/>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1F04D84E-ACBE-45A8-81A5-304D5F96926D}"/>
              </a:ext>
            </a:extLst>
          </p:cNvPr>
          <p:cNvCxnSpPr>
            <a:cxnSpLocks/>
            <a:stCxn id="12" idx="5"/>
          </p:cNvCxnSpPr>
          <p:nvPr/>
        </p:nvCxnSpPr>
        <p:spPr>
          <a:xfrm>
            <a:off x="2136833" y="5219751"/>
            <a:ext cx="759192" cy="409837"/>
          </a:xfrm>
          <a:prstGeom prst="straightConnector1">
            <a:avLst/>
          </a:prstGeom>
          <a:ln>
            <a:solidFill>
              <a:schemeClr val="bg2">
                <a:lumMod val="9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1CDC95E-6C29-4578-80E9-158EB807EA65}"/>
              </a:ext>
            </a:extLst>
          </p:cNvPr>
          <p:cNvCxnSpPr>
            <a:cxnSpLocks/>
            <a:stCxn id="53" idx="1"/>
            <a:endCxn id="4" idx="2"/>
          </p:cNvCxnSpPr>
          <p:nvPr/>
        </p:nvCxnSpPr>
        <p:spPr>
          <a:xfrm flipH="1" flipV="1">
            <a:off x="4577828" y="1687068"/>
            <a:ext cx="2929114" cy="3059479"/>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sp>
        <p:nvSpPr>
          <p:cNvPr id="9" name="Oval 8">
            <a:extLst>
              <a:ext uri="{FF2B5EF4-FFF2-40B4-BE49-F238E27FC236}">
                <a16:creationId xmlns:a16="http://schemas.microsoft.com/office/drawing/2014/main" id="{ACCFAA5D-02C5-40C7-AD54-E31344852D42}"/>
              </a:ext>
            </a:extLst>
          </p:cNvPr>
          <p:cNvSpPr/>
          <p:nvPr/>
        </p:nvSpPr>
        <p:spPr>
          <a:xfrm>
            <a:off x="6817622" y="5391368"/>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State Certified CHWs</a:t>
            </a:r>
          </a:p>
        </p:txBody>
      </p:sp>
      <p:sp>
        <p:nvSpPr>
          <p:cNvPr id="11" name="Rectangle 10">
            <a:extLst>
              <a:ext uri="{FF2B5EF4-FFF2-40B4-BE49-F238E27FC236}">
                <a16:creationId xmlns:a16="http://schemas.microsoft.com/office/drawing/2014/main" id="{026F88DE-F5B4-4E4D-A1F9-0361F087D68B}"/>
              </a:ext>
            </a:extLst>
          </p:cNvPr>
          <p:cNvSpPr/>
          <p:nvPr/>
        </p:nvSpPr>
        <p:spPr>
          <a:xfrm>
            <a:off x="2499032" y="3920000"/>
            <a:ext cx="1934307" cy="62775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“Approved/Certified” Training Programs</a:t>
            </a:r>
          </a:p>
        </p:txBody>
      </p:sp>
      <p:cxnSp>
        <p:nvCxnSpPr>
          <p:cNvPr id="32" name="Straight Arrow Connector 31">
            <a:extLst>
              <a:ext uri="{FF2B5EF4-FFF2-40B4-BE49-F238E27FC236}">
                <a16:creationId xmlns:a16="http://schemas.microsoft.com/office/drawing/2014/main" id="{EF061FE7-CBD3-4846-AC2D-E45AEF437DC5}"/>
              </a:ext>
            </a:extLst>
          </p:cNvPr>
          <p:cNvCxnSpPr>
            <a:cxnSpLocks/>
            <a:stCxn id="50" idx="0"/>
            <a:endCxn id="4" idx="2"/>
          </p:cNvCxnSpPr>
          <p:nvPr/>
        </p:nvCxnSpPr>
        <p:spPr>
          <a:xfrm flipH="1" flipV="1">
            <a:off x="4577828" y="1687068"/>
            <a:ext cx="1684431" cy="263690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174E5E-AAA0-46B9-98AD-91674146269E}"/>
              </a:ext>
            </a:extLst>
          </p:cNvPr>
          <p:cNvSpPr txBox="1"/>
          <p:nvPr/>
        </p:nvSpPr>
        <p:spPr>
          <a:xfrm>
            <a:off x="5833080" y="4323968"/>
            <a:ext cx="85835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 Application</a:t>
            </a:r>
          </a:p>
        </p:txBody>
      </p:sp>
      <p:sp>
        <p:nvSpPr>
          <p:cNvPr id="51" name="TextBox 50">
            <a:extLst>
              <a:ext uri="{FF2B5EF4-FFF2-40B4-BE49-F238E27FC236}">
                <a16:creationId xmlns:a16="http://schemas.microsoft.com/office/drawing/2014/main" id="{42608EE0-18EB-44F8-8572-2ED026909F00}"/>
              </a:ext>
            </a:extLst>
          </p:cNvPr>
          <p:cNvSpPr txBox="1"/>
          <p:nvPr/>
        </p:nvSpPr>
        <p:spPr>
          <a:xfrm rot="19683376">
            <a:off x="4306039" y="2211998"/>
            <a:ext cx="694223" cy="461665"/>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$50 </a:t>
            </a:r>
          </a:p>
          <a:p>
            <a:pPr algn="r"/>
            <a:r>
              <a:rPr lang="en-US" sz="800" dirty="0">
                <a:latin typeface="Arial" panose="020B0604020202020204" pitchFamily="34" charset="0"/>
                <a:cs typeface="Arial" panose="020B0604020202020204" pitchFamily="34" charset="0"/>
              </a:rPr>
              <a:t>Application </a:t>
            </a:r>
          </a:p>
          <a:p>
            <a:pPr algn="r"/>
            <a:r>
              <a:rPr lang="en-US" sz="800" dirty="0">
                <a:latin typeface="Arial" panose="020B0604020202020204" pitchFamily="34" charset="0"/>
                <a:cs typeface="Arial" panose="020B0604020202020204" pitchFamily="34" charset="0"/>
              </a:rPr>
              <a:t>Fee</a:t>
            </a:r>
          </a:p>
        </p:txBody>
      </p:sp>
      <p:sp>
        <p:nvSpPr>
          <p:cNvPr id="52" name="TextBox 51">
            <a:extLst>
              <a:ext uri="{FF2B5EF4-FFF2-40B4-BE49-F238E27FC236}">
                <a16:creationId xmlns:a16="http://schemas.microsoft.com/office/drawing/2014/main" id="{DC59C08C-BCBD-496A-B596-6F627E79732D}"/>
              </a:ext>
            </a:extLst>
          </p:cNvPr>
          <p:cNvSpPr txBox="1"/>
          <p:nvPr/>
        </p:nvSpPr>
        <p:spPr>
          <a:xfrm rot="2851387">
            <a:off x="4878399" y="2339869"/>
            <a:ext cx="117033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$25 Renewal Fee</a:t>
            </a:r>
          </a:p>
        </p:txBody>
      </p:sp>
      <p:sp>
        <p:nvSpPr>
          <p:cNvPr id="53" name="TextBox 52">
            <a:extLst>
              <a:ext uri="{FF2B5EF4-FFF2-40B4-BE49-F238E27FC236}">
                <a16:creationId xmlns:a16="http://schemas.microsoft.com/office/drawing/2014/main" id="{24E3235D-86F9-4B02-B2E1-8120CCDA0EE5}"/>
              </a:ext>
            </a:extLst>
          </p:cNvPr>
          <p:cNvSpPr txBox="1"/>
          <p:nvPr/>
        </p:nvSpPr>
        <p:spPr>
          <a:xfrm>
            <a:off x="7506942" y="4577270"/>
            <a:ext cx="800084" cy="338554"/>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Annually</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BF2CC86-63F5-4AE0-8C51-DA28CDAB596D}"/>
              </a:ext>
            </a:extLst>
          </p:cNvPr>
          <p:cNvCxnSpPr>
            <a:cxnSpLocks/>
            <a:stCxn id="62" idx="3"/>
            <a:endCxn id="4" idx="1"/>
          </p:cNvCxnSpPr>
          <p:nvPr/>
        </p:nvCxnSpPr>
        <p:spPr>
          <a:xfrm>
            <a:off x="1718424" y="589637"/>
            <a:ext cx="2169739" cy="584718"/>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EA48CFA-33D0-44B0-B10E-FC8FBFE6BEBC}"/>
              </a:ext>
            </a:extLst>
          </p:cNvPr>
          <p:cNvSpPr/>
          <p:nvPr/>
        </p:nvSpPr>
        <p:spPr>
          <a:xfrm>
            <a:off x="442118" y="252520"/>
            <a:ext cx="1276306" cy="674233"/>
          </a:xfrm>
          <a:prstGeom prst="rect">
            <a:avLst/>
          </a:prstGeom>
          <a:solidFill>
            <a:srgbClr val="F7DFFD"/>
          </a:solidFill>
          <a:ln>
            <a:solidFill>
              <a:srgbClr val="D39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Annual Conference Sponsorships**</a:t>
            </a:r>
          </a:p>
        </p:txBody>
      </p:sp>
      <p:cxnSp>
        <p:nvCxnSpPr>
          <p:cNvPr id="70" name="Straight Arrow Connector 69">
            <a:extLst>
              <a:ext uri="{FF2B5EF4-FFF2-40B4-BE49-F238E27FC236}">
                <a16:creationId xmlns:a16="http://schemas.microsoft.com/office/drawing/2014/main" id="{6ACFBD6A-91DA-4739-80E5-27AE381CBF4E}"/>
              </a:ext>
            </a:extLst>
          </p:cNvPr>
          <p:cNvCxnSpPr>
            <a:cxnSpLocks/>
            <a:stCxn id="71" idx="2"/>
            <a:endCxn id="7" idx="3"/>
          </p:cNvCxnSpPr>
          <p:nvPr/>
        </p:nvCxnSpPr>
        <p:spPr>
          <a:xfrm flipH="1">
            <a:off x="8145234" y="1894999"/>
            <a:ext cx="1234466" cy="1553823"/>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5D0B0F0-0D07-4DB9-8E5C-D0C6AA1024CD}"/>
              </a:ext>
            </a:extLst>
          </p:cNvPr>
          <p:cNvSpPr/>
          <p:nvPr/>
        </p:nvSpPr>
        <p:spPr>
          <a:xfrm>
            <a:off x="8928534" y="1386381"/>
            <a:ext cx="902331" cy="50861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PHHS Block Grant</a:t>
            </a:r>
          </a:p>
        </p:txBody>
      </p: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F7637423-8D83-4D33-AB75-8926480D5A90}"/>
              </a:ext>
            </a:extLst>
          </p:cNvPr>
          <p:cNvSpPr/>
          <p:nvPr/>
        </p:nvSpPr>
        <p:spPr>
          <a:xfrm>
            <a:off x="9158141" y="2794960"/>
            <a:ext cx="723402" cy="3924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CDC 2109 </a:t>
            </a:r>
          </a:p>
          <a:p>
            <a:pPr algn="ctr"/>
            <a:r>
              <a:rPr lang="en-US" sz="900" dirty="0">
                <a:solidFill>
                  <a:schemeClr val="tx1"/>
                </a:solidFill>
                <a:latin typeface="Arial" panose="020B0604020202020204" pitchFamily="34" charset="0"/>
                <a:cs typeface="Arial" panose="020B0604020202020204" pitchFamily="34" charset="0"/>
              </a:rPr>
              <a:t>Grant</a:t>
            </a:r>
          </a:p>
        </p:txBody>
      </p:sp>
      <p:cxnSp>
        <p:nvCxnSpPr>
          <p:cNvPr id="106" name="Straight Arrow Connector 105">
            <a:extLst>
              <a:ext uri="{FF2B5EF4-FFF2-40B4-BE49-F238E27FC236}">
                <a16:creationId xmlns:a16="http://schemas.microsoft.com/office/drawing/2014/main" id="{8888C029-3C16-46AD-8062-0D93BE53A58C}"/>
              </a:ext>
            </a:extLst>
          </p:cNvPr>
          <p:cNvCxnSpPr>
            <a:cxnSpLocks/>
            <a:stCxn id="105" idx="1"/>
            <a:endCxn id="7" idx="3"/>
          </p:cNvCxnSpPr>
          <p:nvPr/>
        </p:nvCxnSpPr>
        <p:spPr>
          <a:xfrm flipH="1">
            <a:off x="8145234" y="2991162"/>
            <a:ext cx="1012907" cy="4576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3EE76CAA-F10C-4900-811F-4AB27220E0B3}"/>
              </a:ext>
            </a:extLst>
          </p:cNvPr>
          <p:cNvSpPr/>
          <p:nvPr/>
        </p:nvSpPr>
        <p:spPr>
          <a:xfrm>
            <a:off x="112950" y="5334857"/>
            <a:ext cx="1276306" cy="114675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Employers*</a:t>
            </a:r>
            <a:endParaRPr lang="en-US" sz="10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5D5FA97B-D666-4CEE-A012-B3B366E37FB6}"/>
              </a:ext>
            </a:extLst>
          </p:cNvPr>
          <p:cNvSpPr/>
          <p:nvPr/>
        </p:nvSpPr>
        <p:spPr>
          <a:xfrm>
            <a:off x="1178343" y="4296345"/>
            <a:ext cx="1122941" cy="108183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(Mentorship &amp; Training Pathway)</a:t>
            </a: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068D919D-AC60-4F34-8B82-E3DA8B2C438F}"/>
              </a:ext>
            </a:extLst>
          </p:cNvPr>
          <p:cNvSpPr txBox="1"/>
          <p:nvPr/>
        </p:nvSpPr>
        <p:spPr>
          <a:xfrm>
            <a:off x="1679667" y="1004797"/>
            <a:ext cx="1558243"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General Operating Expenses</a:t>
            </a:r>
            <a:endParaRPr lang="en-US" sz="800" dirty="0">
              <a:latin typeface="Arial" panose="020B0604020202020204" pitchFamily="34" charset="0"/>
              <a:cs typeface="Arial" panose="020B0604020202020204" pitchFamily="34" charset="0"/>
            </a:endParaRPr>
          </a:p>
        </p:txBody>
      </p:sp>
      <p:sp>
        <p:nvSpPr>
          <p:cNvPr id="215" name="Rectangle 214">
            <a:extLst>
              <a:ext uri="{FF2B5EF4-FFF2-40B4-BE49-F238E27FC236}">
                <a16:creationId xmlns:a16="http://schemas.microsoft.com/office/drawing/2014/main" id="{8854ABB5-BF73-4EA0-864D-5AB4BBCBD3D6}"/>
              </a:ext>
            </a:extLst>
          </p:cNvPr>
          <p:cNvSpPr/>
          <p:nvPr/>
        </p:nvSpPr>
        <p:spPr>
          <a:xfrm>
            <a:off x="537928" y="982995"/>
            <a:ext cx="1078571" cy="461004"/>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Membership fees</a:t>
            </a:r>
          </a:p>
        </p:txBody>
      </p:sp>
      <p:sp>
        <p:nvSpPr>
          <p:cNvPr id="216" name="TextBox 215">
            <a:extLst>
              <a:ext uri="{FF2B5EF4-FFF2-40B4-BE49-F238E27FC236}">
                <a16:creationId xmlns:a16="http://schemas.microsoft.com/office/drawing/2014/main" id="{FA3EB668-261F-4659-AD67-68FFC139300C}"/>
              </a:ext>
            </a:extLst>
          </p:cNvPr>
          <p:cNvSpPr txBox="1"/>
          <p:nvPr/>
        </p:nvSpPr>
        <p:spPr>
          <a:xfrm rot="889340">
            <a:off x="1689870" y="538795"/>
            <a:ext cx="2173303"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General Operating Expenses, Conference Scholarships, Future Conferences</a:t>
            </a:r>
          </a:p>
        </p:txBody>
      </p:sp>
      <p:cxnSp>
        <p:nvCxnSpPr>
          <p:cNvPr id="219" name="Straight Arrow Connector 218">
            <a:extLst>
              <a:ext uri="{FF2B5EF4-FFF2-40B4-BE49-F238E27FC236}">
                <a16:creationId xmlns:a16="http://schemas.microsoft.com/office/drawing/2014/main" id="{DFAB175C-64F8-4A30-BF13-C751FAB59B9A}"/>
              </a:ext>
            </a:extLst>
          </p:cNvPr>
          <p:cNvCxnSpPr>
            <a:cxnSpLocks/>
            <a:stCxn id="215" idx="3"/>
            <a:endCxn id="4" idx="1"/>
          </p:cNvCxnSpPr>
          <p:nvPr/>
        </p:nvCxnSpPr>
        <p:spPr>
          <a:xfrm flipV="1">
            <a:off x="1616499" y="1174355"/>
            <a:ext cx="2271664" cy="39142"/>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A1069063-0D30-47A9-904D-640111A64E6A}"/>
              </a:ext>
            </a:extLst>
          </p:cNvPr>
          <p:cNvSpPr/>
          <p:nvPr/>
        </p:nvSpPr>
        <p:spPr>
          <a:xfrm>
            <a:off x="572076" y="1519359"/>
            <a:ext cx="1016389" cy="55257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cs typeface="Arial" panose="020B0604020202020204" pitchFamily="34" charset="0"/>
              </a:rPr>
              <a:t>Certification Fees</a:t>
            </a:r>
          </a:p>
        </p:txBody>
      </p:sp>
      <p:cxnSp>
        <p:nvCxnSpPr>
          <p:cNvPr id="229" name="Straight Arrow Connector 228">
            <a:extLst>
              <a:ext uri="{FF2B5EF4-FFF2-40B4-BE49-F238E27FC236}">
                <a16:creationId xmlns:a16="http://schemas.microsoft.com/office/drawing/2014/main" id="{A319B851-D53C-4732-8D0B-30C406C7CCE0}"/>
              </a:ext>
            </a:extLst>
          </p:cNvPr>
          <p:cNvCxnSpPr>
            <a:cxnSpLocks/>
            <a:stCxn id="228" idx="3"/>
            <a:endCxn id="4" idx="1"/>
          </p:cNvCxnSpPr>
          <p:nvPr/>
        </p:nvCxnSpPr>
        <p:spPr>
          <a:xfrm flipV="1">
            <a:off x="1588465" y="1174355"/>
            <a:ext cx="2299698" cy="62129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FAD71933-8633-4748-B34C-87117457F8A2}"/>
              </a:ext>
            </a:extLst>
          </p:cNvPr>
          <p:cNvSpPr txBox="1"/>
          <p:nvPr/>
        </p:nvSpPr>
        <p:spPr>
          <a:xfrm rot="20737132">
            <a:off x="1773684" y="1388930"/>
            <a:ext cx="1014381"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Training Purposes</a:t>
            </a:r>
            <a:endParaRPr lang="en-US" sz="800" dirty="0">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F56AD256-7443-4253-8F14-9274D1D6FC58}"/>
              </a:ext>
            </a:extLst>
          </p:cNvPr>
          <p:cNvSpPr txBox="1"/>
          <p:nvPr/>
        </p:nvSpPr>
        <p:spPr>
          <a:xfrm>
            <a:off x="2102590" y="5251991"/>
            <a:ext cx="827678" cy="307777"/>
          </a:xfrm>
          <a:prstGeom prst="rect">
            <a:avLst/>
          </a:prstGeom>
          <a:noFill/>
          <a:ln>
            <a:noFill/>
          </a:ln>
        </p:spPr>
        <p:txBody>
          <a:bodyPr wrap="square" rtlCol="0">
            <a:spAutoFit/>
          </a:bodyPr>
          <a:lstStyle/>
          <a:p>
            <a:pPr algn="ctr"/>
            <a:r>
              <a:rPr lang="en-US" sz="700" i="1" dirty="0">
                <a:latin typeface="Arial" panose="020B0604020202020204" pitchFamily="34" charset="0"/>
                <a:cs typeface="Arial" panose="020B0604020202020204" pitchFamily="34" charset="0"/>
              </a:rPr>
              <a:t>Employed but not yet certified.</a:t>
            </a:r>
          </a:p>
        </p:txBody>
      </p: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0515110F-9586-47F8-9E13-73D23BC93A5E}"/>
              </a:ext>
            </a:extLst>
          </p:cNvPr>
          <p:cNvSpPr txBox="1"/>
          <p:nvPr/>
        </p:nvSpPr>
        <p:spPr>
          <a:xfrm rot="18622750">
            <a:off x="8407834" y="2161434"/>
            <a:ext cx="861033"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sp>
        <p:nvSpPr>
          <p:cNvPr id="288" name="TextBox 287">
            <a:extLst>
              <a:ext uri="{FF2B5EF4-FFF2-40B4-BE49-F238E27FC236}">
                <a16:creationId xmlns:a16="http://schemas.microsoft.com/office/drawing/2014/main" id="{CF58894E-726E-499E-92ED-0A7558CF6CD9}"/>
              </a:ext>
            </a:extLst>
          </p:cNvPr>
          <p:cNvSpPr txBox="1"/>
          <p:nvPr/>
        </p:nvSpPr>
        <p:spPr>
          <a:xfrm rot="20079210">
            <a:off x="8356980" y="2829954"/>
            <a:ext cx="838160"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cxnSp>
        <p:nvCxnSpPr>
          <p:cNvPr id="66" name="Straight Arrow Connector 65">
            <a:extLst>
              <a:ext uri="{FF2B5EF4-FFF2-40B4-BE49-F238E27FC236}">
                <a16:creationId xmlns:a16="http://schemas.microsoft.com/office/drawing/2014/main" id="{C10F2E25-9D34-443B-8541-043641201587}"/>
              </a:ext>
            </a:extLst>
          </p:cNvPr>
          <p:cNvCxnSpPr>
            <a:cxnSpLocks/>
            <a:stCxn id="132" idx="3"/>
          </p:cNvCxnSpPr>
          <p:nvPr/>
        </p:nvCxnSpPr>
        <p:spPr>
          <a:xfrm flipV="1">
            <a:off x="1389256" y="4574276"/>
            <a:ext cx="2111476" cy="13339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CBE8AD-1B5E-4A45-905A-389F44701B3D}"/>
              </a:ext>
            </a:extLst>
          </p:cNvPr>
          <p:cNvSpPr txBox="1"/>
          <p:nvPr/>
        </p:nvSpPr>
        <p:spPr>
          <a:xfrm rot="19883261">
            <a:off x="2245488" y="4691200"/>
            <a:ext cx="106206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Fees?</a:t>
            </a:r>
          </a:p>
        </p:txBody>
      </p:sp>
      <p:sp>
        <p:nvSpPr>
          <p:cNvPr id="100" name="TextBox 99">
            <a:extLst>
              <a:ext uri="{FF2B5EF4-FFF2-40B4-BE49-F238E27FC236}">
                <a16:creationId xmlns:a16="http://schemas.microsoft.com/office/drawing/2014/main" id="{1295661C-BB25-4496-BC41-C7EFEAB76F87}"/>
              </a:ext>
            </a:extLst>
          </p:cNvPr>
          <p:cNvSpPr txBox="1"/>
          <p:nvPr/>
        </p:nvSpPr>
        <p:spPr>
          <a:xfrm>
            <a:off x="13534" y="1649"/>
            <a:ext cx="1574932"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Funding/Cash Flow</a:t>
            </a:r>
          </a:p>
        </p:txBody>
      </p:sp>
      <p:cxnSp>
        <p:nvCxnSpPr>
          <p:cNvPr id="101" name="Straight Arrow Connector 100">
            <a:extLst>
              <a:ext uri="{FF2B5EF4-FFF2-40B4-BE49-F238E27FC236}">
                <a16:creationId xmlns:a16="http://schemas.microsoft.com/office/drawing/2014/main" id="{7BD9DEE9-A1B0-4504-AD0B-7DB31A4112A4}"/>
              </a:ext>
            </a:extLst>
          </p:cNvPr>
          <p:cNvCxnSpPr>
            <a:cxnSpLocks/>
            <a:stCxn id="13" idx="5"/>
            <a:endCxn id="50" idx="2"/>
          </p:cNvCxnSpPr>
          <p:nvPr/>
        </p:nvCxnSpPr>
        <p:spPr>
          <a:xfrm flipV="1">
            <a:off x="3877400" y="4693300"/>
            <a:ext cx="2384859" cy="1541448"/>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9C8C296-5017-4EE0-8DE7-447CC6127F22}"/>
              </a:ext>
            </a:extLst>
          </p:cNvPr>
          <p:cNvSpPr/>
          <p:nvPr/>
        </p:nvSpPr>
        <p:spPr>
          <a:xfrm>
            <a:off x="2896025" y="5283899"/>
            <a:ext cx="1149752" cy="11139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(Trained &amp; Mentored OR Experience Pathway: 2500 hours)</a:t>
            </a:r>
          </a:p>
        </p:txBody>
      </p:sp>
      <p:sp>
        <p:nvSpPr>
          <p:cNvPr id="46" name="TextBox 45">
            <a:extLst>
              <a:ext uri="{FF2B5EF4-FFF2-40B4-BE49-F238E27FC236}">
                <a16:creationId xmlns:a16="http://schemas.microsoft.com/office/drawing/2014/main" id="{C44AAEA6-177C-1040-BE22-5DBAA60625F6}"/>
              </a:ext>
            </a:extLst>
          </p:cNvPr>
          <p:cNvSpPr txBox="1"/>
          <p:nvPr/>
        </p:nvSpPr>
        <p:spPr>
          <a:xfrm>
            <a:off x="7976550" y="6451410"/>
            <a:ext cx="416543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*CHWs to date have primarily come through the certification process via Employers</a:t>
            </a:r>
          </a:p>
          <a:p>
            <a:pPr algn="r"/>
            <a:r>
              <a:rPr lang="en-US" sz="800" dirty="0">
                <a:latin typeface="Arial" panose="020B0604020202020204" pitchFamily="34" charset="0"/>
                <a:cs typeface="Arial" panose="020B0604020202020204" pitchFamily="34" charset="0"/>
              </a:rPr>
              <a:t>**KYACHW’s largest source of funding.</a:t>
            </a:r>
          </a:p>
        </p:txBody>
      </p:sp>
    </p:spTree>
    <p:extLst>
      <p:ext uri="{BB962C8B-B14F-4D97-AF65-F5344CB8AC3E}">
        <p14:creationId xmlns:p14="http://schemas.microsoft.com/office/powerpoint/2010/main" val="83364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Arrow Connector 106">
            <a:extLst>
              <a:ext uri="{FF2B5EF4-FFF2-40B4-BE49-F238E27FC236}">
                <a16:creationId xmlns:a16="http://schemas.microsoft.com/office/drawing/2014/main" id="{4F9F46BD-6ABC-4ABC-B811-576D80279681}"/>
              </a:ext>
            </a:extLst>
          </p:cNvPr>
          <p:cNvCxnSpPr>
            <a:cxnSpLocks/>
            <a:endCxn id="13" idx="3"/>
          </p:cNvCxnSpPr>
          <p:nvPr/>
        </p:nvCxnSpPr>
        <p:spPr>
          <a:xfrm flipV="1">
            <a:off x="924879" y="6234748"/>
            <a:ext cx="2139523" cy="53684"/>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1F04D84E-ACBE-45A8-81A5-304D5F96926D}"/>
              </a:ext>
            </a:extLst>
          </p:cNvPr>
          <p:cNvCxnSpPr>
            <a:cxnSpLocks/>
            <a:stCxn id="12" idx="5"/>
          </p:cNvCxnSpPr>
          <p:nvPr/>
        </p:nvCxnSpPr>
        <p:spPr>
          <a:xfrm>
            <a:off x="2136833" y="5219751"/>
            <a:ext cx="814668" cy="418588"/>
          </a:xfrm>
          <a:prstGeom prst="straightConnector1">
            <a:avLst/>
          </a:prstGeom>
          <a:ln>
            <a:solidFill>
              <a:schemeClr val="bg2">
                <a:lumMod val="9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1CDC95E-6C29-4578-80E9-158EB807EA65}"/>
              </a:ext>
            </a:extLst>
          </p:cNvPr>
          <p:cNvCxnSpPr>
            <a:cxnSpLocks/>
            <a:stCxn id="53" idx="1"/>
            <a:endCxn id="4" idx="2"/>
          </p:cNvCxnSpPr>
          <p:nvPr/>
        </p:nvCxnSpPr>
        <p:spPr>
          <a:xfrm flipH="1" flipV="1">
            <a:off x="4577828" y="1687068"/>
            <a:ext cx="2929114" cy="3059479"/>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sp>
        <p:nvSpPr>
          <p:cNvPr id="9" name="Oval 8">
            <a:extLst>
              <a:ext uri="{FF2B5EF4-FFF2-40B4-BE49-F238E27FC236}">
                <a16:creationId xmlns:a16="http://schemas.microsoft.com/office/drawing/2014/main" id="{ACCFAA5D-02C5-40C7-AD54-E31344852D42}"/>
              </a:ext>
            </a:extLst>
          </p:cNvPr>
          <p:cNvSpPr/>
          <p:nvPr/>
        </p:nvSpPr>
        <p:spPr>
          <a:xfrm>
            <a:off x="6979309" y="5833132"/>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State Certified CHWs</a:t>
            </a:r>
          </a:p>
        </p:txBody>
      </p:sp>
      <p:sp>
        <p:nvSpPr>
          <p:cNvPr id="10" name="Rectangle 9">
            <a:extLst>
              <a:ext uri="{FF2B5EF4-FFF2-40B4-BE49-F238E27FC236}">
                <a16:creationId xmlns:a16="http://schemas.microsoft.com/office/drawing/2014/main" id="{9D27339A-C51D-40B7-98DB-C6D54B8A25D3}"/>
              </a:ext>
            </a:extLst>
          </p:cNvPr>
          <p:cNvSpPr/>
          <p:nvPr/>
        </p:nvSpPr>
        <p:spPr>
          <a:xfrm>
            <a:off x="2553932" y="3191212"/>
            <a:ext cx="1442944" cy="462627"/>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1" name="Rectangle 10">
            <a:extLst>
              <a:ext uri="{FF2B5EF4-FFF2-40B4-BE49-F238E27FC236}">
                <a16:creationId xmlns:a16="http://schemas.microsoft.com/office/drawing/2014/main" id="{026F88DE-F5B4-4E4D-A1F9-0361F087D68B}"/>
              </a:ext>
            </a:extLst>
          </p:cNvPr>
          <p:cNvSpPr/>
          <p:nvPr/>
        </p:nvSpPr>
        <p:spPr>
          <a:xfrm>
            <a:off x="2499032" y="3920000"/>
            <a:ext cx="1934307" cy="62775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“Approved/Certified” Training Programs</a:t>
            </a:r>
          </a:p>
        </p:txBody>
      </p:sp>
      <p:cxnSp>
        <p:nvCxnSpPr>
          <p:cNvPr id="3" name="Straight Arrow Connector 2">
            <a:extLst>
              <a:ext uri="{FF2B5EF4-FFF2-40B4-BE49-F238E27FC236}">
                <a16:creationId xmlns:a16="http://schemas.microsoft.com/office/drawing/2014/main" id="{5134EF2F-B92A-412C-B454-19559091C02D}"/>
              </a:ext>
            </a:extLst>
          </p:cNvPr>
          <p:cNvCxnSpPr>
            <a:cxnSpLocks/>
            <a:stCxn id="10" idx="3"/>
            <a:endCxn id="7" idx="1"/>
          </p:cNvCxnSpPr>
          <p:nvPr/>
        </p:nvCxnSpPr>
        <p:spPr>
          <a:xfrm>
            <a:off x="3996876" y="3422526"/>
            <a:ext cx="2466286" cy="26296"/>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4C66B4-3473-49BF-A0CB-82412F5231EC}"/>
              </a:ext>
            </a:extLst>
          </p:cNvPr>
          <p:cNvCxnSpPr>
            <a:cxnSpLocks/>
            <a:stCxn id="7" idx="1"/>
          </p:cNvCxnSpPr>
          <p:nvPr/>
        </p:nvCxnSpPr>
        <p:spPr>
          <a:xfrm flipH="1">
            <a:off x="4431785" y="3448822"/>
            <a:ext cx="2031377" cy="56736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028A49D-CA58-43EA-9794-569D80124D06}"/>
              </a:ext>
            </a:extLst>
          </p:cNvPr>
          <p:cNvCxnSpPr>
            <a:cxnSpLocks/>
            <a:stCxn id="132" idx="3"/>
            <a:endCxn id="11" idx="1"/>
          </p:cNvCxnSpPr>
          <p:nvPr/>
        </p:nvCxnSpPr>
        <p:spPr>
          <a:xfrm flipV="1">
            <a:off x="1268062" y="4233875"/>
            <a:ext cx="1230970" cy="164113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4DED63-1693-4B89-BB41-96901CE63A6A}"/>
              </a:ext>
            </a:extLst>
          </p:cNvPr>
          <p:cNvCxnSpPr>
            <a:cxnSpLocks/>
            <a:stCxn id="11" idx="2"/>
            <a:endCxn id="13" idx="0"/>
          </p:cNvCxnSpPr>
          <p:nvPr/>
        </p:nvCxnSpPr>
        <p:spPr>
          <a:xfrm>
            <a:off x="3466186" y="4547750"/>
            <a:ext cx="4715" cy="73614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B70B17-8E13-4487-A59E-BADBC31A7666}"/>
              </a:ext>
            </a:extLst>
          </p:cNvPr>
          <p:cNvCxnSpPr>
            <a:cxnSpLocks/>
            <a:stCxn id="13" idx="6"/>
            <a:endCxn id="7" idx="2"/>
          </p:cNvCxnSpPr>
          <p:nvPr/>
        </p:nvCxnSpPr>
        <p:spPr>
          <a:xfrm flipV="1">
            <a:off x="4045777" y="3684692"/>
            <a:ext cx="3258421" cy="2156202"/>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F061FE7-CBD3-4846-AC2D-E45AEF437DC5}"/>
              </a:ext>
            </a:extLst>
          </p:cNvPr>
          <p:cNvCxnSpPr>
            <a:cxnSpLocks/>
            <a:stCxn id="50" idx="0"/>
            <a:endCxn id="4" idx="2"/>
          </p:cNvCxnSpPr>
          <p:nvPr/>
        </p:nvCxnSpPr>
        <p:spPr>
          <a:xfrm flipH="1" flipV="1">
            <a:off x="4577828" y="1687068"/>
            <a:ext cx="1684431" cy="263690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40D0EA-4B7F-43D1-9851-0547C78B767E}"/>
              </a:ext>
            </a:extLst>
          </p:cNvPr>
          <p:cNvCxnSpPr>
            <a:cxnSpLocks/>
            <a:stCxn id="7" idx="2"/>
          </p:cNvCxnSpPr>
          <p:nvPr/>
        </p:nvCxnSpPr>
        <p:spPr>
          <a:xfrm>
            <a:off x="7304198" y="3684692"/>
            <a:ext cx="39284" cy="2197017"/>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6931EA-DBA0-4F7A-BAC1-0673DB71435B}"/>
              </a:ext>
            </a:extLst>
          </p:cNvPr>
          <p:cNvCxnSpPr>
            <a:cxnSpLocks/>
            <a:stCxn id="9" idx="7"/>
          </p:cNvCxnSpPr>
          <p:nvPr/>
        </p:nvCxnSpPr>
        <p:spPr>
          <a:xfrm flipH="1" flipV="1">
            <a:off x="7788850" y="3673109"/>
            <a:ext cx="41657" cy="229688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174E5E-AAA0-46B9-98AD-91674146269E}"/>
              </a:ext>
            </a:extLst>
          </p:cNvPr>
          <p:cNvSpPr txBox="1"/>
          <p:nvPr/>
        </p:nvSpPr>
        <p:spPr>
          <a:xfrm>
            <a:off x="5833080" y="4323968"/>
            <a:ext cx="85835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 Application</a:t>
            </a:r>
          </a:p>
        </p:txBody>
      </p:sp>
      <p:sp>
        <p:nvSpPr>
          <p:cNvPr id="51" name="TextBox 50">
            <a:extLst>
              <a:ext uri="{FF2B5EF4-FFF2-40B4-BE49-F238E27FC236}">
                <a16:creationId xmlns:a16="http://schemas.microsoft.com/office/drawing/2014/main" id="{42608EE0-18EB-44F8-8572-2ED026909F00}"/>
              </a:ext>
            </a:extLst>
          </p:cNvPr>
          <p:cNvSpPr txBox="1"/>
          <p:nvPr/>
        </p:nvSpPr>
        <p:spPr>
          <a:xfrm rot="19683376">
            <a:off x="4306039" y="2211998"/>
            <a:ext cx="694223" cy="461665"/>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$50 </a:t>
            </a:r>
          </a:p>
          <a:p>
            <a:pPr algn="r"/>
            <a:r>
              <a:rPr lang="en-US" sz="800" dirty="0">
                <a:latin typeface="Arial" panose="020B0604020202020204" pitchFamily="34" charset="0"/>
                <a:cs typeface="Arial" panose="020B0604020202020204" pitchFamily="34" charset="0"/>
              </a:rPr>
              <a:t>Application </a:t>
            </a:r>
          </a:p>
          <a:p>
            <a:pPr algn="r"/>
            <a:r>
              <a:rPr lang="en-US" sz="800" dirty="0">
                <a:latin typeface="Arial" panose="020B0604020202020204" pitchFamily="34" charset="0"/>
                <a:cs typeface="Arial" panose="020B0604020202020204" pitchFamily="34" charset="0"/>
              </a:rPr>
              <a:t>Fee</a:t>
            </a:r>
          </a:p>
        </p:txBody>
      </p:sp>
      <p:sp>
        <p:nvSpPr>
          <p:cNvPr id="52" name="TextBox 51">
            <a:extLst>
              <a:ext uri="{FF2B5EF4-FFF2-40B4-BE49-F238E27FC236}">
                <a16:creationId xmlns:a16="http://schemas.microsoft.com/office/drawing/2014/main" id="{DC59C08C-BCBD-496A-B596-6F627E79732D}"/>
              </a:ext>
            </a:extLst>
          </p:cNvPr>
          <p:cNvSpPr txBox="1"/>
          <p:nvPr/>
        </p:nvSpPr>
        <p:spPr>
          <a:xfrm rot="2851387">
            <a:off x="4878399" y="2339869"/>
            <a:ext cx="117033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$25 Renewal Fee</a:t>
            </a:r>
          </a:p>
        </p:txBody>
      </p:sp>
      <p:sp>
        <p:nvSpPr>
          <p:cNvPr id="53" name="TextBox 52">
            <a:extLst>
              <a:ext uri="{FF2B5EF4-FFF2-40B4-BE49-F238E27FC236}">
                <a16:creationId xmlns:a16="http://schemas.microsoft.com/office/drawing/2014/main" id="{24E3235D-86F9-4B02-B2E1-8120CCDA0EE5}"/>
              </a:ext>
            </a:extLst>
          </p:cNvPr>
          <p:cNvSpPr txBox="1"/>
          <p:nvPr/>
        </p:nvSpPr>
        <p:spPr>
          <a:xfrm>
            <a:off x="7506942" y="4577270"/>
            <a:ext cx="800084" cy="338554"/>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Annually</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8A3B5C-6B37-44D5-ADF3-8B90AD28695B}"/>
              </a:ext>
            </a:extLst>
          </p:cNvPr>
          <p:cNvSpPr txBox="1"/>
          <p:nvPr/>
        </p:nvSpPr>
        <p:spPr>
          <a:xfrm>
            <a:off x="8762194" y="5799925"/>
            <a:ext cx="1161690" cy="461665"/>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10 CEUs required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approved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independent</a:t>
            </a:r>
          </a:p>
        </p:txBody>
      </p:sp>
      <p:cxnSp>
        <p:nvCxnSpPr>
          <p:cNvPr id="42" name="Straight Connector 41">
            <a:extLst>
              <a:ext uri="{FF2B5EF4-FFF2-40B4-BE49-F238E27FC236}">
                <a16:creationId xmlns:a16="http://schemas.microsoft.com/office/drawing/2014/main" id="{B006F35B-6CB8-40A2-9DF5-63EF3E143445}"/>
              </a:ext>
            </a:extLst>
          </p:cNvPr>
          <p:cNvCxnSpPr>
            <a:cxnSpLocks/>
            <a:stCxn id="53" idx="3"/>
            <a:endCxn id="34" idx="1"/>
          </p:cNvCxnSpPr>
          <p:nvPr/>
        </p:nvCxnSpPr>
        <p:spPr>
          <a:xfrm>
            <a:off x="8307026" y="4746547"/>
            <a:ext cx="455168" cy="128421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5CBC86F-3BD0-4592-809B-634C2FFE6093}"/>
              </a:ext>
            </a:extLst>
          </p:cNvPr>
          <p:cNvSpPr txBox="1"/>
          <p:nvPr/>
        </p:nvSpPr>
        <p:spPr>
          <a:xfrm>
            <a:off x="6846492" y="5021021"/>
            <a:ext cx="81027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cxnSp>
        <p:nvCxnSpPr>
          <p:cNvPr id="64" name="Straight Arrow Connector 63">
            <a:extLst>
              <a:ext uri="{FF2B5EF4-FFF2-40B4-BE49-F238E27FC236}">
                <a16:creationId xmlns:a16="http://schemas.microsoft.com/office/drawing/2014/main" id="{1BF2CC86-63F5-4AE0-8C51-DA28CDAB596D}"/>
              </a:ext>
            </a:extLst>
          </p:cNvPr>
          <p:cNvCxnSpPr>
            <a:cxnSpLocks/>
            <a:stCxn id="62" idx="3"/>
            <a:endCxn id="4" idx="1"/>
          </p:cNvCxnSpPr>
          <p:nvPr/>
        </p:nvCxnSpPr>
        <p:spPr>
          <a:xfrm>
            <a:off x="1718424" y="589637"/>
            <a:ext cx="2169739" cy="584718"/>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EA48CFA-33D0-44B0-B10E-FC8FBFE6BEBC}"/>
              </a:ext>
            </a:extLst>
          </p:cNvPr>
          <p:cNvSpPr/>
          <p:nvPr/>
        </p:nvSpPr>
        <p:spPr>
          <a:xfrm>
            <a:off x="442118" y="252520"/>
            <a:ext cx="1276306" cy="674233"/>
          </a:xfrm>
          <a:prstGeom prst="rect">
            <a:avLst/>
          </a:prstGeom>
          <a:solidFill>
            <a:srgbClr val="F7DFFD"/>
          </a:solidFill>
          <a:ln>
            <a:solidFill>
              <a:srgbClr val="D39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Annual Conference Sponsorships**</a:t>
            </a:r>
          </a:p>
        </p:txBody>
      </p:sp>
      <p:cxnSp>
        <p:nvCxnSpPr>
          <p:cNvPr id="70" name="Straight Arrow Connector 69">
            <a:extLst>
              <a:ext uri="{FF2B5EF4-FFF2-40B4-BE49-F238E27FC236}">
                <a16:creationId xmlns:a16="http://schemas.microsoft.com/office/drawing/2014/main" id="{6ACFBD6A-91DA-4739-80E5-27AE381CBF4E}"/>
              </a:ext>
            </a:extLst>
          </p:cNvPr>
          <p:cNvCxnSpPr>
            <a:cxnSpLocks/>
            <a:stCxn id="71" idx="2"/>
            <a:endCxn id="7" idx="3"/>
          </p:cNvCxnSpPr>
          <p:nvPr/>
        </p:nvCxnSpPr>
        <p:spPr>
          <a:xfrm flipH="1">
            <a:off x="8145234" y="1894999"/>
            <a:ext cx="1234466" cy="1553823"/>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5D0B0F0-0D07-4DB9-8E5C-D0C6AA1024CD}"/>
              </a:ext>
            </a:extLst>
          </p:cNvPr>
          <p:cNvSpPr/>
          <p:nvPr/>
        </p:nvSpPr>
        <p:spPr>
          <a:xfrm>
            <a:off x="8928534" y="1386381"/>
            <a:ext cx="902331" cy="50861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PHHS Block Grant</a:t>
            </a:r>
          </a:p>
        </p:txBody>
      </p:sp>
      <p:sp>
        <p:nvSpPr>
          <p:cNvPr id="81" name="TextBox 80">
            <a:extLst>
              <a:ext uri="{FF2B5EF4-FFF2-40B4-BE49-F238E27FC236}">
                <a16:creationId xmlns:a16="http://schemas.microsoft.com/office/drawing/2014/main" id="{2D5CE0DC-7C55-4062-98CB-367A41F7770D}"/>
              </a:ext>
            </a:extLst>
          </p:cNvPr>
          <p:cNvSpPr txBox="1"/>
          <p:nvPr/>
        </p:nvSpPr>
        <p:spPr>
          <a:xfrm>
            <a:off x="8762194" y="4070727"/>
            <a:ext cx="3298470" cy="1692771"/>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Review and approve training curricula. Provide official CHW certification –review and approve applications. CEU approval, one time or recurring or conference. Annual demonstration of impact. Evaluation. Partnership Coordination. TA to new programs. Strategic Planning. </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Program Manager (PHHS prior to 2109, now 50-50)</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Training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Data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Community Coordinator – coalition, communications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Internal SME (cross-division)</a:t>
            </a:r>
          </a:p>
        </p:txBody>
      </p:sp>
      <p:cxnSp>
        <p:nvCxnSpPr>
          <p:cNvPr id="82" name="Straight Connector 81">
            <a:extLst>
              <a:ext uri="{FF2B5EF4-FFF2-40B4-BE49-F238E27FC236}">
                <a16:creationId xmlns:a16="http://schemas.microsoft.com/office/drawing/2014/main" id="{37E4F225-EF61-4331-95DB-2B0C3058A578}"/>
              </a:ext>
            </a:extLst>
          </p:cNvPr>
          <p:cNvCxnSpPr>
            <a:cxnSpLocks/>
            <a:stCxn id="7" idx="3"/>
            <a:endCxn id="81" idx="1"/>
          </p:cNvCxnSpPr>
          <p:nvPr/>
        </p:nvCxnSpPr>
        <p:spPr>
          <a:xfrm>
            <a:off x="8145234" y="3448822"/>
            <a:ext cx="616960" cy="146829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0B70125-AE9D-48E7-AE02-E94C2B620A4C}"/>
              </a:ext>
            </a:extLst>
          </p:cNvPr>
          <p:cNvSpPr txBox="1"/>
          <p:nvPr/>
        </p:nvSpPr>
        <p:spPr>
          <a:xfrm>
            <a:off x="476943" y="2258357"/>
            <a:ext cx="1741928" cy="193899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501c(3)</a:t>
            </a:r>
          </a:p>
          <a:p>
            <a:r>
              <a:rPr lang="en-US" sz="800" dirty="0">
                <a:solidFill>
                  <a:schemeClr val="tx1">
                    <a:lumMod val="50000"/>
                    <a:lumOff val="50000"/>
                  </a:schemeClr>
                </a:solidFill>
                <a:latin typeface="Arial" panose="020B0604020202020204" pitchFamily="34" charset="0"/>
                <a:cs typeface="Arial" panose="020B0604020202020204" pitchFamily="34" charset="0"/>
              </a:rPr>
              <a:t>Role: Collection of CHW certification fees. Advise the certification process; have a certification committee. Plan CE trainings (approved through the same process). Survey CHWs, conferences. Promoter of certification program. Participate in CHW Advisory Workgroup.</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 </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~150 members (CHWs)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Elected Board (non-compensated)</a:t>
            </a:r>
          </a:p>
        </p:txBody>
      </p:sp>
      <p:cxnSp>
        <p:nvCxnSpPr>
          <p:cNvPr id="90" name="Straight Connector 89">
            <a:extLst>
              <a:ext uri="{FF2B5EF4-FFF2-40B4-BE49-F238E27FC236}">
                <a16:creationId xmlns:a16="http://schemas.microsoft.com/office/drawing/2014/main" id="{A3265BE2-49AB-4F7C-89E2-FE2939321B80}"/>
              </a:ext>
            </a:extLst>
          </p:cNvPr>
          <p:cNvCxnSpPr>
            <a:cxnSpLocks/>
            <a:stCxn id="89" idx="3"/>
            <a:endCxn id="4" idx="1"/>
          </p:cNvCxnSpPr>
          <p:nvPr/>
        </p:nvCxnSpPr>
        <p:spPr>
          <a:xfrm flipV="1">
            <a:off x="2218871" y="1174355"/>
            <a:ext cx="1669292" cy="205349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F7637423-8D83-4D33-AB75-8926480D5A90}"/>
              </a:ext>
            </a:extLst>
          </p:cNvPr>
          <p:cNvSpPr/>
          <p:nvPr/>
        </p:nvSpPr>
        <p:spPr>
          <a:xfrm>
            <a:off x="9158141" y="2794960"/>
            <a:ext cx="723402" cy="3924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CDC 2109 </a:t>
            </a:r>
          </a:p>
          <a:p>
            <a:pPr algn="ctr"/>
            <a:r>
              <a:rPr lang="en-US" sz="900" dirty="0">
                <a:solidFill>
                  <a:schemeClr val="tx1"/>
                </a:solidFill>
                <a:latin typeface="Arial" panose="020B0604020202020204" pitchFamily="34" charset="0"/>
                <a:cs typeface="Arial" panose="020B0604020202020204" pitchFamily="34" charset="0"/>
              </a:rPr>
              <a:t>Grant</a:t>
            </a:r>
          </a:p>
        </p:txBody>
      </p:sp>
      <p:cxnSp>
        <p:nvCxnSpPr>
          <p:cNvPr id="106" name="Straight Arrow Connector 105">
            <a:extLst>
              <a:ext uri="{FF2B5EF4-FFF2-40B4-BE49-F238E27FC236}">
                <a16:creationId xmlns:a16="http://schemas.microsoft.com/office/drawing/2014/main" id="{8888C029-3C16-46AD-8062-0D93BE53A58C}"/>
              </a:ext>
            </a:extLst>
          </p:cNvPr>
          <p:cNvCxnSpPr>
            <a:cxnSpLocks/>
            <a:stCxn id="105" idx="1"/>
            <a:endCxn id="7" idx="3"/>
          </p:cNvCxnSpPr>
          <p:nvPr/>
        </p:nvCxnSpPr>
        <p:spPr>
          <a:xfrm flipH="1">
            <a:off x="8145234" y="2991162"/>
            <a:ext cx="1012907" cy="4576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6FFDD98-0E85-4456-8D96-CD15ECF9962B}"/>
              </a:ext>
            </a:extLst>
          </p:cNvPr>
          <p:cNvCxnSpPr>
            <a:cxnSpLocks/>
          </p:cNvCxnSpPr>
          <p:nvPr/>
        </p:nvCxnSpPr>
        <p:spPr>
          <a:xfrm flipV="1">
            <a:off x="4446914" y="3639978"/>
            <a:ext cx="2033307" cy="811898"/>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129C6AD-C23D-4DD8-84D7-EC058BA67525}"/>
              </a:ext>
            </a:extLst>
          </p:cNvPr>
          <p:cNvSpPr txBox="1"/>
          <p:nvPr/>
        </p:nvSpPr>
        <p:spPr>
          <a:xfrm>
            <a:off x="4242767" y="3135185"/>
            <a:ext cx="1165773"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Submit Curriculum &amp; Required Application Materials/Information</a:t>
            </a:r>
          </a:p>
        </p:txBody>
      </p:sp>
      <p:sp>
        <p:nvSpPr>
          <p:cNvPr id="132" name="Rectangle 131">
            <a:extLst>
              <a:ext uri="{FF2B5EF4-FFF2-40B4-BE49-F238E27FC236}">
                <a16:creationId xmlns:a16="http://schemas.microsoft.com/office/drawing/2014/main" id="{3EE76CAA-F10C-4900-811F-4AB27220E0B3}"/>
              </a:ext>
            </a:extLst>
          </p:cNvPr>
          <p:cNvSpPr/>
          <p:nvPr/>
        </p:nvSpPr>
        <p:spPr>
          <a:xfrm>
            <a:off x="159142" y="5301626"/>
            <a:ext cx="1108920" cy="114675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Employers*</a:t>
            </a:r>
            <a:endParaRPr lang="en-US" sz="10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5D5FA97B-D666-4CEE-A012-B3B366E37FB6}"/>
              </a:ext>
            </a:extLst>
          </p:cNvPr>
          <p:cNvSpPr/>
          <p:nvPr/>
        </p:nvSpPr>
        <p:spPr>
          <a:xfrm>
            <a:off x="1178343" y="4296345"/>
            <a:ext cx="1122941" cy="108183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(Mentorship &amp; Training Pathway)</a:t>
            </a:r>
          </a:p>
        </p:txBody>
      </p:sp>
      <p:cxnSp>
        <p:nvCxnSpPr>
          <p:cNvPr id="147" name="Straight Arrow Connector 146">
            <a:extLst>
              <a:ext uri="{FF2B5EF4-FFF2-40B4-BE49-F238E27FC236}">
                <a16:creationId xmlns:a16="http://schemas.microsoft.com/office/drawing/2014/main" id="{C1A50C6E-8EB4-4729-9AB3-88512378264D}"/>
              </a:ext>
            </a:extLst>
          </p:cNvPr>
          <p:cNvCxnSpPr>
            <a:cxnSpLocks/>
            <a:stCxn id="132" idx="3"/>
            <a:endCxn id="13" idx="2"/>
          </p:cNvCxnSpPr>
          <p:nvPr/>
        </p:nvCxnSpPr>
        <p:spPr>
          <a:xfrm flipV="1">
            <a:off x="1268062" y="5840894"/>
            <a:ext cx="1627963" cy="34111"/>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F5D6DB10-4711-4E5A-9E33-37F694907BC5}"/>
              </a:ext>
            </a:extLst>
          </p:cNvPr>
          <p:cNvSpPr txBox="1"/>
          <p:nvPr/>
        </p:nvSpPr>
        <p:spPr>
          <a:xfrm>
            <a:off x="4617112" y="3696865"/>
            <a:ext cx="810279"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068D919D-AC60-4F34-8B82-E3DA8B2C438F}"/>
              </a:ext>
            </a:extLst>
          </p:cNvPr>
          <p:cNvSpPr txBox="1"/>
          <p:nvPr/>
        </p:nvSpPr>
        <p:spPr>
          <a:xfrm>
            <a:off x="1679667" y="1004797"/>
            <a:ext cx="1558243"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General Operating Expenses</a:t>
            </a:r>
            <a:endParaRPr lang="en-US" sz="800" dirty="0">
              <a:latin typeface="Arial" panose="020B0604020202020204" pitchFamily="34" charset="0"/>
              <a:cs typeface="Arial" panose="020B0604020202020204" pitchFamily="34" charset="0"/>
            </a:endParaRPr>
          </a:p>
        </p:txBody>
      </p:sp>
      <p:sp>
        <p:nvSpPr>
          <p:cNvPr id="215" name="Rectangle 214">
            <a:extLst>
              <a:ext uri="{FF2B5EF4-FFF2-40B4-BE49-F238E27FC236}">
                <a16:creationId xmlns:a16="http://schemas.microsoft.com/office/drawing/2014/main" id="{8854ABB5-BF73-4EA0-864D-5AB4BBCBD3D6}"/>
              </a:ext>
            </a:extLst>
          </p:cNvPr>
          <p:cNvSpPr/>
          <p:nvPr/>
        </p:nvSpPr>
        <p:spPr>
          <a:xfrm>
            <a:off x="537928" y="982995"/>
            <a:ext cx="1078571" cy="461004"/>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Membership fees</a:t>
            </a:r>
          </a:p>
        </p:txBody>
      </p:sp>
      <p:sp>
        <p:nvSpPr>
          <p:cNvPr id="216" name="TextBox 215">
            <a:extLst>
              <a:ext uri="{FF2B5EF4-FFF2-40B4-BE49-F238E27FC236}">
                <a16:creationId xmlns:a16="http://schemas.microsoft.com/office/drawing/2014/main" id="{FA3EB668-261F-4659-AD67-68FFC139300C}"/>
              </a:ext>
            </a:extLst>
          </p:cNvPr>
          <p:cNvSpPr txBox="1"/>
          <p:nvPr/>
        </p:nvSpPr>
        <p:spPr>
          <a:xfrm rot="889340">
            <a:off x="1689870" y="538795"/>
            <a:ext cx="2173303"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General Operating Expenses, Conference Scholarships, Future Conferences</a:t>
            </a:r>
          </a:p>
        </p:txBody>
      </p:sp>
      <p:cxnSp>
        <p:nvCxnSpPr>
          <p:cNvPr id="219" name="Straight Arrow Connector 218">
            <a:extLst>
              <a:ext uri="{FF2B5EF4-FFF2-40B4-BE49-F238E27FC236}">
                <a16:creationId xmlns:a16="http://schemas.microsoft.com/office/drawing/2014/main" id="{DFAB175C-64F8-4A30-BF13-C751FAB59B9A}"/>
              </a:ext>
            </a:extLst>
          </p:cNvPr>
          <p:cNvCxnSpPr>
            <a:cxnSpLocks/>
            <a:stCxn id="215" idx="3"/>
            <a:endCxn id="4" idx="1"/>
          </p:cNvCxnSpPr>
          <p:nvPr/>
        </p:nvCxnSpPr>
        <p:spPr>
          <a:xfrm flipV="1">
            <a:off x="1616499" y="1174355"/>
            <a:ext cx="2271664" cy="39142"/>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A1069063-0D30-47A9-904D-640111A64E6A}"/>
              </a:ext>
            </a:extLst>
          </p:cNvPr>
          <p:cNvSpPr/>
          <p:nvPr/>
        </p:nvSpPr>
        <p:spPr>
          <a:xfrm>
            <a:off x="572076" y="1519359"/>
            <a:ext cx="1016389" cy="55257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cs typeface="Arial" panose="020B0604020202020204" pitchFamily="34" charset="0"/>
              </a:rPr>
              <a:t>Certification Fees</a:t>
            </a:r>
          </a:p>
        </p:txBody>
      </p:sp>
      <p:cxnSp>
        <p:nvCxnSpPr>
          <p:cNvPr id="229" name="Straight Arrow Connector 228">
            <a:extLst>
              <a:ext uri="{FF2B5EF4-FFF2-40B4-BE49-F238E27FC236}">
                <a16:creationId xmlns:a16="http://schemas.microsoft.com/office/drawing/2014/main" id="{A319B851-D53C-4732-8D0B-30C406C7CCE0}"/>
              </a:ext>
            </a:extLst>
          </p:cNvPr>
          <p:cNvCxnSpPr>
            <a:cxnSpLocks/>
            <a:stCxn id="228" idx="3"/>
            <a:endCxn id="4" idx="1"/>
          </p:cNvCxnSpPr>
          <p:nvPr/>
        </p:nvCxnSpPr>
        <p:spPr>
          <a:xfrm flipV="1">
            <a:off x="1588465" y="1174355"/>
            <a:ext cx="2299698" cy="62129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FAD71933-8633-4748-B34C-87117457F8A2}"/>
              </a:ext>
            </a:extLst>
          </p:cNvPr>
          <p:cNvSpPr txBox="1"/>
          <p:nvPr/>
        </p:nvSpPr>
        <p:spPr>
          <a:xfrm rot="20737132">
            <a:off x="1773684" y="1388930"/>
            <a:ext cx="1014381"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Training Purposes</a:t>
            </a:r>
            <a:endParaRPr lang="en-US" sz="800" dirty="0">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E0966F32-176E-443A-9748-544ED3EEDB3D}"/>
              </a:ext>
            </a:extLst>
          </p:cNvPr>
          <p:cNvSpPr txBox="1"/>
          <p:nvPr/>
        </p:nvSpPr>
        <p:spPr>
          <a:xfrm>
            <a:off x="7976550" y="6451410"/>
            <a:ext cx="416543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*CHWs to date have primarily come through the certification process via Employers</a:t>
            </a:r>
          </a:p>
          <a:p>
            <a:pPr algn="r"/>
            <a:r>
              <a:rPr lang="en-US" sz="800" dirty="0">
                <a:latin typeface="Arial" panose="020B0604020202020204" pitchFamily="34" charset="0"/>
                <a:cs typeface="Arial" panose="020B0604020202020204" pitchFamily="34" charset="0"/>
              </a:rPr>
              <a:t>**KYACHW’s largest source of funding.</a:t>
            </a:r>
          </a:p>
        </p:txBody>
      </p:sp>
      <p:sp>
        <p:nvSpPr>
          <p:cNvPr id="238" name="TextBox 237">
            <a:extLst>
              <a:ext uri="{FF2B5EF4-FFF2-40B4-BE49-F238E27FC236}">
                <a16:creationId xmlns:a16="http://schemas.microsoft.com/office/drawing/2014/main" id="{F56AD256-7443-4253-8F14-9274D1D6FC58}"/>
              </a:ext>
            </a:extLst>
          </p:cNvPr>
          <p:cNvSpPr txBox="1"/>
          <p:nvPr/>
        </p:nvSpPr>
        <p:spPr>
          <a:xfrm>
            <a:off x="2108612" y="5279023"/>
            <a:ext cx="928238" cy="307777"/>
          </a:xfrm>
          <a:prstGeom prst="rect">
            <a:avLst/>
          </a:prstGeom>
          <a:noFill/>
          <a:ln>
            <a:noFill/>
          </a:ln>
        </p:spPr>
        <p:txBody>
          <a:bodyPr wrap="square" rtlCol="0">
            <a:spAutoFit/>
          </a:bodyPr>
          <a:lstStyle/>
          <a:p>
            <a:pPr algn="ctr"/>
            <a:r>
              <a:rPr lang="en-US" sz="700" i="1" dirty="0">
                <a:latin typeface="Arial" panose="020B0604020202020204" pitchFamily="34" charset="0"/>
                <a:cs typeface="Arial" panose="020B0604020202020204" pitchFamily="34" charset="0"/>
              </a:rPr>
              <a:t>Employed but not yet certified.</a:t>
            </a:r>
          </a:p>
        </p:txBody>
      </p:sp>
      <p:sp>
        <p:nvSpPr>
          <p:cNvPr id="239" name="TextBox 238">
            <a:extLst>
              <a:ext uri="{FF2B5EF4-FFF2-40B4-BE49-F238E27FC236}">
                <a16:creationId xmlns:a16="http://schemas.microsoft.com/office/drawing/2014/main" id="{0E10597E-DD56-4694-9D38-21B0669CC42B}"/>
              </a:ext>
            </a:extLst>
          </p:cNvPr>
          <p:cNvSpPr txBox="1"/>
          <p:nvPr/>
        </p:nvSpPr>
        <p:spPr>
          <a:xfrm>
            <a:off x="4714125" y="4036001"/>
            <a:ext cx="978562" cy="307777"/>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600" dirty="0">
                <a:latin typeface="Arial" panose="020B0604020202020204" pitchFamily="34" charset="0"/>
                <a:cs typeface="Arial" panose="020B0604020202020204" pitchFamily="34" charset="0"/>
              </a:rPr>
              <a:t>Every 3 years</a:t>
            </a:r>
          </a:p>
        </p:txBody>
      </p: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F54CF177-3E94-4D85-B0F8-7024AF99CDD1}"/>
              </a:ext>
            </a:extLst>
          </p:cNvPr>
          <p:cNvSpPr txBox="1"/>
          <p:nvPr/>
        </p:nvSpPr>
        <p:spPr>
          <a:xfrm>
            <a:off x="10279121" y="1298920"/>
            <a:ext cx="1712582" cy="181588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Advise the Community Health Worker Program and certification process. Subcommittees focus and provide recommendations on specific areas of CHW workforce promotion.</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~200 members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Statewide membership: CHWs, IHEs, CBOs, FQHCs, payers, employers, pharmacies, etc.</a:t>
            </a:r>
          </a:p>
        </p:txBody>
      </p:sp>
      <p:cxnSp>
        <p:nvCxnSpPr>
          <p:cNvPr id="274" name="Straight Connector 273">
            <a:extLst>
              <a:ext uri="{FF2B5EF4-FFF2-40B4-BE49-F238E27FC236}">
                <a16:creationId xmlns:a16="http://schemas.microsoft.com/office/drawing/2014/main" id="{1B2CF37A-750F-4A83-AEE6-904F52192CFE}"/>
              </a:ext>
            </a:extLst>
          </p:cNvPr>
          <p:cNvCxnSpPr>
            <a:cxnSpLocks/>
            <a:stCxn id="98" idx="3"/>
            <a:endCxn id="273" idx="0"/>
          </p:cNvCxnSpPr>
          <p:nvPr/>
        </p:nvCxnSpPr>
        <p:spPr>
          <a:xfrm>
            <a:off x="10544312" y="771502"/>
            <a:ext cx="591100" cy="52741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0515110F-9586-47F8-9E13-73D23BC93A5E}"/>
              </a:ext>
            </a:extLst>
          </p:cNvPr>
          <p:cNvSpPr txBox="1"/>
          <p:nvPr/>
        </p:nvSpPr>
        <p:spPr>
          <a:xfrm rot="18622750">
            <a:off x="8407834" y="2140169"/>
            <a:ext cx="861033"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sp>
        <p:nvSpPr>
          <p:cNvPr id="288" name="TextBox 287">
            <a:extLst>
              <a:ext uri="{FF2B5EF4-FFF2-40B4-BE49-F238E27FC236}">
                <a16:creationId xmlns:a16="http://schemas.microsoft.com/office/drawing/2014/main" id="{CF58894E-726E-499E-92ED-0A7558CF6CD9}"/>
              </a:ext>
            </a:extLst>
          </p:cNvPr>
          <p:cNvSpPr txBox="1"/>
          <p:nvPr/>
        </p:nvSpPr>
        <p:spPr>
          <a:xfrm rot="20079210">
            <a:off x="8356980" y="2829954"/>
            <a:ext cx="838160"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cxnSp>
        <p:nvCxnSpPr>
          <p:cNvPr id="66" name="Straight Arrow Connector 65">
            <a:extLst>
              <a:ext uri="{FF2B5EF4-FFF2-40B4-BE49-F238E27FC236}">
                <a16:creationId xmlns:a16="http://schemas.microsoft.com/office/drawing/2014/main" id="{C10F2E25-9D34-443B-8541-043641201587}"/>
              </a:ext>
            </a:extLst>
          </p:cNvPr>
          <p:cNvCxnSpPr>
            <a:cxnSpLocks/>
            <a:stCxn id="132" idx="3"/>
          </p:cNvCxnSpPr>
          <p:nvPr/>
        </p:nvCxnSpPr>
        <p:spPr>
          <a:xfrm flipV="1">
            <a:off x="1268062" y="4541045"/>
            <a:ext cx="2278862" cy="13339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CBE8AD-1B5E-4A45-905A-389F44701B3D}"/>
              </a:ext>
            </a:extLst>
          </p:cNvPr>
          <p:cNvSpPr txBox="1"/>
          <p:nvPr/>
        </p:nvSpPr>
        <p:spPr>
          <a:xfrm rot="19883261">
            <a:off x="2245487" y="4755706"/>
            <a:ext cx="106206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Fees?</a:t>
            </a:r>
          </a:p>
        </p:txBody>
      </p:sp>
      <p:pic>
        <p:nvPicPr>
          <p:cNvPr id="14" name="Graphic 13" descr="Filing Box Archive outline">
            <a:extLst>
              <a:ext uri="{FF2B5EF4-FFF2-40B4-BE49-F238E27FC236}">
                <a16:creationId xmlns:a16="http://schemas.microsoft.com/office/drawing/2014/main" id="{CF5936D7-BD61-49D4-9FDC-A8D230BB4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0865" y="3497128"/>
            <a:ext cx="503443" cy="503443"/>
          </a:xfrm>
          <a:prstGeom prst="rect">
            <a:avLst/>
          </a:prstGeom>
        </p:spPr>
      </p:pic>
      <p:cxnSp>
        <p:nvCxnSpPr>
          <p:cNvPr id="72" name="Straight Connector 71">
            <a:extLst>
              <a:ext uri="{FF2B5EF4-FFF2-40B4-BE49-F238E27FC236}">
                <a16:creationId xmlns:a16="http://schemas.microsoft.com/office/drawing/2014/main" id="{AD0D3F93-A840-4A3D-9222-84ECD5FDA45B}"/>
              </a:ext>
            </a:extLst>
          </p:cNvPr>
          <p:cNvCxnSpPr>
            <a:cxnSpLocks/>
            <a:stCxn id="7" idx="3"/>
            <a:endCxn id="14" idx="1"/>
          </p:cNvCxnSpPr>
          <p:nvPr/>
        </p:nvCxnSpPr>
        <p:spPr>
          <a:xfrm>
            <a:off x="8145234" y="3448822"/>
            <a:ext cx="1685631" cy="30002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2268BC5-01D5-4B87-B7BA-60DFC41DAA3B}"/>
              </a:ext>
            </a:extLst>
          </p:cNvPr>
          <p:cNvSpPr txBox="1"/>
          <p:nvPr/>
        </p:nvSpPr>
        <p:spPr>
          <a:xfrm>
            <a:off x="10256397" y="3286035"/>
            <a:ext cx="1901301" cy="707886"/>
          </a:xfrm>
          <a:prstGeom prst="rect">
            <a:avLst/>
          </a:prstGeom>
          <a:noFill/>
          <a:ln>
            <a:noFill/>
          </a:ln>
        </p:spPr>
        <p:txBody>
          <a:bodyPr wrap="square" rtlCol="0">
            <a:spAutoFit/>
          </a:bodyPr>
          <a:lstStyle/>
          <a:p>
            <a:r>
              <a:rPr lang="en-US" sz="800" i="1" dirty="0">
                <a:latin typeface="Arial" panose="020B0604020202020204" pitchFamily="34" charset="0"/>
                <a:cs typeface="Arial" panose="020B0604020202020204" pitchFamily="34" charset="0"/>
              </a:rPr>
              <a:t>Currently collecting paper applications and storing certification forms physically and data manually. Plan to build out online system using 2109 grant funds.</a:t>
            </a:r>
          </a:p>
        </p:txBody>
      </p:sp>
      <p:sp>
        <p:nvSpPr>
          <p:cNvPr id="100" name="TextBox 99">
            <a:extLst>
              <a:ext uri="{FF2B5EF4-FFF2-40B4-BE49-F238E27FC236}">
                <a16:creationId xmlns:a16="http://schemas.microsoft.com/office/drawing/2014/main" id="{1295661C-BB25-4496-BC41-C7EFEAB76F87}"/>
              </a:ext>
            </a:extLst>
          </p:cNvPr>
          <p:cNvSpPr txBox="1"/>
          <p:nvPr/>
        </p:nvSpPr>
        <p:spPr>
          <a:xfrm>
            <a:off x="13533" y="1649"/>
            <a:ext cx="3769341"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Tier 1 Certification Process + Funding/Cash Flow</a:t>
            </a:r>
          </a:p>
        </p:txBody>
      </p:sp>
      <p:cxnSp>
        <p:nvCxnSpPr>
          <p:cNvPr id="101" name="Straight Arrow Connector 100">
            <a:extLst>
              <a:ext uri="{FF2B5EF4-FFF2-40B4-BE49-F238E27FC236}">
                <a16:creationId xmlns:a16="http://schemas.microsoft.com/office/drawing/2014/main" id="{7BD9DEE9-A1B0-4504-AD0B-7DB31A4112A4}"/>
              </a:ext>
            </a:extLst>
          </p:cNvPr>
          <p:cNvCxnSpPr>
            <a:cxnSpLocks/>
            <a:stCxn id="13" idx="5"/>
            <a:endCxn id="50" idx="2"/>
          </p:cNvCxnSpPr>
          <p:nvPr/>
        </p:nvCxnSpPr>
        <p:spPr>
          <a:xfrm flipV="1">
            <a:off x="3877400" y="4693300"/>
            <a:ext cx="2384859" cy="1541448"/>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57" name="Connector: Curved 256">
            <a:extLst>
              <a:ext uri="{FF2B5EF4-FFF2-40B4-BE49-F238E27FC236}">
                <a16:creationId xmlns:a16="http://schemas.microsoft.com/office/drawing/2014/main" id="{90D3D9D7-E53C-4D66-B153-3F7E8795A100}"/>
              </a:ext>
            </a:extLst>
          </p:cNvPr>
          <p:cNvCxnSpPr>
            <a:cxnSpLocks/>
            <a:stCxn id="132" idx="2"/>
            <a:endCxn id="53" idx="2"/>
          </p:cNvCxnSpPr>
          <p:nvPr/>
        </p:nvCxnSpPr>
        <p:spPr>
          <a:xfrm rot="5400000" flipH="1" flipV="1">
            <a:off x="3544013" y="2085413"/>
            <a:ext cx="1532559" cy="7193382"/>
          </a:xfrm>
          <a:prstGeom prst="curvedConnector3">
            <a:avLst>
              <a:gd name="adj1" fmla="val -14916"/>
            </a:avLst>
          </a:prstGeom>
          <a:ln w="3175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9C8C296-5017-4EE0-8DE7-447CC6127F22}"/>
              </a:ext>
            </a:extLst>
          </p:cNvPr>
          <p:cNvSpPr/>
          <p:nvPr/>
        </p:nvSpPr>
        <p:spPr>
          <a:xfrm>
            <a:off x="2896025" y="5283899"/>
            <a:ext cx="1149752" cy="11139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(Trained &amp; Mentored OR Experience Pathway: 2500 hours)</a:t>
            </a:r>
          </a:p>
        </p:txBody>
      </p:sp>
      <p:sp>
        <p:nvSpPr>
          <p:cNvPr id="182" name="TextBox 181">
            <a:extLst>
              <a:ext uri="{FF2B5EF4-FFF2-40B4-BE49-F238E27FC236}">
                <a16:creationId xmlns:a16="http://schemas.microsoft.com/office/drawing/2014/main" id="{7331D77D-B124-4960-BBEC-AFBE19A86A4D}"/>
              </a:ext>
            </a:extLst>
          </p:cNvPr>
          <p:cNvSpPr txBox="1"/>
          <p:nvPr/>
        </p:nvSpPr>
        <p:spPr>
          <a:xfrm>
            <a:off x="3506017" y="4599936"/>
            <a:ext cx="868684" cy="523220"/>
          </a:xfrm>
          <a:prstGeom prst="rect">
            <a:avLst/>
          </a:prstGeom>
          <a:noFill/>
          <a:ln>
            <a:noFill/>
          </a:ln>
        </p:spPr>
        <p:txBody>
          <a:bodyPr wrap="square" rtlCol="0">
            <a:spAutoFit/>
          </a:bodyPr>
          <a:lstStyle/>
          <a:p>
            <a:r>
              <a:rPr lang="en-US" sz="700" dirty="0">
                <a:latin typeface="Arial" panose="020B0604020202020204" pitchFamily="34" charset="0"/>
                <a:cs typeface="Arial" panose="020B0604020202020204" pitchFamily="34" charset="0"/>
              </a:rPr>
              <a:t>Successful Completion of Training and Mentorship</a:t>
            </a:r>
          </a:p>
        </p:txBody>
      </p:sp>
    </p:spTree>
    <p:extLst>
      <p:ext uri="{BB962C8B-B14F-4D97-AF65-F5344CB8AC3E}">
        <p14:creationId xmlns:p14="http://schemas.microsoft.com/office/powerpoint/2010/main" val="238775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316992" y="273686"/>
            <a:ext cx="10515600" cy="466979"/>
          </a:xfrm>
        </p:spPr>
        <p:txBody>
          <a:bodyPr>
            <a:normAutofit fontScale="90000"/>
          </a:bodyPr>
          <a:lstStyle/>
          <a:p>
            <a:r>
              <a:rPr lang="en-US" sz="3200" dirty="0">
                <a:latin typeface="Segoe UI" panose="020B0502040204020203" pitchFamily="34" charset="0"/>
                <a:cs typeface="Segoe UI" panose="020B0502040204020203" pitchFamily="34" charset="0"/>
              </a:rPr>
              <a:t>Current Funding Opportunities for the CHW Workforce</a:t>
            </a:r>
          </a:p>
        </p:txBody>
      </p:sp>
      <p:sp>
        <p:nvSpPr>
          <p:cNvPr id="5" name="Hexagon 4">
            <a:extLst>
              <a:ext uri="{FF2B5EF4-FFF2-40B4-BE49-F238E27FC236}">
                <a16:creationId xmlns:a16="http://schemas.microsoft.com/office/drawing/2014/main" id="{C281AE31-E3F5-41CB-B148-9E0A25F1DE56}"/>
              </a:ext>
            </a:extLst>
          </p:cNvPr>
          <p:cNvSpPr/>
          <p:nvPr/>
        </p:nvSpPr>
        <p:spPr>
          <a:xfrm>
            <a:off x="3724654" y="2112265"/>
            <a:ext cx="1624586" cy="126187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Medicaid Fee Schedule</a:t>
            </a:r>
          </a:p>
          <a:p>
            <a:pPr algn="ctr"/>
            <a:r>
              <a:rPr lang="en-US" sz="900" b="1" dirty="0">
                <a:latin typeface="Segoe UI" panose="020B0502040204020203" pitchFamily="34" charset="0"/>
                <a:cs typeface="Segoe UI" panose="020B0502040204020203" pitchFamily="34" charset="0"/>
              </a:rPr>
              <a:t>(Reimbursement)</a:t>
            </a:r>
          </a:p>
        </p:txBody>
      </p:sp>
      <p:sp>
        <p:nvSpPr>
          <p:cNvPr id="6" name="Hexagon 5">
            <a:extLst>
              <a:ext uri="{FF2B5EF4-FFF2-40B4-BE49-F238E27FC236}">
                <a16:creationId xmlns:a16="http://schemas.microsoft.com/office/drawing/2014/main" id="{A3AFA1B5-27AA-4EC1-B181-BD9A177C6982}"/>
              </a:ext>
            </a:extLst>
          </p:cNvPr>
          <p:cNvSpPr/>
          <p:nvPr/>
        </p:nvSpPr>
        <p:spPr>
          <a:xfrm>
            <a:off x="5053584" y="2750156"/>
            <a:ext cx="1618488" cy="1261872"/>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General Operating Budgets</a:t>
            </a:r>
          </a:p>
        </p:txBody>
      </p:sp>
      <p:sp>
        <p:nvSpPr>
          <p:cNvPr id="7" name="Hexagon 6">
            <a:extLst>
              <a:ext uri="{FF2B5EF4-FFF2-40B4-BE49-F238E27FC236}">
                <a16:creationId xmlns:a16="http://schemas.microsoft.com/office/drawing/2014/main" id="{106A5B04-EEEF-4E10-82E8-D3B48FAD5061}"/>
              </a:ext>
            </a:extLst>
          </p:cNvPr>
          <p:cNvSpPr/>
          <p:nvPr/>
        </p:nvSpPr>
        <p:spPr>
          <a:xfrm>
            <a:off x="3730752" y="3388046"/>
            <a:ext cx="1618488" cy="1261872"/>
          </a:xfrm>
          <a:prstGeom prst="hex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Medicaid State Plan Amendment</a:t>
            </a:r>
          </a:p>
        </p:txBody>
      </p:sp>
      <p:sp>
        <p:nvSpPr>
          <p:cNvPr id="8" name="Hexagon 7">
            <a:extLst>
              <a:ext uri="{FF2B5EF4-FFF2-40B4-BE49-F238E27FC236}">
                <a16:creationId xmlns:a16="http://schemas.microsoft.com/office/drawing/2014/main" id="{EB9F5E8B-1A47-4C16-8F08-257C5316B0C2}"/>
              </a:ext>
            </a:extLst>
          </p:cNvPr>
          <p:cNvSpPr/>
          <p:nvPr/>
        </p:nvSpPr>
        <p:spPr>
          <a:xfrm>
            <a:off x="5053584" y="4039846"/>
            <a:ext cx="1618488" cy="1254917"/>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Medicaid 1115 </a:t>
            </a:r>
          </a:p>
          <a:p>
            <a:pPr algn="ctr"/>
            <a:r>
              <a:rPr lang="en-US" sz="1050" b="1" dirty="0">
                <a:latin typeface="Segoe UI" panose="020B0502040204020203" pitchFamily="34" charset="0"/>
                <a:cs typeface="Segoe UI" panose="020B0502040204020203" pitchFamily="34" charset="0"/>
              </a:rPr>
              <a:t>Demonstration</a:t>
            </a:r>
          </a:p>
          <a:p>
            <a:pPr algn="ctr"/>
            <a:r>
              <a:rPr lang="en-US" sz="900" b="1" dirty="0">
                <a:latin typeface="Segoe UI" panose="020B0502040204020203" pitchFamily="34" charset="0"/>
                <a:cs typeface="Segoe UI" panose="020B0502040204020203" pitchFamily="34" charset="0"/>
              </a:rPr>
              <a:t>(Waivers)</a:t>
            </a:r>
          </a:p>
        </p:txBody>
      </p:sp>
      <p:sp>
        <p:nvSpPr>
          <p:cNvPr id="9" name="Hexagon 8">
            <a:extLst>
              <a:ext uri="{FF2B5EF4-FFF2-40B4-BE49-F238E27FC236}">
                <a16:creationId xmlns:a16="http://schemas.microsoft.com/office/drawing/2014/main" id="{1734E69F-D0D2-4CF0-8FB1-DA0B49640CA5}"/>
              </a:ext>
            </a:extLst>
          </p:cNvPr>
          <p:cNvSpPr/>
          <p:nvPr/>
        </p:nvSpPr>
        <p:spPr>
          <a:xfrm>
            <a:off x="6376416" y="2108789"/>
            <a:ext cx="1618488" cy="1261872"/>
          </a:xfrm>
          <a:prstGeom prst="hexag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75000"/>
                    <a:lumOff val="25000"/>
                  </a:schemeClr>
                </a:solidFill>
                <a:latin typeface="Segoe UI" panose="020B0502040204020203" pitchFamily="34" charset="0"/>
                <a:cs typeface="Segoe UI" panose="020B0502040204020203" pitchFamily="34" charset="0"/>
              </a:rPr>
              <a:t>Managed Care Contracts</a:t>
            </a:r>
          </a:p>
          <a:p>
            <a:pPr algn="ctr"/>
            <a:r>
              <a:rPr lang="en-US" sz="900" b="1" dirty="0">
                <a:solidFill>
                  <a:schemeClr val="tx1">
                    <a:lumMod val="75000"/>
                    <a:lumOff val="25000"/>
                  </a:schemeClr>
                </a:solidFill>
                <a:latin typeface="Segoe UI" panose="020B0502040204020203" pitchFamily="34" charset="0"/>
                <a:cs typeface="Segoe UI" panose="020B0502040204020203" pitchFamily="34" charset="0"/>
              </a:rPr>
              <a:t>Capitated Rates/VBP models</a:t>
            </a:r>
          </a:p>
        </p:txBody>
      </p:sp>
      <p:sp>
        <p:nvSpPr>
          <p:cNvPr id="10" name="Hexagon 9">
            <a:extLst>
              <a:ext uri="{FF2B5EF4-FFF2-40B4-BE49-F238E27FC236}">
                <a16:creationId xmlns:a16="http://schemas.microsoft.com/office/drawing/2014/main" id="{F56E777A-86DE-4536-BE99-4835543E4923}"/>
              </a:ext>
            </a:extLst>
          </p:cNvPr>
          <p:cNvSpPr/>
          <p:nvPr/>
        </p:nvSpPr>
        <p:spPr>
          <a:xfrm>
            <a:off x="5053584" y="1460466"/>
            <a:ext cx="1618488" cy="1261872"/>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Grant Funding</a:t>
            </a:r>
          </a:p>
        </p:txBody>
      </p:sp>
      <p:sp>
        <p:nvSpPr>
          <p:cNvPr id="15" name="Hexagon 14">
            <a:extLst>
              <a:ext uri="{FF2B5EF4-FFF2-40B4-BE49-F238E27FC236}">
                <a16:creationId xmlns:a16="http://schemas.microsoft.com/office/drawing/2014/main" id="{7304B479-0C50-4065-BE98-C1498B6823C8}"/>
              </a:ext>
            </a:extLst>
          </p:cNvPr>
          <p:cNvSpPr/>
          <p:nvPr/>
        </p:nvSpPr>
        <p:spPr>
          <a:xfrm>
            <a:off x="6539484" y="3487340"/>
            <a:ext cx="1618488" cy="1224396"/>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75000"/>
                    <a:lumOff val="25000"/>
                  </a:schemeClr>
                </a:solidFill>
                <a:latin typeface="Segoe UI" panose="020B0502040204020203" pitchFamily="34" charset="0"/>
                <a:cs typeface="Segoe UI" panose="020B0502040204020203" pitchFamily="34" charset="0"/>
              </a:rPr>
              <a:t>Others?</a:t>
            </a:r>
          </a:p>
        </p:txBody>
      </p:sp>
      <p:sp>
        <p:nvSpPr>
          <p:cNvPr id="11" name="TextBox 10">
            <a:extLst>
              <a:ext uri="{FF2B5EF4-FFF2-40B4-BE49-F238E27FC236}">
                <a16:creationId xmlns:a16="http://schemas.microsoft.com/office/drawing/2014/main" id="{6851E27B-8018-4896-A906-F267AE74F28F}"/>
              </a:ext>
            </a:extLst>
          </p:cNvPr>
          <p:cNvSpPr txBox="1"/>
          <p:nvPr/>
        </p:nvSpPr>
        <p:spPr>
          <a:xfrm>
            <a:off x="6096000" y="6445814"/>
            <a:ext cx="6096000" cy="276999"/>
          </a:xfrm>
          <a:prstGeom prst="rect">
            <a:avLst/>
          </a:prstGeom>
          <a:noFill/>
        </p:spPr>
        <p:txBody>
          <a:bodyPr wrap="square">
            <a:spAutoFit/>
          </a:bodyPr>
          <a:lstStyle/>
          <a:p>
            <a:r>
              <a:rPr lang="en-US" sz="1200" dirty="0">
                <a:hlinkClick r:id="rId3"/>
              </a:rPr>
              <a:t>Developing and Defining the CHW Workforce: Steps Towards Sustainable Financing (astho.org)</a:t>
            </a:r>
            <a:endParaRPr lang="en-US" sz="1200" dirty="0"/>
          </a:p>
        </p:txBody>
      </p:sp>
    </p:spTree>
    <p:extLst>
      <p:ext uri="{BB962C8B-B14F-4D97-AF65-F5344CB8AC3E}">
        <p14:creationId xmlns:p14="http://schemas.microsoft.com/office/powerpoint/2010/main" val="3019350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E782-87B6-42AD-BAFE-2D4E884C7075}"/>
              </a:ext>
            </a:extLst>
          </p:cNvPr>
          <p:cNvSpPr>
            <a:spLocks noGrp="1"/>
          </p:cNvSpPr>
          <p:nvPr>
            <p:ph type="ctrTitle"/>
          </p:nvPr>
        </p:nvSpPr>
        <p:spPr/>
        <p:txBody>
          <a:bodyPr/>
          <a:lstStyle/>
          <a:p>
            <a:r>
              <a:rPr lang="en-US" dirty="0"/>
              <a:t>Lessons Learned</a:t>
            </a:r>
          </a:p>
        </p:txBody>
      </p:sp>
      <p:sp>
        <p:nvSpPr>
          <p:cNvPr id="3" name="Subtitle 2">
            <a:extLst>
              <a:ext uri="{FF2B5EF4-FFF2-40B4-BE49-F238E27FC236}">
                <a16:creationId xmlns:a16="http://schemas.microsoft.com/office/drawing/2014/main" id="{F06C53D6-E8F3-49BC-A4DC-1EC64825E441}"/>
              </a:ext>
            </a:extLst>
          </p:cNvPr>
          <p:cNvSpPr>
            <a:spLocks noGrp="1"/>
          </p:cNvSpPr>
          <p:nvPr>
            <p:ph type="subTitle" idx="1"/>
          </p:nvPr>
        </p:nvSpPr>
        <p:spPr/>
        <p:txBody>
          <a:bodyPr/>
          <a:lstStyle/>
          <a:p>
            <a:r>
              <a:rPr lang="en-US" dirty="0"/>
              <a:t>Experiences &amp; Recommendations Shared by States</a:t>
            </a:r>
          </a:p>
        </p:txBody>
      </p:sp>
    </p:spTree>
    <p:extLst>
      <p:ext uri="{BB962C8B-B14F-4D97-AF65-F5344CB8AC3E}">
        <p14:creationId xmlns:p14="http://schemas.microsoft.com/office/powerpoint/2010/main" val="3639398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244413" y="377523"/>
            <a:ext cx="11592109" cy="660787"/>
          </a:xfrm>
        </p:spPr>
        <p:txBody>
          <a:bodyPr>
            <a:normAutofit fontScale="90000"/>
          </a:bodyPr>
          <a:lstStyle/>
          <a:p>
            <a:r>
              <a:rPr lang="en-US" sz="2800" dirty="0">
                <a:latin typeface="Segoe UI" panose="020B0502040204020203" pitchFamily="34" charset="0"/>
                <a:cs typeface="Segoe UI" panose="020B0502040204020203" pitchFamily="34" charset="0"/>
              </a:rPr>
              <a:t>Why was the decision made for certification to be housed within a state agency?</a:t>
            </a:r>
            <a:br>
              <a:rPr lang="en-US" sz="2800" u="sng" dirty="0">
                <a:latin typeface="Segoe UI" panose="020B0502040204020203" pitchFamily="34" charset="0"/>
                <a:cs typeface="Segoe UI" panose="020B0502040204020203" pitchFamily="34" charset="0"/>
              </a:rPr>
            </a:br>
            <a:r>
              <a:rPr lang="en-US" sz="2800" dirty="0">
                <a:latin typeface="Segoe UI" panose="020B0502040204020203" pitchFamily="34" charset="0"/>
                <a:cs typeface="Segoe UI" panose="020B0502040204020203" pitchFamily="34" charset="0"/>
              </a:rPr>
              <a:t>(Responses from programs)</a:t>
            </a:r>
            <a:r>
              <a:rPr lang="en-US" sz="2800" u="sng" dirty="0">
                <a:latin typeface="Segoe UI" panose="020B0502040204020203" pitchFamily="34" charset="0"/>
                <a:cs typeface="Segoe UI" panose="020B0502040204020203" pitchFamily="34" charset="0"/>
              </a:rPr>
              <a:t> </a:t>
            </a:r>
          </a:p>
        </p:txBody>
      </p:sp>
      <p:sp>
        <p:nvSpPr>
          <p:cNvPr id="5" name="Rectangle 4">
            <a:extLst>
              <a:ext uri="{FF2B5EF4-FFF2-40B4-BE49-F238E27FC236}">
                <a16:creationId xmlns:a16="http://schemas.microsoft.com/office/drawing/2014/main" id="{F357E85A-2D39-4545-AED7-AF16D0211F26}"/>
              </a:ext>
            </a:extLst>
          </p:cNvPr>
          <p:cNvSpPr/>
          <p:nvPr/>
        </p:nvSpPr>
        <p:spPr>
          <a:xfrm>
            <a:off x="10271129" y="5902993"/>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6" name="Rectangle 5">
            <a:extLst>
              <a:ext uri="{FF2B5EF4-FFF2-40B4-BE49-F238E27FC236}">
                <a16:creationId xmlns:a16="http://schemas.microsoft.com/office/drawing/2014/main" id="{8BB616CD-C4B3-4767-9798-E2E30A3B40D6}"/>
              </a:ext>
            </a:extLst>
          </p:cNvPr>
          <p:cNvSpPr/>
          <p:nvPr/>
        </p:nvSpPr>
        <p:spPr>
          <a:xfrm>
            <a:off x="11145147" y="5902993"/>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7" name="Rectangle 6">
            <a:extLst>
              <a:ext uri="{FF2B5EF4-FFF2-40B4-BE49-F238E27FC236}">
                <a16:creationId xmlns:a16="http://schemas.microsoft.com/office/drawing/2014/main" id="{C75FD16E-DF06-4537-98B6-7438A42EA815}"/>
              </a:ext>
            </a:extLst>
          </p:cNvPr>
          <p:cNvSpPr/>
          <p:nvPr/>
        </p:nvSpPr>
        <p:spPr>
          <a:xfrm>
            <a:off x="9397111" y="5902993"/>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228" name="Rectangle 227">
            <a:extLst>
              <a:ext uri="{FF2B5EF4-FFF2-40B4-BE49-F238E27FC236}">
                <a16:creationId xmlns:a16="http://schemas.microsoft.com/office/drawing/2014/main" id="{AC2A4B65-1D5B-4B26-A05E-2718B5273DF0}"/>
              </a:ext>
            </a:extLst>
          </p:cNvPr>
          <p:cNvSpPr/>
          <p:nvPr/>
        </p:nvSpPr>
        <p:spPr>
          <a:xfrm>
            <a:off x="754380" y="2134132"/>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A “Neutral” Entity</a:t>
            </a:r>
          </a:p>
        </p:txBody>
      </p:sp>
      <p:sp>
        <p:nvSpPr>
          <p:cNvPr id="238" name="Arrow: Pentagon 237">
            <a:extLst>
              <a:ext uri="{FF2B5EF4-FFF2-40B4-BE49-F238E27FC236}">
                <a16:creationId xmlns:a16="http://schemas.microsoft.com/office/drawing/2014/main" id="{09C267AD-5F54-4F7E-8F04-4F832390A936}"/>
              </a:ext>
            </a:extLst>
          </p:cNvPr>
          <p:cNvSpPr/>
          <p:nvPr/>
        </p:nvSpPr>
        <p:spPr>
          <a:xfrm>
            <a:off x="754380" y="2134132"/>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39" name="Rectangle 238">
            <a:extLst>
              <a:ext uri="{FF2B5EF4-FFF2-40B4-BE49-F238E27FC236}">
                <a16:creationId xmlns:a16="http://schemas.microsoft.com/office/drawing/2014/main" id="{8338DF9D-B8EC-4483-8376-8174A8A2D4EE}"/>
              </a:ext>
            </a:extLst>
          </p:cNvPr>
          <p:cNvSpPr/>
          <p:nvPr/>
        </p:nvSpPr>
        <p:spPr>
          <a:xfrm>
            <a:off x="6217920" y="2134131"/>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Existing leadership, support, and buy-in</a:t>
            </a:r>
          </a:p>
        </p:txBody>
      </p:sp>
      <p:sp>
        <p:nvSpPr>
          <p:cNvPr id="241" name="Arrow: Pentagon 240">
            <a:extLst>
              <a:ext uri="{FF2B5EF4-FFF2-40B4-BE49-F238E27FC236}">
                <a16:creationId xmlns:a16="http://schemas.microsoft.com/office/drawing/2014/main" id="{96C79E91-BE93-437D-9B72-F745F28E20FF}"/>
              </a:ext>
            </a:extLst>
          </p:cNvPr>
          <p:cNvSpPr/>
          <p:nvPr/>
        </p:nvSpPr>
        <p:spPr>
          <a:xfrm rot="10800000">
            <a:off x="10280680" y="2122770"/>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47" name="Graphic 246" descr="Management with solid fill">
            <a:extLst>
              <a:ext uri="{FF2B5EF4-FFF2-40B4-BE49-F238E27FC236}">
                <a16:creationId xmlns:a16="http://schemas.microsoft.com/office/drawing/2014/main" id="{A35354DD-7CE1-4934-8F24-F84647791C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646" y="2139866"/>
            <a:ext cx="793111" cy="793111"/>
          </a:xfrm>
          <a:prstGeom prst="rect">
            <a:avLst/>
          </a:prstGeom>
        </p:spPr>
      </p:pic>
      <p:sp>
        <p:nvSpPr>
          <p:cNvPr id="248" name="Rectangle 247">
            <a:extLst>
              <a:ext uri="{FF2B5EF4-FFF2-40B4-BE49-F238E27FC236}">
                <a16:creationId xmlns:a16="http://schemas.microsoft.com/office/drawing/2014/main" id="{D5062387-B355-411A-B438-BEC90BCD0B4A}"/>
              </a:ext>
            </a:extLst>
          </p:cNvPr>
          <p:cNvSpPr/>
          <p:nvPr/>
        </p:nvSpPr>
        <p:spPr>
          <a:xfrm>
            <a:off x="754380" y="3061769"/>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Capacity: access to existing staff,</a:t>
            </a:r>
          </a:p>
          <a:p>
            <a:pPr algn="ctr"/>
            <a:r>
              <a:rPr lang="en-US" sz="1600" dirty="0">
                <a:solidFill>
                  <a:schemeClr val="tx1"/>
                </a:solidFill>
                <a:latin typeface="Segoe UI" panose="020B0502040204020203" pitchFamily="34" charset="0"/>
                <a:cs typeface="Segoe UI" panose="020B0502040204020203" pitchFamily="34" charset="0"/>
              </a:rPr>
              <a:t>                  means to hire staff, obtain resources</a:t>
            </a:r>
          </a:p>
          <a:p>
            <a:pPr algn="ctr"/>
            <a:r>
              <a:rPr lang="en-US" sz="1600" dirty="0">
                <a:solidFill>
                  <a:schemeClr val="tx1"/>
                </a:solidFill>
                <a:latin typeface="Segoe UI" panose="020B0502040204020203" pitchFamily="34" charset="0"/>
                <a:cs typeface="Segoe UI" panose="020B0502040204020203" pitchFamily="34" charset="0"/>
              </a:rPr>
              <a:t>             or funding</a:t>
            </a:r>
          </a:p>
        </p:txBody>
      </p:sp>
      <p:sp>
        <p:nvSpPr>
          <p:cNvPr id="249" name="Arrow: Pentagon 248">
            <a:extLst>
              <a:ext uri="{FF2B5EF4-FFF2-40B4-BE49-F238E27FC236}">
                <a16:creationId xmlns:a16="http://schemas.microsoft.com/office/drawing/2014/main" id="{D3921E0A-C941-449E-8F5D-27493556B668}"/>
              </a:ext>
            </a:extLst>
          </p:cNvPr>
          <p:cNvSpPr/>
          <p:nvPr/>
        </p:nvSpPr>
        <p:spPr>
          <a:xfrm>
            <a:off x="754380" y="3061769"/>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50" name="Rectangle 249">
            <a:extLst>
              <a:ext uri="{FF2B5EF4-FFF2-40B4-BE49-F238E27FC236}">
                <a16:creationId xmlns:a16="http://schemas.microsoft.com/office/drawing/2014/main" id="{7B7B2AE4-1277-4BC7-9CDA-54535C835320}"/>
              </a:ext>
            </a:extLst>
          </p:cNvPr>
          <p:cNvSpPr/>
          <p:nvPr/>
        </p:nvSpPr>
        <p:spPr>
          <a:xfrm>
            <a:off x="6217920" y="3061768"/>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Existing Infrastructure: a bureau/division </a:t>
            </a:r>
          </a:p>
          <a:p>
            <a:r>
              <a:rPr lang="en-US" sz="1600" dirty="0">
                <a:solidFill>
                  <a:schemeClr val="tx1"/>
                </a:solidFill>
                <a:latin typeface="Segoe UI" panose="020B0502040204020203" pitchFamily="34" charset="0"/>
                <a:cs typeface="Segoe UI" panose="020B0502040204020203" pitchFamily="34" charset="0"/>
              </a:rPr>
              <a:t>   that licenses/certifies professionals</a:t>
            </a:r>
          </a:p>
        </p:txBody>
      </p:sp>
      <p:sp>
        <p:nvSpPr>
          <p:cNvPr id="251" name="Arrow: Pentagon 250">
            <a:extLst>
              <a:ext uri="{FF2B5EF4-FFF2-40B4-BE49-F238E27FC236}">
                <a16:creationId xmlns:a16="http://schemas.microsoft.com/office/drawing/2014/main" id="{AEB69023-FF3F-4BEA-AED3-751C8537109E}"/>
              </a:ext>
            </a:extLst>
          </p:cNvPr>
          <p:cNvSpPr/>
          <p:nvPr/>
        </p:nvSpPr>
        <p:spPr>
          <a:xfrm rot="10800000">
            <a:off x="10280680" y="3050407"/>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55" name="Graphic 254" descr="Meeting with solid fill">
            <a:extLst>
              <a:ext uri="{FF2B5EF4-FFF2-40B4-BE49-F238E27FC236}">
                <a16:creationId xmlns:a16="http://schemas.microsoft.com/office/drawing/2014/main" id="{767BF987-7583-4EB6-AAC6-B01FEF84F8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019" y="3093878"/>
            <a:ext cx="390444" cy="390444"/>
          </a:xfrm>
          <a:prstGeom prst="rect">
            <a:avLst/>
          </a:prstGeom>
        </p:spPr>
      </p:pic>
      <p:pic>
        <p:nvPicPr>
          <p:cNvPr id="257" name="Graphic 256" descr="Dollar with solid fill">
            <a:extLst>
              <a:ext uri="{FF2B5EF4-FFF2-40B4-BE49-F238E27FC236}">
                <a16:creationId xmlns:a16="http://schemas.microsoft.com/office/drawing/2014/main" id="{3EEAADDF-016B-4D2D-8316-7738B886A9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4571" y="3382239"/>
            <a:ext cx="316679" cy="316679"/>
          </a:xfrm>
          <a:prstGeom prst="rect">
            <a:avLst/>
          </a:prstGeom>
        </p:spPr>
      </p:pic>
      <p:pic>
        <p:nvPicPr>
          <p:cNvPr id="259" name="Graphic 258" descr="Printer with solid fill">
            <a:extLst>
              <a:ext uri="{FF2B5EF4-FFF2-40B4-BE49-F238E27FC236}">
                <a16:creationId xmlns:a16="http://schemas.microsoft.com/office/drawing/2014/main" id="{D0E50606-9A96-4E49-9A2E-84DF558DBB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7892" y="3459882"/>
            <a:ext cx="316679" cy="316679"/>
          </a:xfrm>
          <a:prstGeom prst="rect">
            <a:avLst/>
          </a:prstGeom>
        </p:spPr>
      </p:pic>
      <p:pic>
        <p:nvPicPr>
          <p:cNvPr id="261" name="Graphic 260" descr="Bank with solid fill">
            <a:extLst>
              <a:ext uri="{FF2B5EF4-FFF2-40B4-BE49-F238E27FC236}">
                <a16:creationId xmlns:a16="http://schemas.microsoft.com/office/drawing/2014/main" id="{8F3A10BF-D1A5-4A2A-A5B4-FDABE75C7F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19035" y="3093878"/>
            <a:ext cx="676332" cy="676332"/>
          </a:xfrm>
          <a:prstGeom prst="rect">
            <a:avLst/>
          </a:prstGeom>
        </p:spPr>
      </p:pic>
      <p:sp>
        <p:nvSpPr>
          <p:cNvPr id="265" name="Rectangle 264">
            <a:extLst>
              <a:ext uri="{FF2B5EF4-FFF2-40B4-BE49-F238E27FC236}">
                <a16:creationId xmlns:a16="http://schemas.microsoft.com/office/drawing/2014/main" id="{3C789838-8DCA-425B-AC25-D3115DE74B52}"/>
              </a:ext>
            </a:extLst>
          </p:cNvPr>
          <p:cNvSpPr/>
          <p:nvPr/>
        </p:nvSpPr>
        <p:spPr>
          <a:xfrm>
            <a:off x="6217920" y="3991226"/>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Credibility</a:t>
            </a:r>
          </a:p>
        </p:txBody>
      </p:sp>
      <p:sp>
        <p:nvSpPr>
          <p:cNvPr id="266" name="Arrow: Pentagon 265">
            <a:extLst>
              <a:ext uri="{FF2B5EF4-FFF2-40B4-BE49-F238E27FC236}">
                <a16:creationId xmlns:a16="http://schemas.microsoft.com/office/drawing/2014/main" id="{10410368-99B6-460E-851D-88C8CF2EB104}"/>
              </a:ext>
            </a:extLst>
          </p:cNvPr>
          <p:cNvSpPr/>
          <p:nvPr/>
        </p:nvSpPr>
        <p:spPr>
          <a:xfrm rot="10800000">
            <a:off x="10280680" y="3979865"/>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70" name="Graphic 269" descr="Badge Tick with solid fill">
            <a:extLst>
              <a:ext uri="{FF2B5EF4-FFF2-40B4-BE49-F238E27FC236}">
                <a16:creationId xmlns:a16="http://schemas.microsoft.com/office/drawing/2014/main" id="{B037E115-1F69-44F5-AAC9-EAF026C4FD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60646" y="4044053"/>
            <a:ext cx="691375" cy="691375"/>
          </a:xfrm>
          <a:prstGeom prst="rect">
            <a:avLst/>
          </a:prstGeom>
        </p:spPr>
      </p:pic>
      <p:sp>
        <p:nvSpPr>
          <p:cNvPr id="271" name="Rectangle 270">
            <a:extLst>
              <a:ext uri="{FF2B5EF4-FFF2-40B4-BE49-F238E27FC236}">
                <a16:creationId xmlns:a16="http://schemas.microsoft.com/office/drawing/2014/main" id="{56BA24A0-CE9C-400B-9DD7-97E6887AF339}"/>
              </a:ext>
            </a:extLst>
          </p:cNvPr>
          <p:cNvSpPr/>
          <p:nvPr/>
        </p:nvSpPr>
        <p:spPr>
          <a:xfrm>
            <a:off x="738243" y="3991119"/>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Existing Partnerships &amp; Relationships</a:t>
            </a:r>
          </a:p>
        </p:txBody>
      </p:sp>
      <p:sp>
        <p:nvSpPr>
          <p:cNvPr id="272" name="Arrow: Pentagon 271">
            <a:extLst>
              <a:ext uri="{FF2B5EF4-FFF2-40B4-BE49-F238E27FC236}">
                <a16:creationId xmlns:a16="http://schemas.microsoft.com/office/drawing/2014/main" id="{A9201FDB-2AA4-4D7D-8006-95C71FF6214B}"/>
              </a:ext>
            </a:extLst>
          </p:cNvPr>
          <p:cNvSpPr/>
          <p:nvPr/>
        </p:nvSpPr>
        <p:spPr>
          <a:xfrm>
            <a:off x="738243" y="3991120"/>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78" name="Graphic 277" descr="Scales of justice with solid fill">
            <a:extLst>
              <a:ext uri="{FF2B5EF4-FFF2-40B4-BE49-F238E27FC236}">
                <a16:creationId xmlns:a16="http://schemas.microsoft.com/office/drawing/2014/main" id="{3B06CFD6-1CF6-4F84-9257-C28DF389FF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0903" y="2192388"/>
            <a:ext cx="679225" cy="679225"/>
          </a:xfrm>
          <a:prstGeom prst="rect">
            <a:avLst/>
          </a:prstGeom>
        </p:spPr>
      </p:pic>
      <p:pic>
        <p:nvPicPr>
          <p:cNvPr id="283" name="Graphic 282" descr="Connections with solid fill">
            <a:extLst>
              <a:ext uri="{FF2B5EF4-FFF2-40B4-BE49-F238E27FC236}">
                <a16:creationId xmlns:a16="http://schemas.microsoft.com/office/drawing/2014/main" id="{79AF6C5D-E3C6-4519-8FCE-6744EE14B6A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4766" y="4059083"/>
            <a:ext cx="747981" cy="747981"/>
          </a:xfrm>
          <a:prstGeom prst="rect">
            <a:avLst/>
          </a:prstGeom>
        </p:spPr>
      </p:pic>
    </p:spTree>
    <p:extLst>
      <p:ext uri="{BB962C8B-B14F-4D97-AF65-F5344CB8AC3E}">
        <p14:creationId xmlns:p14="http://schemas.microsoft.com/office/powerpoint/2010/main" val="133343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396396" y="688421"/>
            <a:ext cx="6619178" cy="660787"/>
          </a:xfrm>
        </p:spPr>
        <p:txBody>
          <a:bodyPr>
            <a:normAutofit/>
          </a:bodyPr>
          <a:lstStyle/>
          <a:p>
            <a:r>
              <a:rPr lang="en-US" sz="2800" dirty="0">
                <a:latin typeface="Segoe UI" panose="020B0502040204020203" pitchFamily="34" charset="0"/>
                <a:cs typeface="Segoe UI" panose="020B0502040204020203" pitchFamily="34" charset="0"/>
              </a:rPr>
              <a:t>Notable Challenges: State-Run Programs</a:t>
            </a:r>
          </a:p>
        </p:txBody>
      </p:sp>
      <p:sp>
        <p:nvSpPr>
          <p:cNvPr id="5" name="Rectangle 4">
            <a:extLst>
              <a:ext uri="{FF2B5EF4-FFF2-40B4-BE49-F238E27FC236}">
                <a16:creationId xmlns:a16="http://schemas.microsoft.com/office/drawing/2014/main" id="{642660B2-E87B-458E-801C-C0DBF7C365C0}"/>
              </a:ext>
            </a:extLst>
          </p:cNvPr>
          <p:cNvSpPr/>
          <p:nvPr/>
        </p:nvSpPr>
        <p:spPr>
          <a:xfrm>
            <a:off x="10271129" y="5902993"/>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6" name="Rectangle 5">
            <a:extLst>
              <a:ext uri="{FF2B5EF4-FFF2-40B4-BE49-F238E27FC236}">
                <a16:creationId xmlns:a16="http://schemas.microsoft.com/office/drawing/2014/main" id="{5B14A271-D648-4496-A2B4-3D9094347EDD}"/>
              </a:ext>
            </a:extLst>
          </p:cNvPr>
          <p:cNvSpPr/>
          <p:nvPr/>
        </p:nvSpPr>
        <p:spPr>
          <a:xfrm>
            <a:off x="11145147" y="5902993"/>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7" name="Rectangle 6">
            <a:extLst>
              <a:ext uri="{FF2B5EF4-FFF2-40B4-BE49-F238E27FC236}">
                <a16:creationId xmlns:a16="http://schemas.microsoft.com/office/drawing/2014/main" id="{0D9E9A01-3A03-478C-94AA-5F87ED962FD5}"/>
              </a:ext>
            </a:extLst>
          </p:cNvPr>
          <p:cNvSpPr/>
          <p:nvPr/>
        </p:nvSpPr>
        <p:spPr>
          <a:xfrm>
            <a:off x="9397111" y="5902993"/>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8" name="Rectangle 7">
            <a:extLst>
              <a:ext uri="{FF2B5EF4-FFF2-40B4-BE49-F238E27FC236}">
                <a16:creationId xmlns:a16="http://schemas.microsoft.com/office/drawing/2014/main" id="{F3496A73-3DCC-44E6-A710-D9743989E0DA}"/>
              </a:ext>
            </a:extLst>
          </p:cNvPr>
          <p:cNvSpPr/>
          <p:nvPr/>
        </p:nvSpPr>
        <p:spPr>
          <a:xfrm>
            <a:off x="632460" y="1832955"/>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Flexibility/Program Responsiveness     </a:t>
            </a:r>
          </a:p>
        </p:txBody>
      </p:sp>
      <p:sp>
        <p:nvSpPr>
          <p:cNvPr id="10" name="Rectangle 9">
            <a:extLst>
              <a:ext uri="{FF2B5EF4-FFF2-40B4-BE49-F238E27FC236}">
                <a16:creationId xmlns:a16="http://schemas.microsoft.com/office/drawing/2014/main" id="{24E163BC-4DBB-4709-A712-C2317AA197F5}"/>
              </a:ext>
            </a:extLst>
          </p:cNvPr>
          <p:cNvSpPr/>
          <p:nvPr/>
        </p:nvSpPr>
        <p:spPr>
          <a:xfrm>
            <a:off x="6096000" y="1832954"/>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Navigating the bureaucracy. </a:t>
            </a:r>
          </a:p>
          <a:p>
            <a:pPr algn="ctr"/>
            <a:r>
              <a:rPr lang="en-US" sz="1600" dirty="0">
                <a:solidFill>
                  <a:schemeClr val="tx1"/>
                </a:solidFill>
                <a:latin typeface="Segoe UI" panose="020B0502040204020203" pitchFamily="34" charset="0"/>
                <a:cs typeface="Segoe UI" panose="020B0502040204020203" pitchFamily="34" charset="0"/>
              </a:rPr>
              <a:t>Sharing resources.</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85A2A2A-3EBD-4F43-82A1-FDC34E83EF33}"/>
                  </a:ext>
                </a:extLst>
              </p:cNvPr>
              <p:cNvSpPr/>
              <p:nvPr/>
            </p:nvSpPr>
            <p:spPr>
              <a:xfrm>
                <a:off x="632460" y="2760592"/>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“One size does not fit all”  </a:t>
                </a:r>
              </a:p>
              <a:p>
                <a:pPr algn="ctr"/>
                <a:r>
                  <a:rPr lang="en-US" sz="1600" dirty="0">
                    <a:solidFill>
                      <a:schemeClr val="tx1"/>
                    </a:solidFill>
                    <a:latin typeface="Segoe UI" panose="020B0502040204020203" pitchFamily="34" charset="0"/>
                    <a:cs typeface="Segoe UI" panose="020B0502040204020203" pitchFamily="34" charset="0"/>
                  </a:rPr>
                  <a:t>Licensing </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m:t>
                    </m:r>
                  </m:oMath>
                </a14:m>
                <a:r>
                  <a:rPr lang="en-US" sz="1600" dirty="0">
                    <a:solidFill>
                      <a:schemeClr val="tx1"/>
                    </a:solidFill>
                    <a:latin typeface="Segoe UI" panose="020B0502040204020203" pitchFamily="34" charset="0"/>
                    <a:cs typeface="Segoe UI" panose="020B0502040204020203" pitchFamily="34" charset="0"/>
                  </a:rPr>
                  <a:t> Certification</a:t>
                </a:r>
              </a:p>
            </p:txBody>
          </p:sp>
        </mc:Choice>
        <mc:Fallback xmlns="">
          <p:sp>
            <p:nvSpPr>
              <p:cNvPr id="13" name="Rectangle 12">
                <a:extLst>
                  <a:ext uri="{FF2B5EF4-FFF2-40B4-BE49-F238E27FC236}">
                    <a16:creationId xmlns:a16="http://schemas.microsoft.com/office/drawing/2014/main" id="{385A2A2A-3EBD-4F43-82A1-FDC34E83EF33}"/>
                  </a:ext>
                </a:extLst>
              </p:cNvPr>
              <p:cNvSpPr>
                <a:spLocks noRot="1" noChangeAspect="1" noMove="1" noResize="1" noEditPoints="1" noAdjustHandles="1" noChangeArrowheads="1" noChangeShapeType="1" noTextEdit="1"/>
              </p:cNvSpPr>
              <p:nvPr/>
            </p:nvSpPr>
            <p:spPr>
              <a:xfrm>
                <a:off x="632460" y="2760592"/>
                <a:ext cx="4834890" cy="827305"/>
              </a:xfrm>
              <a:prstGeom prst="rect">
                <a:avLst/>
              </a:prstGeom>
              <a:blipFill>
                <a:blip r:embed="rId3"/>
                <a:stretch>
                  <a:fillRect/>
                </a:stretch>
              </a:blipFill>
              <a:ln>
                <a:solidFill>
                  <a:schemeClr val="bg2">
                    <a:lumMod val="90000"/>
                  </a:schemeClr>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34C1A61-80C0-42C1-BA10-2A60850019B9}"/>
              </a:ext>
            </a:extLst>
          </p:cNvPr>
          <p:cNvSpPr/>
          <p:nvPr/>
        </p:nvSpPr>
        <p:spPr>
          <a:xfrm>
            <a:off x="6096000" y="2760591"/>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Staff Turnover; program/intent familiarity   </a:t>
            </a:r>
          </a:p>
        </p:txBody>
      </p:sp>
      <p:sp>
        <p:nvSpPr>
          <p:cNvPr id="21" name="Rectangle 20">
            <a:extLst>
              <a:ext uri="{FF2B5EF4-FFF2-40B4-BE49-F238E27FC236}">
                <a16:creationId xmlns:a16="http://schemas.microsoft.com/office/drawing/2014/main" id="{7B811A8C-90DA-4768-8910-7A6928BEEB72}"/>
              </a:ext>
            </a:extLst>
          </p:cNvPr>
          <p:cNvSpPr/>
          <p:nvPr/>
        </p:nvSpPr>
        <p:spPr>
          <a:xfrm>
            <a:off x="632460" y="3690050"/>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Agency/Leadership Priorities</a:t>
            </a:r>
          </a:p>
        </p:txBody>
      </p:sp>
      <p:sp>
        <p:nvSpPr>
          <p:cNvPr id="23" name="Rectangle 22">
            <a:extLst>
              <a:ext uri="{FF2B5EF4-FFF2-40B4-BE49-F238E27FC236}">
                <a16:creationId xmlns:a16="http://schemas.microsoft.com/office/drawing/2014/main" id="{16E6DF9D-0897-4977-9ED0-82F8DE3851E4}"/>
              </a:ext>
            </a:extLst>
          </p:cNvPr>
          <p:cNvSpPr/>
          <p:nvPr/>
        </p:nvSpPr>
        <p:spPr>
          <a:xfrm>
            <a:off x="6096000" y="3690049"/>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Potential for insufficient CHW input</a:t>
            </a:r>
          </a:p>
        </p:txBody>
      </p:sp>
      <p:sp>
        <p:nvSpPr>
          <p:cNvPr id="41" name="Flowchart: Preparation 40">
            <a:extLst>
              <a:ext uri="{FF2B5EF4-FFF2-40B4-BE49-F238E27FC236}">
                <a16:creationId xmlns:a16="http://schemas.microsoft.com/office/drawing/2014/main" id="{E3DC0E44-3C54-40FB-AC7A-20E3AED04721}"/>
              </a:ext>
            </a:extLst>
          </p:cNvPr>
          <p:cNvSpPr/>
          <p:nvPr/>
        </p:nvSpPr>
        <p:spPr>
          <a:xfrm>
            <a:off x="308857" y="3688230"/>
            <a:ext cx="1062990" cy="836802"/>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Preparation 41">
            <a:extLst>
              <a:ext uri="{FF2B5EF4-FFF2-40B4-BE49-F238E27FC236}">
                <a16:creationId xmlns:a16="http://schemas.microsoft.com/office/drawing/2014/main" id="{9109A12E-E99E-4592-85D7-3B1E0D87CF1B}"/>
              </a:ext>
            </a:extLst>
          </p:cNvPr>
          <p:cNvSpPr/>
          <p:nvPr/>
        </p:nvSpPr>
        <p:spPr>
          <a:xfrm>
            <a:off x="308857" y="2768268"/>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eparation 42">
            <a:extLst>
              <a:ext uri="{FF2B5EF4-FFF2-40B4-BE49-F238E27FC236}">
                <a16:creationId xmlns:a16="http://schemas.microsoft.com/office/drawing/2014/main" id="{77211569-8499-4C28-867E-7E97954DDAF6}"/>
              </a:ext>
            </a:extLst>
          </p:cNvPr>
          <p:cNvSpPr/>
          <p:nvPr/>
        </p:nvSpPr>
        <p:spPr>
          <a:xfrm>
            <a:off x="308857" y="1832954"/>
            <a:ext cx="1062990" cy="84166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Preparation 44">
            <a:extLst>
              <a:ext uri="{FF2B5EF4-FFF2-40B4-BE49-F238E27FC236}">
                <a16:creationId xmlns:a16="http://schemas.microsoft.com/office/drawing/2014/main" id="{3747FA40-8D77-4803-9B78-0A2CB8581D1E}"/>
              </a:ext>
            </a:extLst>
          </p:cNvPr>
          <p:cNvSpPr/>
          <p:nvPr/>
        </p:nvSpPr>
        <p:spPr>
          <a:xfrm>
            <a:off x="10748846" y="3690049"/>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Preparation 45">
            <a:extLst>
              <a:ext uri="{FF2B5EF4-FFF2-40B4-BE49-F238E27FC236}">
                <a16:creationId xmlns:a16="http://schemas.microsoft.com/office/drawing/2014/main" id="{6B76CA5E-C944-47F0-A967-6AF8F5545580}"/>
              </a:ext>
            </a:extLst>
          </p:cNvPr>
          <p:cNvSpPr/>
          <p:nvPr/>
        </p:nvSpPr>
        <p:spPr>
          <a:xfrm>
            <a:off x="10748846" y="2768267"/>
            <a:ext cx="1062990" cy="817377"/>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eparation 46">
            <a:extLst>
              <a:ext uri="{FF2B5EF4-FFF2-40B4-BE49-F238E27FC236}">
                <a16:creationId xmlns:a16="http://schemas.microsoft.com/office/drawing/2014/main" id="{85D24CB3-1F75-4A6F-B276-69D76AA9D817}"/>
              </a:ext>
            </a:extLst>
          </p:cNvPr>
          <p:cNvSpPr/>
          <p:nvPr/>
        </p:nvSpPr>
        <p:spPr>
          <a:xfrm>
            <a:off x="10748846" y="1827304"/>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Shuffle with solid fill">
            <a:extLst>
              <a:ext uri="{FF2B5EF4-FFF2-40B4-BE49-F238E27FC236}">
                <a16:creationId xmlns:a16="http://schemas.microsoft.com/office/drawing/2014/main" id="{F7D7F134-1BDE-4E8E-A08F-DC17A70C3D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23581" y="1937015"/>
            <a:ext cx="633541" cy="633541"/>
          </a:xfrm>
          <a:prstGeom prst="rect">
            <a:avLst/>
          </a:prstGeom>
        </p:spPr>
      </p:pic>
      <p:sp>
        <p:nvSpPr>
          <p:cNvPr id="51" name="Rectangle 50">
            <a:extLst>
              <a:ext uri="{FF2B5EF4-FFF2-40B4-BE49-F238E27FC236}">
                <a16:creationId xmlns:a16="http://schemas.microsoft.com/office/drawing/2014/main" id="{33AC669D-EAA2-475D-89E3-C81A853DB6CF}"/>
              </a:ext>
            </a:extLst>
          </p:cNvPr>
          <p:cNvSpPr/>
          <p:nvPr/>
        </p:nvSpPr>
        <p:spPr>
          <a:xfrm>
            <a:off x="632460" y="3172265"/>
            <a:ext cx="253473" cy="254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irect Access Storage 51">
            <a:extLst>
              <a:ext uri="{FF2B5EF4-FFF2-40B4-BE49-F238E27FC236}">
                <a16:creationId xmlns:a16="http://schemas.microsoft.com/office/drawing/2014/main" id="{BEB470DF-E06F-49A0-95FC-9BD25E80F77E}"/>
              </a:ext>
            </a:extLst>
          </p:cNvPr>
          <p:cNvSpPr/>
          <p:nvPr/>
        </p:nvSpPr>
        <p:spPr>
          <a:xfrm rot="18039443">
            <a:off x="828684" y="2862591"/>
            <a:ext cx="295905" cy="244225"/>
          </a:xfrm>
          <a:prstGeom prst="flowChartMagneticDru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Management with solid fill">
            <a:extLst>
              <a:ext uri="{FF2B5EF4-FFF2-40B4-BE49-F238E27FC236}">
                <a16:creationId xmlns:a16="http://schemas.microsoft.com/office/drawing/2014/main" id="{6058C4DF-8DFE-4FF5-B3A8-35BAD99C71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9256" y="1829562"/>
            <a:ext cx="762169" cy="762169"/>
          </a:xfrm>
          <a:prstGeom prst="rect">
            <a:avLst/>
          </a:prstGeom>
        </p:spPr>
      </p:pic>
      <p:pic>
        <p:nvPicPr>
          <p:cNvPr id="56" name="Graphic 55" descr="Clipboard Partially Checked with solid fill">
            <a:extLst>
              <a:ext uri="{FF2B5EF4-FFF2-40B4-BE49-F238E27FC236}">
                <a16:creationId xmlns:a16="http://schemas.microsoft.com/office/drawing/2014/main" id="{6A4F89B1-8CE9-4A7B-ACB5-E874F6FF17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6062" y="3817347"/>
            <a:ext cx="572708" cy="572708"/>
          </a:xfrm>
          <a:prstGeom prst="rect">
            <a:avLst/>
          </a:prstGeom>
        </p:spPr>
      </p:pic>
      <p:pic>
        <p:nvPicPr>
          <p:cNvPr id="58" name="Graphic 57" descr="Mute speaker with solid fill">
            <a:extLst>
              <a:ext uri="{FF2B5EF4-FFF2-40B4-BE49-F238E27FC236}">
                <a16:creationId xmlns:a16="http://schemas.microsoft.com/office/drawing/2014/main" id="{780065F3-0ABB-48A4-84A4-A143067F52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51740" y="3875101"/>
            <a:ext cx="457200" cy="457200"/>
          </a:xfrm>
          <a:prstGeom prst="rect">
            <a:avLst/>
          </a:prstGeom>
        </p:spPr>
      </p:pic>
      <p:pic>
        <p:nvPicPr>
          <p:cNvPr id="60" name="Graphic 59" descr="Questions outline">
            <a:extLst>
              <a:ext uri="{FF2B5EF4-FFF2-40B4-BE49-F238E27FC236}">
                <a16:creationId xmlns:a16="http://schemas.microsoft.com/office/drawing/2014/main" id="{557F97B3-936E-4707-B88A-AC3B573A8A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56490" y="2858070"/>
            <a:ext cx="647700" cy="647700"/>
          </a:xfrm>
          <a:prstGeom prst="rect">
            <a:avLst/>
          </a:prstGeom>
        </p:spPr>
      </p:pic>
      <p:sp>
        <p:nvSpPr>
          <p:cNvPr id="25" name="Rectangle 24">
            <a:extLst>
              <a:ext uri="{FF2B5EF4-FFF2-40B4-BE49-F238E27FC236}">
                <a16:creationId xmlns:a16="http://schemas.microsoft.com/office/drawing/2014/main" id="{74AEC128-4EDC-40B3-A0C6-0CB7077DCB95}"/>
              </a:ext>
            </a:extLst>
          </p:cNvPr>
          <p:cNvSpPr/>
          <p:nvPr/>
        </p:nvSpPr>
        <p:spPr>
          <a:xfrm>
            <a:off x="632460" y="4652329"/>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Cannot partake in any form </a:t>
            </a:r>
          </a:p>
          <a:p>
            <a:pPr algn="ctr"/>
            <a:r>
              <a:rPr lang="en-US" sz="1600" dirty="0">
                <a:solidFill>
                  <a:schemeClr val="tx1"/>
                </a:solidFill>
                <a:latin typeface="Segoe UI" panose="020B0502040204020203" pitchFamily="34" charset="0"/>
                <a:cs typeface="Segoe UI" panose="020B0502040204020203" pitchFamily="34" charset="0"/>
              </a:rPr>
              <a:t>of advocacy</a:t>
            </a:r>
          </a:p>
        </p:txBody>
      </p:sp>
      <p:sp>
        <p:nvSpPr>
          <p:cNvPr id="28" name="Flowchart: Preparation 27">
            <a:extLst>
              <a:ext uri="{FF2B5EF4-FFF2-40B4-BE49-F238E27FC236}">
                <a16:creationId xmlns:a16="http://schemas.microsoft.com/office/drawing/2014/main" id="{CB5CEFA5-E724-4048-8A3A-6856F5EDB5AE}"/>
              </a:ext>
            </a:extLst>
          </p:cNvPr>
          <p:cNvSpPr/>
          <p:nvPr/>
        </p:nvSpPr>
        <p:spPr>
          <a:xfrm>
            <a:off x="354438" y="4642832"/>
            <a:ext cx="1062990" cy="836802"/>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egaphone1 with solid fill">
            <a:extLst>
              <a:ext uri="{FF2B5EF4-FFF2-40B4-BE49-F238E27FC236}">
                <a16:creationId xmlns:a16="http://schemas.microsoft.com/office/drawing/2014/main" id="{AA1D1F16-616B-421D-96FF-14EA830E2E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2460" y="4774937"/>
            <a:ext cx="572592" cy="572592"/>
          </a:xfrm>
          <a:prstGeom prst="rect">
            <a:avLst/>
          </a:prstGeom>
        </p:spPr>
      </p:pic>
      <p:sp>
        <p:nvSpPr>
          <p:cNvPr id="16" name="&quot;Not Allowed&quot; Symbol 15">
            <a:extLst>
              <a:ext uri="{FF2B5EF4-FFF2-40B4-BE49-F238E27FC236}">
                <a16:creationId xmlns:a16="http://schemas.microsoft.com/office/drawing/2014/main" id="{009EE446-EF16-4975-B19A-CE6ADDCAD63B}"/>
              </a:ext>
            </a:extLst>
          </p:cNvPr>
          <p:cNvSpPr/>
          <p:nvPr/>
        </p:nvSpPr>
        <p:spPr>
          <a:xfrm>
            <a:off x="549062" y="4704235"/>
            <a:ext cx="739387" cy="713995"/>
          </a:xfrm>
          <a:prstGeom prst="noSmoking">
            <a:avLst>
              <a:gd name="adj" fmla="val 7315"/>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7405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6BC66B-D283-46DD-BED2-776B102EC16F}"/>
              </a:ext>
            </a:extLst>
          </p:cNvPr>
          <p:cNvSpPr/>
          <p:nvPr/>
        </p:nvSpPr>
        <p:spPr>
          <a:xfrm>
            <a:off x="11174729" y="5965956"/>
            <a:ext cx="691374" cy="6746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6" name="Rectangle 5">
            <a:extLst>
              <a:ext uri="{FF2B5EF4-FFF2-40B4-BE49-F238E27FC236}">
                <a16:creationId xmlns:a16="http://schemas.microsoft.com/office/drawing/2014/main" id="{4A2ED843-89C3-481C-9EBE-6D08820A3544}"/>
              </a:ext>
            </a:extLst>
          </p:cNvPr>
          <p:cNvSpPr/>
          <p:nvPr/>
        </p:nvSpPr>
        <p:spPr>
          <a:xfrm>
            <a:off x="10260328" y="5965956"/>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7" name="Rectangle 6">
            <a:extLst>
              <a:ext uri="{FF2B5EF4-FFF2-40B4-BE49-F238E27FC236}">
                <a16:creationId xmlns:a16="http://schemas.microsoft.com/office/drawing/2014/main" id="{22468531-2504-4270-BFC7-BFEB29AB0EA7}"/>
              </a:ext>
            </a:extLst>
          </p:cNvPr>
          <p:cNvSpPr/>
          <p:nvPr/>
        </p:nvSpPr>
        <p:spPr>
          <a:xfrm>
            <a:off x="796941" y="2407831"/>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Programmatic control</a:t>
            </a:r>
          </a:p>
        </p:txBody>
      </p:sp>
      <p:sp>
        <p:nvSpPr>
          <p:cNvPr id="8" name="Arrow: Pentagon 7">
            <a:extLst>
              <a:ext uri="{FF2B5EF4-FFF2-40B4-BE49-F238E27FC236}">
                <a16:creationId xmlns:a16="http://schemas.microsoft.com/office/drawing/2014/main" id="{2F1C5C03-9592-4BF2-A79A-BDD6F0F3E44A}"/>
              </a:ext>
            </a:extLst>
          </p:cNvPr>
          <p:cNvSpPr/>
          <p:nvPr/>
        </p:nvSpPr>
        <p:spPr>
          <a:xfrm>
            <a:off x="796941" y="2407831"/>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3C90B34F-226F-4FD8-8A71-A1F9590278EE}"/>
              </a:ext>
            </a:extLst>
          </p:cNvPr>
          <p:cNvSpPr/>
          <p:nvPr/>
        </p:nvSpPr>
        <p:spPr>
          <a:xfrm>
            <a:off x="6260481" y="2407830"/>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Flexibility &amp; Program Responsiveness</a:t>
            </a:r>
          </a:p>
        </p:txBody>
      </p:sp>
      <p:sp>
        <p:nvSpPr>
          <p:cNvPr id="10" name="Arrow: Pentagon 9">
            <a:extLst>
              <a:ext uri="{FF2B5EF4-FFF2-40B4-BE49-F238E27FC236}">
                <a16:creationId xmlns:a16="http://schemas.microsoft.com/office/drawing/2014/main" id="{74C02EE6-FB20-4A21-9C35-5C7932E949F6}"/>
              </a:ext>
            </a:extLst>
          </p:cNvPr>
          <p:cNvSpPr/>
          <p:nvPr/>
        </p:nvSpPr>
        <p:spPr>
          <a:xfrm rot="10800000">
            <a:off x="10323241" y="2396469"/>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7F6560D5-E174-4C82-9F19-E9D1D03695DE}"/>
              </a:ext>
            </a:extLst>
          </p:cNvPr>
          <p:cNvSpPr/>
          <p:nvPr/>
        </p:nvSpPr>
        <p:spPr>
          <a:xfrm>
            <a:off x="796941" y="3335467"/>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Potential for greater CHW        			  engagement</a:t>
            </a:r>
          </a:p>
        </p:txBody>
      </p:sp>
      <p:sp>
        <p:nvSpPr>
          <p:cNvPr id="13" name="Arrow: Pentagon 12">
            <a:extLst>
              <a:ext uri="{FF2B5EF4-FFF2-40B4-BE49-F238E27FC236}">
                <a16:creationId xmlns:a16="http://schemas.microsoft.com/office/drawing/2014/main" id="{74B51244-D41E-4111-BED3-08B40448F547}"/>
              </a:ext>
            </a:extLst>
          </p:cNvPr>
          <p:cNvSpPr/>
          <p:nvPr/>
        </p:nvSpPr>
        <p:spPr>
          <a:xfrm>
            <a:off x="796941" y="3335468"/>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A25A40C5-E76D-42E0-88C0-FE18F316BB1F}"/>
              </a:ext>
            </a:extLst>
          </p:cNvPr>
          <p:cNvSpPr/>
          <p:nvPr/>
        </p:nvSpPr>
        <p:spPr>
          <a:xfrm>
            <a:off x="6260481" y="3335467"/>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solidFill>
                  <a:schemeClr val="tx1"/>
                </a:solidFill>
                <a:latin typeface="Segoe UI" panose="020B0502040204020203" pitchFamily="34" charset="0"/>
                <a:cs typeface="Segoe UI" panose="020B0502040204020203" pitchFamily="34" charset="0"/>
              </a:rPr>
              <a:t>   Build-to-suit systems/structures</a:t>
            </a:r>
          </a:p>
        </p:txBody>
      </p:sp>
      <p:sp>
        <p:nvSpPr>
          <p:cNvPr id="15" name="Arrow: Pentagon 14">
            <a:extLst>
              <a:ext uri="{FF2B5EF4-FFF2-40B4-BE49-F238E27FC236}">
                <a16:creationId xmlns:a16="http://schemas.microsoft.com/office/drawing/2014/main" id="{48C90838-8C18-4CE7-BBED-68E4DDDD8122}"/>
              </a:ext>
            </a:extLst>
          </p:cNvPr>
          <p:cNvSpPr/>
          <p:nvPr/>
        </p:nvSpPr>
        <p:spPr>
          <a:xfrm rot="10800000">
            <a:off x="10323241" y="3324106"/>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2" name="Title 1">
            <a:extLst>
              <a:ext uri="{FF2B5EF4-FFF2-40B4-BE49-F238E27FC236}">
                <a16:creationId xmlns:a16="http://schemas.microsoft.com/office/drawing/2014/main" id="{EFA7D105-1035-4C58-ABF5-CA07259F24FF}"/>
              </a:ext>
            </a:extLst>
          </p:cNvPr>
          <p:cNvSpPr txBox="1">
            <a:spLocks/>
          </p:cNvSpPr>
          <p:nvPr/>
        </p:nvSpPr>
        <p:spPr>
          <a:xfrm>
            <a:off x="273994" y="828408"/>
            <a:ext cx="11592109" cy="660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latin typeface="Segoe UI" panose="020B0502040204020203" pitchFamily="34" charset="0"/>
                <a:cs typeface="Segoe UI" panose="020B0502040204020203" pitchFamily="34" charset="0"/>
              </a:rPr>
              <a:t>Why was the decision made for certification to be housed within a non-government agency? (Responses from programs)</a:t>
            </a:r>
          </a:p>
        </p:txBody>
      </p:sp>
      <p:pic>
        <p:nvPicPr>
          <p:cNvPr id="34" name="Graphic 33" descr="Cheers with solid fill">
            <a:extLst>
              <a:ext uri="{FF2B5EF4-FFF2-40B4-BE49-F238E27FC236}">
                <a16:creationId xmlns:a16="http://schemas.microsoft.com/office/drawing/2014/main" id="{A6D6C469-06F4-4D1F-81BF-CA0A7212F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988" y="3429000"/>
            <a:ext cx="680020" cy="680020"/>
          </a:xfrm>
          <a:prstGeom prst="rect">
            <a:avLst/>
          </a:prstGeom>
        </p:spPr>
      </p:pic>
      <p:pic>
        <p:nvPicPr>
          <p:cNvPr id="36" name="Graphic 35" descr="Gavel with solid fill">
            <a:extLst>
              <a:ext uri="{FF2B5EF4-FFF2-40B4-BE49-F238E27FC236}">
                <a16:creationId xmlns:a16="http://schemas.microsoft.com/office/drawing/2014/main" id="{26229A21-8321-4092-ACED-C202F3E607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906" y="2502498"/>
            <a:ext cx="637967" cy="637967"/>
          </a:xfrm>
          <a:prstGeom prst="rect">
            <a:avLst/>
          </a:prstGeom>
        </p:spPr>
      </p:pic>
      <p:pic>
        <p:nvPicPr>
          <p:cNvPr id="38" name="Graphic 37" descr="Shuffle with solid fill">
            <a:extLst>
              <a:ext uri="{FF2B5EF4-FFF2-40B4-BE49-F238E27FC236}">
                <a16:creationId xmlns:a16="http://schemas.microsoft.com/office/drawing/2014/main" id="{51C35E45-718A-4972-AA7B-4D02DE6265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8991" y="2506924"/>
            <a:ext cx="633541" cy="633541"/>
          </a:xfrm>
          <a:prstGeom prst="rect">
            <a:avLst/>
          </a:prstGeom>
        </p:spPr>
      </p:pic>
      <p:pic>
        <p:nvPicPr>
          <p:cNvPr id="40" name="Graphic 39" descr="Internet with solid fill">
            <a:extLst>
              <a:ext uri="{FF2B5EF4-FFF2-40B4-BE49-F238E27FC236}">
                <a16:creationId xmlns:a16="http://schemas.microsoft.com/office/drawing/2014/main" id="{A337721A-BAEB-45BC-9B85-BDEB340D74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52932" y="3422775"/>
            <a:ext cx="609600" cy="609600"/>
          </a:xfrm>
          <a:prstGeom prst="rect">
            <a:avLst/>
          </a:prstGeom>
        </p:spPr>
      </p:pic>
      <p:sp>
        <p:nvSpPr>
          <p:cNvPr id="17" name="Rectangle 16">
            <a:extLst>
              <a:ext uri="{FF2B5EF4-FFF2-40B4-BE49-F238E27FC236}">
                <a16:creationId xmlns:a16="http://schemas.microsoft.com/office/drawing/2014/main" id="{55D4E400-C23B-4EF2-93B1-8D4D8F2A2A51}"/>
              </a:ext>
            </a:extLst>
          </p:cNvPr>
          <p:cNvSpPr/>
          <p:nvPr/>
        </p:nvSpPr>
        <p:spPr>
          <a:xfrm>
            <a:off x="796941" y="4256304"/>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Advocacy</a:t>
            </a:r>
          </a:p>
        </p:txBody>
      </p:sp>
      <p:sp>
        <p:nvSpPr>
          <p:cNvPr id="18" name="Arrow: Pentagon 17">
            <a:extLst>
              <a:ext uri="{FF2B5EF4-FFF2-40B4-BE49-F238E27FC236}">
                <a16:creationId xmlns:a16="http://schemas.microsoft.com/office/drawing/2014/main" id="{8FFC1272-4553-444C-AA0A-0EC06167857A}"/>
              </a:ext>
            </a:extLst>
          </p:cNvPr>
          <p:cNvSpPr/>
          <p:nvPr/>
        </p:nvSpPr>
        <p:spPr>
          <a:xfrm>
            <a:off x="796941" y="4256305"/>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11" name="Graphic 10" descr="Megaphone1 with solid fill">
            <a:extLst>
              <a:ext uri="{FF2B5EF4-FFF2-40B4-BE49-F238E27FC236}">
                <a16:creationId xmlns:a16="http://schemas.microsoft.com/office/drawing/2014/main" id="{1D927CAB-F3E5-4372-82CE-3F6ACA907E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2906" y="4350972"/>
            <a:ext cx="637967" cy="637967"/>
          </a:xfrm>
          <a:prstGeom prst="rect">
            <a:avLst/>
          </a:prstGeom>
        </p:spPr>
      </p:pic>
    </p:spTree>
    <p:extLst>
      <p:ext uri="{BB962C8B-B14F-4D97-AF65-F5344CB8AC3E}">
        <p14:creationId xmlns:p14="http://schemas.microsoft.com/office/powerpoint/2010/main" val="2664637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2E9406-A783-4C62-80BA-C24DA52983D6}"/>
              </a:ext>
            </a:extLst>
          </p:cNvPr>
          <p:cNvSpPr/>
          <p:nvPr/>
        </p:nvSpPr>
        <p:spPr>
          <a:xfrm>
            <a:off x="11174729" y="5965956"/>
            <a:ext cx="691374" cy="6746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6" name="Rectangle 5">
            <a:extLst>
              <a:ext uri="{FF2B5EF4-FFF2-40B4-BE49-F238E27FC236}">
                <a16:creationId xmlns:a16="http://schemas.microsoft.com/office/drawing/2014/main" id="{D8E5CCCA-66DA-4F5E-852F-6488B036F161}"/>
              </a:ext>
            </a:extLst>
          </p:cNvPr>
          <p:cNvSpPr/>
          <p:nvPr/>
        </p:nvSpPr>
        <p:spPr>
          <a:xfrm>
            <a:off x="10260328" y="5965956"/>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7" name="Rectangle 6">
            <a:extLst>
              <a:ext uri="{FF2B5EF4-FFF2-40B4-BE49-F238E27FC236}">
                <a16:creationId xmlns:a16="http://schemas.microsoft.com/office/drawing/2014/main" id="{26B7F00C-CA19-458C-9690-1B9142A044D5}"/>
              </a:ext>
            </a:extLst>
          </p:cNvPr>
          <p:cNvSpPr/>
          <p:nvPr/>
        </p:nvSpPr>
        <p:spPr>
          <a:xfrm>
            <a:off x="686727" y="2438745"/>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Sustainable Funding</a:t>
            </a:r>
          </a:p>
        </p:txBody>
      </p:sp>
      <p:sp>
        <p:nvSpPr>
          <p:cNvPr id="8" name="Rectangle 7">
            <a:extLst>
              <a:ext uri="{FF2B5EF4-FFF2-40B4-BE49-F238E27FC236}">
                <a16:creationId xmlns:a16="http://schemas.microsoft.com/office/drawing/2014/main" id="{2182E2AD-C17C-410A-A43B-996983F67143}"/>
              </a:ext>
            </a:extLst>
          </p:cNvPr>
          <p:cNvSpPr/>
          <p:nvPr/>
        </p:nvSpPr>
        <p:spPr>
          <a:xfrm>
            <a:off x="6150267" y="2438744"/>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Capacity</a:t>
            </a:r>
          </a:p>
        </p:txBody>
      </p:sp>
      <p:sp>
        <p:nvSpPr>
          <p:cNvPr id="9" name="Rectangle 8">
            <a:extLst>
              <a:ext uri="{FF2B5EF4-FFF2-40B4-BE49-F238E27FC236}">
                <a16:creationId xmlns:a16="http://schemas.microsoft.com/office/drawing/2014/main" id="{BBB1FB16-78E5-4F68-9937-9E1F69F4E2EA}"/>
              </a:ext>
            </a:extLst>
          </p:cNvPr>
          <p:cNvSpPr/>
          <p:nvPr/>
        </p:nvSpPr>
        <p:spPr>
          <a:xfrm>
            <a:off x="686727" y="3366382"/>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I              If outsourcing, maintaining control over              p             program/policies</a:t>
            </a:r>
          </a:p>
        </p:txBody>
      </p:sp>
      <p:sp>
        <p:nvSpPr>
          <p:cNvPr id="10" name="Rectangle 9">
            <a:extLst>
              <a:ext uri="{FF2B5EF4-FFF2-40B4-BE49-F238E27FC236}">
                <a16:creationId xmlns:a16="http://schemas.microsoft.com/office/drawing/2014/main" id="{5081EF0C-431D-4A7C-8429-BDBBED48A19A}"/>
              </a:ext>
            </a:extLst>
          </p:cNvPr>
          <p:cNvSpPr/>
          <p:nvPr/>
        </p:nvSpPr>
        <p:spPr>
          <a:xfrm>
            <a:off x="6150267" y="3366381"/>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Infrastructure</a:t>
            </a:r>
          </a:p>
        </p:txBody>
      </p:sp>
      <p:sp>
        <p:nvSpPr>
          <p:cNvPr id="14" name="Flowchart: Preparation 13">
            <a:extLst>
              <a:ext uri="{FF2B5EF4-FFF2-40B4-BE49-F238E27FC236}">
                <a16:creationId xmlns:a16="http://schemas.microsoft.com/office/drawing/2014/main" id="{389B7B67-41D6-4B37-AEC0-C121AA164D28}"/>
              </a:ext>
            </a:extLst>
          </p:cNvPr>
          <p:cNvSpPr/>
          <p:nvPr/>
        </p:nvSpPr>
        <p:spPr>
          <a:xfrm>
            <a:off x="363124" y="3374058"/>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eparation 14">
            <a:extLst>
              <a:ext uri="{FF2B5EF4-FFF2-40B4-BE49-F238E27FC236}">
                <a16:creationId xmlns:a16="http://schemas.microsoft.com/office/drawing/2014/main" id="{E47D06C9-AB94-4728-B38B-EA9895370A96}"/>
              </a:ext>
            </a:extLst>
          </p:cNvPr>
          <p:cNvSpPr/>
          <p:nvPr/>
        </p:nvSpPr>
        <p:spPr>
          <a:xfrm>
            <a:off x="363124" y="2438744"/>
            <a:ext cx="1062990" cy="84166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eparation 16">
            <a:extLst>
              <a:ext uri="{FF2B5EF4-FFF2-40B4-BE49-F238E27FC236}">
                <a16:creationId xmlns:a16="http://schemas.microsoft.com/office/drawing/2014/main" id="{39F391A9-1B53-4DB7-ABA9-DC89EE986057}"/>
              </a:ext>
            </a:extLst>
          </p:cNvPr>
          <p:cNvSpPr/>
          <p:nvPr/>
        </p:nvSpPr>
        <p:spPr>
          <a:xfrm>
            <a:off x="10803113" y="3374057"/>
            <a:ext cx="1062990" cy="817377"/>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eparation 17">
            <a:extLst>
              <a:ext uri="{FF2B5EF4-FFF2-40B4-BE49-F238E27FC236}">
                <a16:creationId xmlns:a16="http://schemas.microsoft.com/office/drawing/2014/main" id="{4E1829D0-7BDA-49AB-A0E2-63E5DF752349}"/>
              </a:ext>
            </a:extLst>
          </p:cNvPr>
          <p:cNvSpPr/>
          <p:nvPr/>
        </p:nvSpPr>
        <p:spPr>
          <a:xfrm>
            <a:off x="10803113" y="2433094"/>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D91BC42-928C-4064-98C3-AE76976006E4}"/>
              </a:ext>
            </a:extLst>
          </p:cNvPr>
          <p:cNvSpPr txBox="1">
            <a:spLocks/>
          </p:cNvSpPr>
          <p:nvPr/>
        </p:nvSpPr>
        <p:spPr>
          <a:xfrm>
            <a:off x="363124" y="1033310"/>
            <a:ext cx="8025068" cy="66078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Segoe UI" panose="020B0502040204020203" pitchFamily="34" charset="0"/>
                <a:cs typeface="Segoe UI" panose="020B0502040204020203" pitchFamily="34" charset="0"/>
              </a:rPr>
              <a:t>Notable Challenges: Non-Government Run Programs</a:t>
            </a:r>
          </a:p>
        </p:txBody>
      </p:sp>
      <p:pic>
        <p:nvPicPr>
          <p:cNvPr id="22" name="Graphic 21" descr="Unfollow with solid fill">
            <a:extLst>
              <a:ext uri="{FF2B5EF4-FFF2-40B4-BE49-F238E27FC236}">
                <a16:creationId xmlns:a16="http://schemas.microsoft.com/office/drawing/2014/main" id="{DA580014-03E5-4857-B5D4-049E40388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0665" y="2568616"/>
            <a:ext cx="556260" cy="556260"/>
          </a:xfrm>
          <a:prstGeom prst="rect">
            <a:avLst/>
          </a:prstGeom>
        </p:spPr>
      </p:pic>
      <p:pic>
        <p:nvPicPr>
          <p:cNvPr id="24" name="Graphic 23" descr="Flying Money with solid fill">
            <a:extLst>
              <a:ext uri="{FF2B5EF4-FFF2-40B4-BE49-F238E27FC236}">
                <a16:creationId xmlns:a16="http://schemas.microsoft.com/office/drawing/2014/main" id="{CC923F71-ABF6-40DB-B623-51F900BE87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2525" y="2609526"/>
            <a:ext cx="515350" cy="515350"/>
          </a:xfrm>
          <a:prstGeom prst="rect">
            <a:avLst/>
          </a:prstGeom>
        </p:spPr>
      </p:pic>
      <p:pic>
        <p:nvPicPr>
          <p:cNvPr id="26" name="Graphic 25" descr="Blueprint with solid fill">
            <a:extLst>
              <a:ext uri="{FF2B5EF4-FFF2-40B4-BE49-F238E27FC236}">
                <a16:creationId xmlns:a16="http://schemas.microsoft.com/office/drawing/2014/main" id="{F09B4261-8FA0-4B17-8C55-A64AD918DB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77974" y="3513645"/>
            <a:ext cx="548130" cy="548130"/>
          </a:xfrm>
          <a:prstGeom prst="rect">
            <a:avLst/>
          </a:prstGeom>
        </p:spPr>
      </p:pic>
      <p:pic>
        <p:nvPicPr>
          <p:cNvPr id="30" name="Graphic 29" descr="Disconnected with solid fill">
            <a:extLst>
              <a:ext uri="{FF2B5EF4-FFF2-40B4-BE49-F238E27FC236}">
                <a16:creationId xmlns:a16="http://schemas.microsoft.com/office/drawing/2014/main" id="{E8C20F2F-DF1F-47D7-A2BE-3A6DB3D800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25" y="3459571"/>
            <a:ext cx="656277" cy="656277"/>
          </a:xfrm>
          <a:prstGeom prst="rect">
            <a:avLst/>
          </a:prstGeom>
        </p:spPr>
      </p:pic>
      <p:sp>
        <p:nvSpPr>
          <p:cNvPr id="20" name="Rectangle 19">
            <a:extLst>
              <a:ext uri="{FF2B5EF4-FFF2-40B4-BE49-F238E27FC236}">
                <a16:creationId xmlns:a16="http://schemas.microsoft.com/office/drawing/2014/main" id="{010C6DB5-0587-453D-A516-9ABC34266E3C}"/>
              </a:ext>
            </a:extLst>
          </p:cNvPr>
          <p:cNvSpPr/>
          <p:nvPr/>
        </p:nvSpPr>
        <p:spPr>
          <a:xfrm>
            <a:off x="6150267" y="4331022"/>
            <a:ext cx="5235837" cy="82730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lumMod val="75000"/>
                    <a:lumOff val="25000"/>
                  </a:schemeClr>
                </a:solidFill>
                <a:latin typeface="Segoe UI" panose="020B0502040204020203" pitchFamily="34" charset="0"/>
                <a:cs typeface="Segoe UI" panose="020B0502040204020203" pitchFamily="34" charset="0"/>
              </a:rPr>
              <a:t>        Must establish credibility of the certification</a:t>
            </a:r>
            <a:r>
              <a:rPr lang="en-US" sz="16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21" name="Flowchart: Preparation 20">
            <a:extLst>
              <a:ext uri="{FF2B5EF4-FFF2-40B4-BE49-F238E27FC236}">
                <a16:creationId xmlns:a16="http://schemas.microsoft.com/office/drawing/2014/main" id="{EFBEB7DF-E4C9-4F83-B936-5BD4640DFF94}"/>
              </a:ext>
            </a:extLst>
          </p:cNvPr>
          <p:cNvSpPr/>
          <p:nvPr/>
        </p:nvSpPr>
        <p:spPr>
          <a:xfrm>
            <a:off x="10803113" y="4331022"/>
            <a:ext cx="1062990" cy="831993"/>
          </a:xfrm>
          <a:prstGeom prst="flowChartPreparation">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Badge Tick with solid fill">
            <a:extLst>
              <a:ext uri="{FF2B5EF4-FFF2-40B4-BE49-F238E27FC236}">
                <a16:creationId xmlns:a16="http://schemas.microsoft.com/office/drawing/2014/main" id="{82BCBC57-00AF-4096-9C0A-F92BD82B64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06351" y="4398986"/>
            <a:ext cx="691375" cy="691375"/>
          </a:xfrm>
          <a:prstGeom prst="rect">
            <a:avLst/>
          </a:prstGeom>
        </p:spPr>
      </p:pic>
    </p:spTree>
    <p:extLst>
      <p:ext uri="{BB962C8B-B14F-4D97-AF65-F5344CB8AC3E}">
        <p14:creationId xmlns:p14="http://schemas.microsoft.com/office/powerpoint/2010/main" val="217298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DE6B-DAE1-436B-BA2E-52131988D046}"/>
              </a:ext>
            </a:extLst>
          </p:cNvPr>
          <p:cNvSpPr>
            <a:spLocks noGrp="1"/>
          </p:cNvSpPr>
          <p:nvPr>
            <p:ph type="title"/>
          </p:nvPr>
        </p:nvSpPr>
        <p:spPr>
          <a:xfrm>
            <a:off x="838200" y="365126"/>
            <a:ext cx="10515600" cy="738846"/>
          </a:xfrm>
        </p:spPr>
        <p:txBody>
          <a:bodyPr>
            <a:normAutofit/>
          </a:bodyPr>
          <a:lstStyle/>
          <a:p>
            <a:r>
              <a:rPr lang="en-US" sz="3600" dirty="0">
                <a:latin typeface="Segoe UI" panose="020B0502040204020203" pitchFamily="34" charset="0"/>
                <a:cs typeface="Segoe UI" panose="020B0502040204020203" pitchFamily="34" charset="0"/>
              </a:rPr>
              <a:t>States Researched</a:t>
            </a:r>
          </a:p>
        </p:txBody>
      </p:sp>
      <p:pic>
        <p:nvPicPr>
          <p:cNvPr id="5" name="Content Placeholder 4">
            <a:extLst>
              <a:ext uri="{FF2B5EF4-FFF2-40B4-BE49-F238E27FC236}">
                <a16:creationId xmlns:a16="http://schemas.microsoft.com/office/drawing/2014/main" id="{115E3058-AB89-4B1D-A224-EE7B5BC23604}"/>
              </a:ext>
            </a:extLst>
          </p:cNvPr>
          <p:cNvPicPr>
            <a:picLocks noGrp="1" noChangeAspect="1"/>
          </p:cNvPicPr>
          <p:nvPr>
            <p:ph idx="1"/>
          </p:nvPr>
        </p:nvPicPr>
        <p:blipFill>
          <a:blip r:embed="rId3"/>
          <a:stretch>
            <a:fillRect/>
          </a:stretch>
        </p:blipFill>
        <p:spPr>
          <a:xfrm>
            <a:off x="1327916" y="1103972"/>
            <a:ext cx="9536167" cy="5308444"/>
          </a:xfrm>
        </p:spPr>
      </p:pic>
      <p:sp>
        <p:nvSpPr>
          <p:cNvPr id="3" name="Flowchart: Connector 2">
            <a:extLst>
              <a:ext uri="{FF2B5EF4-FFF2-40B4-BE49-F238E27FC236}">
                <a16:creationId xmlns:a16="http://schemas.microsoft.com/office/drawing/2014/main" id="{30EBE547-AC63-4BD1-92D9-249037F720F5}"/>
              </a:ext>
            </a:extLst>
          </p:cNvPr>
          <p:cNvSpPr/>
          <p:nvPr/>
        </p:nvSpPr>
        <p:spPr>
          <a:xfrm>
            <a:off x="8300216" y="4042435"/>
            <a:ext cx="415159" cy="390525"/>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0AA2BC5-6C64-41C9-9C90-FC54E41AE7D7}"/>
              </a:ext>
            </a:extLst>
          </p:cNvPr>
          <p:cNvSpPr/>
          <p:nvPr/>
        </p:nvSpPr>
        <p:spPr>
          <a:xfrm>
            <a:off x="6065782" y="4238625"/>
            <a:ext cx="861191" cy="825114"/>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60C23C69-165F-4506-BF09-3C4871E69922}"/>
              </a:ext>
            </a:extLst>
          </p:cNvPr>
          <p:cNvSpPr/>
          <p:nvPr/>
        </p:nvSpPr>
        <p:spPr>
          <a:xfrm>
            <a:off x="8214490" y="4694316"/>
            <a:ext cx="586609" cy="576844"/>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1A90214B-BBDC-4AF8-9569-14D231FF36F0}"/>
              </a:ext>
            </a:extLst>
          </p:cNvPr>
          <p:cNvSpPr/>
          <p:nvPr/>
        </p:nvSpPr>
        <p:spPr>
          <a:xfrm>
            <a:off x="9372600" y="2781300"/>
            <a:ext cx="371476" cy="364158"/>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E4457823-2282-4B14-A4F4-630785FDC872}"/>
              </a:ext>
            </a:extLst>
          </p:cNvPr>
          <p:cNvSpPr/>
          <p:nvPr/>
        </p:nvSpPr>
        <p:spPr>
          <a:xfrm>
            <a:off x="7784221" y="3651910"/>
            <a:ext cx="415159" cy="390525"/>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306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401955" y="433392"/>
            <a:ext cx="6224387" cy="535558"/>
          </a:xfrm>
        </p:spPr>
        <p:txBody>
          <a:bodyPr>
            <a:normAutofit/>
          </a:bodyPr>
          <a:lstStyle/>
          <a:p>
            <a:r>
              <a:rPr lang="en-US" sz="2800" dirty="0">
                <a:latin typeface="Segoe UI" panose="020B0502040204020203" pitchFamily="34" charset="0"/>
                <a:cs typeface="Segoe UI" panose="020B0502040204020203" pitchFamily="34" charset="0"/>
              </a:rPr>
              <a:t>Take Home Messages from States</a:t>
            </a:r>
          </a:p>
        </p:txBody>
      </p:sp>
      <p:sp>
        <p:nvSpPr>
          <p:cNvPr id="12" name="Rectangle 11">
            <a:extLst>
              <a:ext uri="{FF2B5EF4-FFF2-40B4-BE49-F238E27FC236}">
                <a16:creationId xmlns:a16="http://schemas.microsoft.com/office/drawing/2014/main" id="{E76C1212-6F00-459D-8804-B73A63981CA4}"/>
              </a:ext>
            </a:extLst>
          </p:cNvPr>
          <p:cNvSpPr/>
          <p:nvPr/>
        </p:nvSpPr>
        <p:spPr>
          <a:xfrm>
            <a:off x="9077325" y="1977390"/>
            <a:ext cx="2590800" cy="2413193"/>
          </a:xfrm>
          <a:prstGeom prst="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Find balance between capitalizing on windows of opportunity without compromising the integrity of the mission.</a:t>
            </a:r>
          </a:p>
        </p:txBody>
      </p:sp>
      <p:sp>
        <p:nvSpPr>
          <p:cNvPr id="13" name="Rectangle 12">
            <a:extLst>
              <a:ext uri="{FF2B5EF4-FFF2-40B4-BE49-F238E27FC236}">
                <a16:creationId xmlns:a16="http://schemas.microsoft.com/office/drawing/2014/main" id="{329CC674-5976-49EF-90EC-E122CF1C45C0}"/>
              </a:ext>
            </a:extLst>
          </p:cNvPr>
          <p:cNvSpPr/>
          <p:nvPr/>
        </p:nvSpPr>
        <p:spPr>
          <a:xfrm>
            <a:off x="6185535" y="1977390"/>
            <a:ext cx="2590800" cy="2413193"/>
          </a:xfrm>
          <a:prstGeom prst="rect">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Segoe UI" panose="020B0502040204020203" pitchFamily="34" charset="0"/>
                <a:cs typeface="Segoe UI" panose="020B0502040204020203" pitchFamily="34" charset="0"/>
              </a:rPr>
              <a:t>Engage diverse stakeholders throughout the process.</a:t>
            </a:r>
          </a:p>
          <a:p>
            <a:pPr algn="ctr"/>
            <a:endParaRPr lang="en-US" dirty="0">
              <a:solidFill>
                <a:schemeClr val="bg1"/>
              </a:solidFill>
            </a:endParaRPr>
          </a:p>
        </p:txBody>
      </p:sp>
      <p:sp>
        <p:nvSpPr>
          <p:cNvPr id="14" name="Rectangle 13">
            <a:extLst>
              <a:ext uri="{FF2B5EF4-FFF2-40B4-BE49-F238E27FC236}">
                <a16:creationId xmlns:a16="http://schemas.microsoft.com/office/drawing/2014/main" id="{3D5B07D1-C6B5-4ADF-A47B-470854EF45A2}"/>
              </a:ext>
            </a:extLst>
          </p:cNvPr>
          <p:cNvSpPr/>
          <p:nvPr/>
        </p:nvSpPr>
        <p:spPr>
          <a:xfrm>
            <a:off x="3293745" y="1977390"/>
            <a:ext cx="2590800" cy="2413193"/>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800" b="1" dirty="0">
                <a:solidFill>
                  <a:schemeClr val="bg1"/>
                </a:solidFill>
                <a:latin typeface="Segoe UI" panose="020B0502040204020203" pitchFamily="34" charset="0"/>
                <a:cs typeface="Segoe UI" panose="020B0502040204020203" pitchFamily="34" charset="0"/>
              </a:rPr>
              <a:t>Build in flexibility. Things WILL chang</a:t>
            </a:r>
            <a:r>
              <a:rPr lang="en-US" b="1" dirty="0">
                <a:solidFill>
                  <a:schemeClr val="bg1"/>
                </a:solidFill>
                <a:latin typeface="Segoe UI" panose="020B0502040204020203" pitchFamily="34" charset="0"/>
                <a:cs typeface="Segoe UI" panose="020B0502040204020203" pitchFamily="34" charset="0"/>
              </a:rPr>
              <a:t>e.</a:t>
            </a:r>
            <a:r>
              <a:rPr lang="en-US" sz="1800" b="1" dirty="0">
                <a:solidFill>
                  <a:schemeClr val="bg1"/>
                </a:solidFill>
                <a:latin typeface="Segoe UI" panose="020B0502040204020203" pitchFamily="34" charset="0"/>
                <a:cs typeface="Segoe UI" panose="020B0502040204020203" pitchFamily="34" charset="0"/>
              </a:rPr>
              <a:t> It is impossible to foresee all challenges.</a:t>
            </a:r>
          </a:p>
        </p:txBody>
      </p:sp>
      <p:sp>
        <p:nvSpPr>
          <p:cNvPr id="15" name="Rectangle 14">
            <a:extLst>
              <a:ext uri="{FF2B5EF4-FFF2-40B4-BE49-F238E27FC236}">
                <a16:creationId xmlns:a16="http://schemas.microsoft.com/office/drawing/2014/main" id="{7AF201F8-BE11-43C6-BAAC-BAE3BA8625B0}"/>
              </a:ext>
            </a:extLst>
          </p:cNvPr>
          <p:cNvSpPr/>
          <p:nvPr/>
        </p:nvSpPr>
        <p:spPr>
          <a:xfrm>
            <a:off x="401955" y="1977390"/>
            <a:ext cx="2590800" cy="2413193"/>
          </a:xfrm>
          <a:prstGeom prst="rect">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bg1"/>
                </a:solidFill>
                <a:latin typeface="Segoe UI" panose="020B0502040204020203" pitchFamily="34" charset="0"/>
                <a:cs typeface="Segoe UI" panose="020B0502040204020203" pitchFamily="34" charset="0"/>
              </a:rPr>
              <a:t>Engage CHWs throughout the entire process. This is #1. </a:t>
            </a:r>
          </a:p>
          <a:p>
            <a:pPr algn="ctr"/>
            <a:endParaRPr lang="en-US" sz="1100" dirty="0">
              <a:solidFill>
                <a:schemeClr val="bg1"/>
              </a:solidFill>
            </a:endParaRPr>
          </a:p>
        </p:txBody>
      </p:sp>
      <p:pic>
        <p:nvPicPr>
          <p:cNvPr id="19" name="Graphic 18" descr="Lightbulb and gear with solid fill">
            <a:extLst>
              <a:ext uri="{FF2B5EF4-FFF2-40B4-BE49-F238E27FC236}">
                <a16:creationId xmlns:a16="http://schemas.microsoft.com/office/drawing/2014/main" id="{5AD89BD8-B8E5-447A-BD25-606EBC10F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0155" y="1211580"/>
            <a:ext cx="914400" cy="914400"/>
          </a:xfrm>
          <a:prstGeom prst="rect">
            <a:avLst/>
          </a:prstGeom>
        </p:spPr>
      </p:pic>
      <p:pic>
        <p:nvPicPr>
          <p:cNvPr id="20" name="Graphic 19" descr="Lightbulb and gear with solid fill">
            <a:extLst>
              <a:ext uri="{FF2B5EF4-FFF2-40B4-BE49-F238E27FC236}">
                <a16:creationId xmlns:a16="http://schemas.microsoft.com/office/drawing/2014/main" id="{90161735-9D4C-475B-B722-6C39ADBC6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1945" y="1211580"/>
            <a:ext cx="914400" cy="914400"/>
          </a:xfrm>
          <a:prstGeom prst="rect">
            <a:avLst/>
          </a:prstGeom>
        </p:spPr>
      </p:pic>
      <p:pic>
        <p:nvPicPr>
          <p:cNvPr id="21" name="Graphic 20" descr="Lightbulb and gear with solid fill">
            <a:extLst>
              <a:ext uri="{FF2B5EF4-FFF2-40B4-BE49-F238E27FC236}">
                <a16:creationId xmlns:a16="http://schemas.microsoft.com/office/drawing/2014/main" id="{F7F05D8B-DE50-427D-933F-04A966E43A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3735" y="1211580"/>
            <a:ext cx="914400" cy="914400"/>
          </a:xfrm>
          <a:prstGeom prst="rect">
            <a:avLst/>
          </a:prstGeom>
        </p:spPr>
      </p:pic>
      <p:pic>
        <p:nvPicPr>
          <p:cNvPr id="22" name="Graphic 21" descr="Lightbulb and gear with solid fill">
            <a:extLst>
              <a:ext uri="{FF2B5EF4-FFF2-40B4-BE49-F238E27FC236}">
                <a16:creationId xmlns:a16="http://schemas.microsoft.com/office/drawing/2014/main" id="{67C17D20-AC9D-4273-9550-A83C3076A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5525" y="1211580"/>
            <a:ext cx="914400" cy="914400"/>
          </a:xfrm>
          <a:prstGeom prst="rect">
            <a:avLst/>
          </a:prstGeom>
        </p:spPr>
      </p:pic>
      <p:sp>
        <p:nvSpPr>
          <p:cNvPr id="24" name="TextBox 23">
            <a:extLst>
              <a:ext uri="{FF2B5EF4-FFF2-40B4-BE49-F238E27FC236}">
                <a16:creationId xmlns:a16="http://schemas.microsoft.com/office/drawing/2014/main" id="{F23BC5E4-8FBB-4787-B9DB-6145CDEC5A5D}"/>
              </a:ext>
            </a:extLst>
          </p:cNvPr>
          <p:cNvSpPr txBox="1"/>
          <p:nvPr/>
        </p:nvSpPr>
        <p:spPr>
          <a:xfrm>
            <a:off x="100965" y="4567805"/>
            <a:ext cx="2891790" cy="1622945"/>
          </a:xfrm>
          <a:prstGeom prst="rect">
            <a:avLst/>
          </a:prstGeom>
          <a:noFill/>
        </p:spPr>
        <p:txBody>
          <a:bodyPr wrap="square">
            <a:spAutoFit/>
          </a:bodyPr>
          <a:lstStyle/>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Strategic, continuous engagement</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Build trust</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Consider inherent and/or perceived power dynamics</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Nurture CHW leadership; empower their voice</a:t>
            </a:r>
          </a:p>
        </p:txBody>
      </p:sp>
      <p:sp>
        <p:nvSpPr>
          <p:cNvPr id="27" name="TextBox 26">
            <a:extLst>
              <a:ext uri="{FF2B5EF4-FFF2-40B4-BE49-F238E27FC236}">
                <a16:creationId xmlns:a16="http://schemas.microsoft.com/office/drawing/2014/main" id="{A6FD2662-4D8B-4DE9-B4BA-A80E11DDE6A3}"/>
              </a:ext>
            </a:extLst>
          </p:cNvPr>
          <p:cNvSpPr txBox="1"/>
          <p:nvPr/>
        </p:nvSpPr>
        <p:spPr>
          <a:xfrm>
            <a:off x="2775109" y="4563553"/>
            <a:ext cx="2966085" cy="958147"/>
          </a:xfrm>
          <a:prstGeom prst="rect">
            <a:avLst/>
          </a:prstGeom>
          <a:noFill/>
        </p:spPr>
        <p:txBody>
          <a:bodyPr wrap="square">
            <a:spAutoFit/>
          </a:bodyPr>
          <a:lstStyle/>
          <a:p>
            <a:pPr marL="742950" lvl="1" indent="-2857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Particularly important early on</a:t>
            </a:r>
          </a:p>
          <a:p>
            <a:pPr marL="742950" lvl="1" indent="-2857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Consider what needs to be rule/regulation vs. what can be policy</a:t>
            </a:r>
          </a:p>
        </p:txBody>
      </p:sp>
      <p:sp>
        <p:nvSpPr>
          <p:cNvPr id="29" name="TextBox 28">
            <a:extLst>
              <a:ext uri="{FF2B5EF4-FFF2-40B4-BE49-F238E27FC236}">
                <a16:creationId xmlns:a16="http://schemas.microsoft.com/office/drawing/2014/main" id="{2D419F74-A45C-41A4-AFD5-6DD005E42432}"/>
              </a:ext>
            </a:extLst>
          </p:cNvPr>
          <p:cNvSpPr txBox="1"/>
          <p:nvPr/>
        </p:nvSpPr>
        <p:spPr>
          <a:xfrm>
            <a:off x="5772626" y="4570258"/>
            <a:ext cx="3416618" cy="2066143"/>
          </a:xfrm>
          <a:prstGeom prst="rect">
            <a:avLst/>
          </a:prstGeom>
          <a:noFill/>
        </p:spPr>
        <p:txBody>
          <a:bodyPr wrap="square">
            <a:spAutoFit/>
          </a:bodyPr>
          <a:lstStyle/>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Foster/identify “authentic” relationships</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The individuals at the table are important</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They should be the same individuals</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Be upfront about time commitments required</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Strong, public facing allies that can promote/testify to the work of CHWs</a:t>
            </a:r>
          </a:p>
        </p:txBody>
      </p:sp>
      <p:sp>
        <p:nvSpPr>
          <p:cNvPr id="31" name="TextBox 30">
            <a:extLst>
              <a:ext uri="{FF2B5EF4-FFF2-40B4-BE49-F238E27FC236}">
                <a16:creationId xmlns:a16="http://schemas.microsoft.com/office/drawing/2014/main" id="{0A77517F-447A-4B88-9CA7-5765BEB590A9}"/>
              </a:ext>
            </a:extLst>
          </p:cNvPr>
          <p:cNvSpPr txBox="1"/>
          <p:nvPr/>
        </p:nvSpPr>
        <p:spPr>
          <a:xfrm>
            <a:off x="8881110" y="4567805"/>
            <a:ext cx="2891790" cy="1622945"/>
          </a:xfrm>
          <a:prstGeom prst="rect">
            <a:avLst/>
          </a:prstGeom>
          <a:noFill/>
        </p:spPr>
        <p:txBody>
          <a:bodyPr wrap="square">
            <a:spAutoFit/>
          </a:bodyPr>
          <a:lstStyle/>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Windows of opportunity: legislative support, internal leadership support, CHW leadership, etc.</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Equally important: making decisions that won’t put the program in a box</a:t>
            </a:r>
          </a:p>
        </p:txBody>
      </p:sp>
    </p:spTree>
    <p:extLst>
      <p:ext uri="{BB962C8B-B14F-4D97-AF65-F5344CB8AC3E}">
        <p14:creationId xmlns:p14="http://schemas.microsoft.com/office/powerpoint/2010/main" val="1690050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450732" y="973202"/>
            <a:ext cx="6224387" cy="666361"/>
          </a:xfrm>
        </p:spPr>
        <p:txBody>
          <a:bodyPr>
            <a:normAutofit/>
          </a:bodyPr>
          <a:lstStyle/>
          <a:p>
            <a:r>
              <a:rPr lang="en-US" sz="3600" u="sng" dirty="0">
                <a:latin typeface="Segoe UI" panose="020B0502040204020203" pitchFamily="34" charset="0"/>
                <a:cs typeface="Segoe UI" panose="020B0502040204020203" pitchFamily="34" charset="0"/>
              </a:rPr>
              <a:t>My Takeaways</a:t>
            </a:r>
          </a:p>
        </p:txBody>
      </p:sp>
      <p:sp>
        <p:nvSpPr>
          <p:cNvPr id="3" name="Content Placeholder 2">
            <a:extLst>
              <a:ext uri="{FF2B5EF4-FFF2-40B4-BE49-F238E27FC236}">
                <a16:creationId xmlns:a16="http://schemas.microsoft.com/office/drawing/2014/main" id="{F0139E79-FE48-499A-9153-00223AD1CD9B}"/>
              </a:ext>
            </a:extLst>
          </p:cNvPr>
          <p:cNvSpPr>
            <a:spLocks noGrp="1"/>
          </p:cNvSpPr>
          <p:nvPr>
            <p:ph idx="1"/>
          </p:nvPr>
        </p:nvSpPr>
        <p:spPr>
          <a:xfrm>
            <a:off x="450732" y="2014216"/>
            <a:ext cx="10792521" cy="2829567"/>
          </a:xfrm>
        </p:spPr>
        <p:txBody>
          <a:bodyPr>
            <a:normAutofit/>
          </a:bodyPr>
          <a:lstStyle/>
          <a:p>
            <a:pPr>
              <a:lnSpc>
                <a:spcPct val="120000"/>
              </a:lnSpc>
            </a:pPr>
            <a:r>
              <a:rPr lang="en-US" sz="1800" dirty="0">
                <a:latin typeface="Segoe UI" panose="020B0502040204020203" pitchFamily="34" charset="0"/>
                <a:cs typeface="Segoe UI" panose="020B0502040204020203" pitchFamily="34" charset="0"/>
              </a:rPr>
              <a:t>What is “right” is </a:t>
            </a:r>
            <a:r>
              <a:rPr lang="en-US" sz="1800" i="1" dirty="0">
                <a:latin typeface="Segoe UI" panose="020B0502040204020203" pitchFamily="34" charset="0"/>
                <a:cs typeface="Segoe UI" panose="020B0502040204020203" pitchFamily="34" charset="0"/>
              </a:rPr>
              <a:t>extremely</a:t>
            </a:r>
            <a:r>
              <a:rPr lang="en-US" sz="1800" dirty="0">
                <a:latin typeface="Segoe UI" panose="020B0502040204020203" pitchFamily="34" charset="0"/>
                <a:cs typeface="Segoe UI" panose="020B0502040204020203" pitchFamily="34" charset="0"/>
              </a:rPr>
              <a:t> situational</a:t>
            </a:r>
          </a:p>
          <a:p>
            <a:pPr lvl="1">
              <a:lnSpc>
                <a:spcPct val="120000"/>
              </a:lnSpc>
            </a:pPr>
            <a:r>
              <a:rPr lang="en-US" sz="1800" dirty="0">
                <a:latin typeface="Segoe UI" panose="020B0502040204020203" pitchFamily="34" charset="0"/>
                <a:cs typeface="Segoe UI" panose="020B0502040204020203" pitchFamily="34" charset="0"/>
              </a:rPr>
              <a:t>No true pros and cons list split along line of NGO programs vs. State programs</a:t>
            </a:r>
          </a:p>
          <a:p>
            <a:pPr lvl="1">
              <a:lnSpc>
                <a:spcPct val="120000"/>
              </a:lnSpc>
            </a:pPr>
            <a:r>
              <a:rPr lang="en-US" sz="1800" dirty="0">
                <a:latin typeface="Segoe UI" panose="020B0502040204020203" pitchFamily="34" charset="0"/>
                <a:cs typeface="Segoe UI" panose="020B0502040204020203" pitchFamily="34" charset="0"/>
              </a:rPr>
              <a:t>States must consider their strengths and weaknesses as they relate to what other states have identified as important components</a:t>
            </a:r>
          </a:p>
          <a:p>
            <a:pPr>
              <a:lnSpc>
                <a:spcPct val="120000"/>
              </a:lnSpc>
            </a:pPr>
            <a:r>
              <a:rPr lang="en-US" sz="1800" dirty="0">
                <a:latin typeface="Segoe UI" panose="020B0502040204020203" pitchFamily="34" charset="0"/>
                <a:cs typeface="Segoe UI" panose="020B0502040204020203" pitchFamily="34" charset="0"/>
              </a:rPr>
              <a:t>There is a lot more research on other state and NGO programs to be done</a:t>
            </a:r>
          </a:p>
          <a:p>
            <a:pPr lvl="1">
              <a:lnSpc>
                <a:spcPct val="120000"/>
              </a:lnSpc>
            </a:pPr>
            <a:r>
              <a:rPr lang="en-US" sz="1800" dirty="0">
                <a:latin typeface="Segoe UI" panose="020B0502040204020203" pitchFamily="34" charset="0"/>
                <a:cs typeface="Segoe UI" panose="020B0502040204020203" pitchFamily="34" charset="0"/>
              </a:rPr>
              <a:t>Continue collaboration with state CHW programs to whatever extent possible; everyone in this space seems very eager to learn from one another</a:t>
            </a:r>
          </a:p>
        </p:txBody>
      </p:sp>
    </p:spTree>
    <p:extLst>
      <p:ext uri="{BB962C8B-B14F-4D97-AF65-F5344CB8AC3E}">
        <p14:creationId xmlns:p14="http://schemas.microsoft.com/office/powerpoint/2010/main" val="3393383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9878-71D3-446B-84BE-7093CC0892E5}"/>
              </a:ext>
            </a:extLst>
          </p:cNvPr>
          <p:cNvSpPr>
            <a:spLocks noGrp="1"/>
          </p:cNvSpPr>
          <p:nvPr>
            <p:ph type="title"/>
          </p:nvPr>
        </p:nvSpPr>
        <p:spPr>
          <a:xfrm>
            <a:off x="3467098" y="3348990"/>
            <a:ext cx="5453878" cy="995045"/>
          </a:xfrm>
        </p:spPr>
        <p:txBody>
          <a:bodyPr>
            <a:noAutofit/>
          </a:bodyPr>
          <a:lstStyle/>
          <a:p>
            <a:pPr algn="ctr"/>
            <a:r>
              <a:rPr lang="en-US" sz="1600" dirty="0">
                <a:latin typeface="Segoe UI" panose="020B0502040204020203" pitchFamily="34" charset="0"/>
                <a:cs typeface="Segoe UI" panose="020B0502040204020203" pitchFamily="34" charset="0"/>
              </a:rPr>
              <a:t>Please feel free to contact Danielle Stollar by email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hlinkClick r:id="rId2"/>
              </a:rPr>
              <a:t>pyg8@cdc.gov</a:t>
            </a:r>
            <a:endParaRPr lang="en-US" sz="32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BA3605C-F9DF-4381-AD4E-8235AAA7770B}"/>
              </a:ext>
            </a:extLst>
          </p:cNvPr>
          <p:cNvSpPr txBox="1"/>
          <p:nvPr/>
        </p:nvSpPr>
        <p:spPr>
          <a:xfrm>
            <a:off x="4757260" y="2721114"/>
            <a:ext cx="2677477" cy="707886"/>
          </a:xfrm>
          <a:prstGeom prst="rect">
            <a:avLst/>
          </a:prstGeom>
          <a:noFill/>
        </p:spPr>
        <p:txBody>
          <a:bodyPr wrap="square">
            <a:spAutoFit/>
          </a:bodyPr>
          <a:lstStyle/>
          <a:p>
            <a:r>
              <a:rPr lang="en-US" sz="4000" dirty="0">
                <a:latin typeface="Segoe UI" panose="020B0502040204020203" pitchFamily="34" charset="0"/>
                <a:cs typeface="Segoe UI" panose="020B0502040204020203" pitchFamily="34" charset="0"/>
              </a:rPr>
              <a:t>Questions?</a:t>
            </a:r>
            <a:endParaRPr lang="en-US" sz="4000" dirty="0"/>
          </a:p>
        </p:txBody>
      </p:sp>
    </p:spTree>
    <p:extLst>
      <p:ext uri="{BB962C8B-B14F-4D97-AF65-F5344CB8AC3E}">
        <p14:creationId xmlns:p14="http://schemas.microsoft.com/office/powerpoint/2010/main" val="355380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50A6DA-203A-4B83-8BC7-F9D59FA70C4E}"/>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872537" y="5133136"/>
            <a:ext cx="1340204" cy="15227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3E8F057-EF65-4CE4-AFB4-568F510BDB03}"/>
              </a:ext>
            </a:extLst>
          </p:cNvPr>
          <p:cNvPicPr>
            <a:picLocks noChangeAspect="1" noChangeArrowheads="1"/>
          </p:cNvPicPr>
          <p:nvPr/>
        </p:nvPicPr>
        <p:blipFill>
          <a:blip r:embed="rId3">
            <a:alphaModFix amt="19000"/>
            <a:extLst>
              <a:ext uri="{28A0092B-C50C-407E-A947-70E740481C1C}">
                <a14:useLocalDpi xmlns:a14="http://schemas.microsoft.com/office/drawing/2010/main" val="0"/>
              </a:ext>
            </a:extLst>
          </a:blip>
          <a:srcRect/>
          <a:stretch>
            <a:fillRect/>
          </a:stretch>
        </p:blipFill>
        <p:spPr bwMode="auto">
          <a:xfrm>
            <a:off x="8723970" y="4601472"/>
            <a:ext cx="2230911" cy="206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20DE98-5E7A-4E1C-8F63-6F1EFBA6AF39}"/>
              </a:ext>
            </a:extLst>
          </p:cNvPr>
          <p:cNvPicPr>
            <a:picLocks noChangeAspect="1" noChangeArrowheads="1"/>
          </p:cNvPicPr>
          <p:nvPr/>
        </p:nvPicPr>
        <p:blipFill>
          <a:blip r:embed="rId4">
            <a:alphaModFix amt="17000"/>
            <a:extLst>
              <a:ext uri="{28A0092B-C50C-407E-A947-70E740481C1C}">
                <a14:useLocalDpi xmlns:a14="http://schemas.microsoft.com/office/drawing/2010/main" val="0"/>
              </a:ext>
            </a:extLst>
          </a:blip>
          <a:srcRect/>
          <a:stretch>
            <a:fillRect/>
          </a:stretch>
        </p:blipFill>
        <p:spPr bwMode="auto">
          <a:xfrm>
            <a:off x="957488" y="1046749"/>
            <a:ext cx="1979341" cy="19793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ECE1CA-2D4D-40E2-AB4C-685366D06103}"/>
              </a:ext>
            </a:extLst>
          </p:cNvPr>
          <p:cNvSpPr txBox="1"/>
          <p:nvPr/>
        </p:nvSpPr>
        <p:spPr>
          <a:xfrm>
            <a:off x="1242276" y="1190573"/>
            <a:ext cx="4198434" cy="2031325"/>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Brett Spencer</a:t>
            </a:r>
          </a:p>
          <a:p>
            <a:pPr algn="r"/>
            <a:r>
              <a:rPr lang="en-US" sz="1400" dirty="0">
                <a:latin typeface="Segoe UI" panose="020B0502040204020203" pitchFamily="34" charset="0"/>
                <a:cs typeface="Segoe UI" panose="020B0502040204020203" pitchFamily="34" charset="0"/>
              </a:rPr>
              <a:t>Manager</a:t>
            </a:r>
          </a:p>
          <a:p>
            <a:pPr algn="r"/>
            <a:r>
              <a:rPr lang="en-US" sz="1400" dirty="0">
                <a:latin typeface="Segoe UI" panose="020B0502040204020203" pitchFamily="34" charset="0"/>
                <a:cs typeface="Segoe UI" panose="020B0502040204020203" pitchFamily="34" charset="0"/>
              </a:rPr>
              <a:t>Community Health and Wellness Branch</a:t>
            </a:r>
          </a:p>
          <a:p>
            <a:pPr algn="r"/>
            <a:r>
              <a:rPr lang="en-US" sz="1400" dirty="0">
                <a:latin typeface="Segoe UI" panose="020B0502040204020203" pitchFamily="34" charset="0"/>
                <a:cs typeface="Segoe UI" panose="020B0502040204020203" pitchFamily="34" charset="0"/>
              </a:rPr>
              <a:t>Texas Department of State Health Services </a:t>
            </a:r>
          </a:p>
          <a:p>
            <a:pPr algn="r"/>
            <a:endParaRPr lang="en-US" sz="1400" dirty="0">
              <a:latin typeface="Segoe UI" panose="020B0502040204020203" pitchFamily="34" charset="0"/>
              <a:cs typeface="Segoe UI" panose="020B0502040204020203" pitchFamily="34" charset="0"/>
            </a:endParaRPr>
          </a:p>
          <a:p>
            <a:pPr algn="r"/>
            <a:r>
              <a:rPr lang="en-US" sz="1400" dirty="0">
                <a:latin typeface="Segoe UI" panose="020B0502040204020203" pitchFamily="34" charset="0"/>
                <a:cs typeface="Segoe UI" panose="020B0502040204020203" pitchFamily="34" charset="0"/>
              </a:rPr>
              <a:t>Frank </a:t>
            </a:r>
            <a:r>
              <a:rPr lang="en-US" sz="1400" dirty="0" err="1">
                <a:latin typeface="Segoe UI" panose="020B0502040204020203" pitchFamily="34" charset="0"/>
                <a:cs typeface="Segoe UI" panose="020B0502040204020203" pitchFamily="34" charset="0"/>
              </a:rPr>
              <a:t>Luera</a:t>
            </a:r>
            <a:endParaRPr lang="en-US" sz="1400" dirty="0">
              <a:latin typeface="Segoe UI" panose="020B0502040204020203" pitchFamily="34" charset="0"/>
              <a:cs typeface="Segoe UI" panose="020B0502040204020203" pitchFamily="34" charset="0"/>
            </a:endParaRPr>
          </a:p>
          <a:p>
            <a:pPr algn="r"/>
            <a:r>
              <a:rPr lang="en-US" sz="1400" dirty="0">
                <a:latin typeface="Segoe UI" panose="020B0502040204020203" pitchFamily="34" charset="0"/>
                <a:cs typeface="Segoe UI" panose="020B0502040204020203" pitchFamily="34" charset="0"/>
              </a:rPr>
              <a:t>CHW Coordinator</a:t>
            </a:r>
          </a:p>
          <a:p>
            <a:pPr algn="r"/>
            <a:r>
              <a:rPr lang="en-US" sz="1400" dirty="0">
                <a:latin typeface="Segoe UI" panose="020B0502040204020203" pitchFamily="34" charset="0"/>
                <a:cs typeface="Segoe UI" panose="020B0502040204020203" pitchFamily="34" charset="0"/>
              </a:rPr>
              <a:t>CHW Training and Certification Program</a:t>
            </a:r>
          </a:p>
          <a:p>
            <a:pPr algn="r"/>
            <a:r>
              <a:rPr lang="en-US" sz="1400" dirty="0">
                <a:latin typeface="Segoe UI" panose="020B0502040204020203" pitchFamily="34" charset="0"/>
                <a:cs typeface="Segoe UI" panose="020B0502040204020203" pitchFamily="34" charset="0"/>
              </a:rPr>
              <a:t>Texas Department of State Health Services</a:t>
            </a:r>
          </a:p>
        </p:txBody>
      </p:sp>
      <p:sp>
        <p:nvSpPr>
          <p:cNvPr id="3" name="TextBox 2">
            <a:extLst>
              <a:ext uri="{FF2B5EF4-FFF2-40B4-BE49-F238E27FC236}">
                <a16:creationId xmlns:a16="http://schemas.microsoft.com/office/drawing/2014/main" id="{F0AA0D62-2090-4621-B12C-0F1BF34225CE}"/>
              </a:ext>
            </a:extLst>
          </p:cNvPr>
          <p:cNvSpPr txBox="1"/>
          <p:nvPr/>
        </p:nvSpPr>
        <p:spPr>
          <a:xfrm>
            <a:off x="759647" y="3606577"/>
            <a:ext cx="4639837" cy="1600438"/>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Laura Eirich</a:t>
            </a:r>
          </a:p>
          <a:p>
            <a:pPr algn="r"/>
            <a:r>
              <a:rPr lang="en-US" sz="1400" dirty="0">
                <a:latin typeface="Segoe UI" panose="020B0502040204020203" pitchFamily="34" charset="0"/>
                <a:cs typeface="Segoe UI" panose="020B0502040204020203" pitchFamily="34" charset="0"/>
              </a:rPr>
              <a:t>CHW Program Manager</a:t>
            </a:r>
          </a:p>
          <a:p>
            <a:pPr algn="r"/>
            <a:r>
              <a:rPr lang="en-US" sz="1400" dirty="0">
                <a:latin typeface="Segoe UI" panose="020B0502040204020203" pitchFamily="34" charset="0"/>
                <a:cs typeface="Segoe UI" panose="020B0502040204020203" pitchFamily="34" charset="0"/>
              </a:rPr>
              <a:t>Kentucky Department of Public Health</a:t>
            </a:r>
          </a:p>
          <a:p>
            <a:pPr algn="r"/>
            <a:endParaRPr lang="en-US" sz="1400" dirty="0">
              <a:latin typeface="Segoe UI" panose="020B0502040204020203" pitchFamily="34" charset="0"/>
              <a:cs typeface="Segoe UI" panose="020B0502040204020203" pitchFamily="34" charset="0"/>
            </a:endParaRPr>
          </a:p>
          <a:p>
            <a:pPr algn="r"/>
            <a:r>
              <a:rPr lang="en-US" sz="1400" dirty="0">
                <a:latin typeface="Segoe UI" panose="020B0502040204020203" pitchFamily="34" charset="0"/>
                <a:cs typeface="Segoe UI" panose="020B0502040204020203" pitchFamily="34" charset="0"/>
              </a:rPr>
              <a:t>Sue-Thomas Cox</a:t>
            </a:r>
          </a:p>
          <a:p>
            <a:pPr algn="r"/>
            <a:r>
              <a:rPr lang="en-US" sz="1400" dirty="0">
                <a:latin typeface="Segoe UI" panose="020B0502040204020203" pitchFamily="34" charset="0"/>
                <a:cs typeface="Segoe UI" panose="020B0502040204020203" pitchFamily="34" charset="0"/>
              </a:rPr>
              <a:t>Director, Chronic Disease Prevention Branch</a:t>
            </a:r>
          </a:p>
          <a:p>
            <a:pPr algn="r"/>
            <a:r>
              <a:rPr lang="en-US" sz="1400" dirty="0">
                <a:latin typeface="Segoe UI" panose="020B0502040204020203" pitchFamily="34" charset="0"/>
                <a:cs typeface="Segoe UI" panose="020B0502040204020203" pitchFamily="34" charset="0"/>
              </a:rPr>
              <a:t>Kentucky Department of Public Health</a:t>
            </a:r>
          </a:p>
        </p:txBody>
      </p:sp>
      <p:sp>
        <p:nvSpPr>
          <p:cNvPr id="4" name="TextBox 3">
            <a:extLst>
              <a:ext uri="{FF2B5EF4-FFF2-40B4-BE49-F238E27FC236}">
                <a16:creationId xmlns:a16="http://schemas.microsoft.com/office/drawing/2014/main" id="{7A6DD96F-2F98-4264-A32C-630EA629B61A}"/>
              </a:ext>
            </a:extLst>
          </p:cNvPr>
          <p:cNvSpPr txBox="1"/>
          <p:nvPr/>
        </p:nvSpPr>
        <p:spPr>
          <a:xfrm>
            <a:off x="6075555" y="3640906"/>
            <a:ext cx="5296829"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Terri Jowers</a:t>
            </a:r>
          </a:p>
          <a:p>
            <a:r>
              <a:rPr lang="en-US" sz="1400" dirty="0">
                <a:latin typeface="Segoe UI" panose="020B0502040204020203" pitchFamily="34" charset="0"/>
                <a:cs typeface="Segoe UI" panose="020B0502040204020203" pitchFamily="34" charset="0"/>
              </a:rPr>
              <a:t>Director, Health Columbia</a:t>
            </a:r>
          </a:p>
          <a:p>
            <a:r>
              <a:rPr lang="en-US" sz="1400" dirty="0">
                <a:latin typeface="Segoe UI" panose="020B0502040204020203" pitchFamily="34" charset="0"/>
                <a:cs typeface="Segoe UI" panose="020B0502040204020203" pitchFamily="34" charset="0"/>
              </a:rPr>
              <a:t>Chair (former), South Carolina Community Health Worker Association</a:t>
            </a:r>
          </a:p>
        </p:txBody>
      </p:sp>
      <p:sp>
        <p:nvSpPr>
          <p:cNvPr id="5" name="TextBox 4">
            <a:extLst>
              <a:ext uri="{FF2B5EF4-FFF2-40B4-BE49-F238E27FC236}">
                <a16:creationId xmlns:a16="http://schemas.microsoft.com/office/drawing/2014/main" id="{C4638D7F-8F25-4A3A-A0AE-D518DE0FF8B0}"/>
              </a:ext>
            </a:extLst>
          </p:cNvPr>
          <p:cNvSpPr txBox="1"/>
          <p:nvPr/>
        </p:nvSpPr>
        <p:spPr>
          <a:xfrm>
            <a:off x="6049863" y="1223565"/>
            <a:ext cx="4142677" cy="2031325"/>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Lisa-Renee </a:t>
            </a:r>
            <a:r>
              <a:rPr lang="en-US" sz="1400" dirty="0" err="1">
                <a:latin typeface="Segoe UI" panose="020B0502040204020203" pitchFamily="34" charset="0"/>
                <a:cs typeface="Segoe UI" panose="020B0502040204020203" pitchFamily="34" charset="0"/>
              </a:rPr>
              <a:t>Holderby</a:t>
            </a:r>
            <a:r>
              <a:rPr lang="en-US" sz="1400" dirty="0">
                <a:latin typeface="Segoe UI" panose="020B0502040204020203" pitchFamily="34" charset="0"/>
                <a:cs typeface="Segoe UI" panose="020B0502040204020203" pitchFamily="34" charset="0"/>
              </a:rPr>
              <a:t> Fox, CHW</a:t>
            </a:r>
          </a:p>
          <a:p>
            <a:r>
              <a:rPr lang="en-US" sz="1400" dirty="0">
                <a:latin typeface="Segoe UI" panose="020B0502040204020203" pitchFamily="34" charset="0"/>
                <a:cs typeface="Segoe UI" panose="020B0502040204020203" pitchFamily="34" charset="0"/>
              </a:rPr>
              <a:t>Founder, Massachusetts Association of CHWs</a:t>
            </a:r>
          </a:p>
          <a:p>
            <a:r>
              <a:rPr lang="en-US" sz="1400" dirty="0">
                <a:latin typeface="Segoe UI" panose="020B0502040204020203" pitchFamily="34" charset="0"/>
                <a:cs typeface="Segoe UI" panose="020B0502040204020203" pitchFamily="34" charset="0"/>
              </a:rPr>
              <a:t>Chair, APHA CHW Section</a:t>
            </a:r>
          </a:p>
          <a:p>
            <a:r>
              <a:rPr lang="en-US" sz="1400" dirty="0">
                <a:latin typeface="Segoe UI" panose="020B0502040204020203" pitchFamily="34" charset="0"/>
                <a:cs typeface="Segoe UI" panose="020B0502040204020203" pitchFamily="34" charset="0"/>
              </a:rPr>
              <a:t>Member, National Health Care Workforce Commission</a:t>
            </a:r>
          </a:p>
          <a:p>
            <a:endParaRPr lang="en-US" sz="140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Gail Hirsch</a:t>
            </a:r>
          </a:p>
          <a:p>
            <a:r>
              <a:rPr lang="en-US" sz="1400" dirty="0">
                <a:latin typeface="Segoe UI" panose="020B0502040204020203" pitchFamily="34" charset="0"/>
                <a:cs typeface="Segoe UI" panose="020B0502040204020203" pitchFamily="34" charset="0"/>
              </a:rPr>
              <a:t>Director, Office of Community Health Workers</a:t>
            </a:r>
          </a:p>
          <a:p>
            <a:r>
              <a:rPr lang="en-US" sz="1400" dirty="0">
                <a:latin typeface="Segoe UI" panose="020B0502040204020203" pitchFamily="34" charset="0"/>
                <a:cs typeface="Segoe UI" panose="020B0502040204020203" pitchFamily="34" charset="0"/>
              </a:rPr>
              <a:t>Massachusetts Department of Public Health</a:t>
            </a:r>
          </a:p>
        </p:txBody>
      </p:sp>
      <p:sp>
        <p:nvSpPr>
          <p:cNvPr id="6" name="TextBox 5">
            <a:extLst>
              <a:ext uri="{FF2B5EF4-FFF2-40B4-BE49-F238E27FC236}">
                <a16:creationId xmlns:a16="http://schemas.microsoft.com/office/drawing/2014/main" id="{F248395F-6250-4A23-9C8F-A1B4D7521812}"/>
              </a:ext>
            </a:extLst>
          </p:cNvPr>
          <p:cNvSpPr txBox="1"/>
          <p:nvPr/>
        </p:nvSpPr>
        <p:spPr>
          <a:xfrm>
            <a:off x="6075555" y="4966611"/>
            <a:ext cx="5640657" cy="738664"/>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Dr. Lisa Hamilton</a:t>
            </a:r>
          </a:p>
          <a:p>
            <a:r>
              <a:rPr lang="en-US" sz="1400" dirty="0">
                <a:latin typeface="Segoe UI" panose="020B0502040204020203" pitchFamily="34" charset="0"/>
                <a:cs typeface="Segoe UI" panose="020B0502040204020203" pitchFamily="34" charset="0"/>
              </a:rPr>
              <a:t>Co-President, Florida Community Health Worker Coalition</a:t>
            </a:r>
          </a:p>
          <a:p>
            <a:r>
              <a:rPr lang="en-US" sz="1400" dirty="0">
                <a:latin typeface="Segoe UI" panose="020B0502040204020203" pitchFamily="34" charset="0"/>
                <a:cs typeface="Segoe UI" panose="020B0502040204020203" pitchFamily="34" charset="0"/>
              </a:rPr>
              <a:t>Co-Chair, Fundraising and Sustainability Sub-Committee</a:t>
            </a:r>
          </a:p>
        </p:txBody>
      </p:sp>
      <p:pic>
        <p:nvPicPr>
          <p:cNvPr id="1030" name="Picture 6">
            <a:extLst>
              <a:ext uri="{FF2B5EF4-FFF2-40B4-BE49-F238E27FC236}">
                <a16:creationId xmlns:a16="http://schemas.microsoft.com/office/drawing/2014/main" id="{7D4FF6B2-E7FF-432E-8331-D47A0E465644}"/>
              </a:ext>
            </a:extLst>
          </p:cNvPr>
          <p:cNvPicPr>
            <a:picLocks noChangeAspect="1" noChangeArrowheads="1"/>
          </p:cNvPicPr>
          <p:nvPr/>
        </p:nvPicPr>
        <p:blipFill>
          <a:blip r:embed="rId5">
            <a:alphaModFix amt="19000"/>
            <a:extLst>
              <a:ext uri="{28A0092B-C50C-407E-A947-70E740481C1C}">
                <a14:useLocalDpi xmlns:a14="http://schemas.microsoft.com/office/drawing/2010/main" val="0"/>
              </a:ext>
            </a:extLst>
          </a:blip>
          <a:srcRect/>
          <a:stretch>
            <a:fillRect/>
          </a:stretch>
        </p:blipFill>
        <p:spPr bwMode="auto">
          <a:xfrm>
            <a:off x="9073134" y="1005486"/>
            <a:ext cx="1881747" cy="1081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0AD2B81-3B5D-4E2E-8F4E-8C6CD043D981}"/>
              </a:ext>
            </a:extLst>
          </p:cNvPr>
          <p:cNvPicPr>
            <a:picLocks noChangeAspect="1" noChangeArrowheads="1"/>
          </p:cNvPicPr>
          <p:nvPr/>
        </p:nvPicPr>
        <p:blipFill>
          <a:blip r:embed="rId6">
            <a:alphaModFix amt="17000"/>
            <a:extLst>
              <a:ext uri="{28A0092B-C50C-407E-A947-70E740481C1C}">
                <a14:useLocalDpi xmlns:a14="http://schemas.microsoft.com/office/drawing/2010/main" val="0"/>
              </a:ext>
            </a:extLst>
          </a:blip>
          <a:srcRect/>
          <a:stretch>
            <a:fillRect/>
          </a:stretch>
        </p:blipFill>
        <p:spPr bwMode="auto">
          <a:xfrm>
            <a:off x="973607" y="3169914"/>
            <a:ext cx="1963222" cy="19632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CDB32C2-6A03-4263-8BD5-86832E7804A9}"/>
              </a:ext>
            </a:extLst>
          </p:cNvPr>
          <p:cNvPicPr>
            <a:picLocks noChangeAspect="1" noChangeArrowheads="1"/>
          </p:cNvPicPr>
          <p:nvPr/>
        </p:nvPicPr>
        <p:blipFill>
          <a:blip r:embed="rId7">
            <a:alphaModFix amt="17000"/>
            <a:extLst>
              <a:ext uri="{28A0092B-C50C-407E-A947-70E740481C1C}">
                <a14:useLocalDpi xmlns:a14="http://schemas.microsoft.com/office/drawing/2010/main" val="0"/>
              </a:ext>
            </a:extLst>
          </a:blip>
          <a:srcRect/>
          <a:stretch>
            <a:fillRect/>
          </a:stretch>
        </p:blipFill>
        <p:spPr bwMode="auto">
          <a:xfrm>
            <a:off x="9363249" y="3217094"/>
            <a:ext cx="1658582" cy="16585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CA9437-8EE9-4A30-BC41-E322D51E01AE}"/>
              </a:ext>
            </a:extLst>
          </p:cNvPr>
          <p:cNvSpPr txBox="1"/>
          <p:nvPr/>
        </p:nvSpPr>
        <p:spPr>
          <a:xfrm>
            <a:off x="501804" y="306606"/>
            <a:ext cx="8430323" cy="584775"/>
          </a:xfrm>
          <a:prstGeom prst="rect">
            <a:avLst/>
          </a:prstGeom>
          <a:noFill/>
        </p:spPr>
        <p:txBody>
          <a:bodyPr wrap="square" rtlCol="0">
            <a:spAutoFit/>
          </a:bodyPr>
          <a:lstStyle/>
          <a:p>
            <a:r>
              <a:rPr lang="en-US" sz="3200" dirty="0">
                <a:latin typeface="Segoe UI" panose="020B0502040204020203" pitchFamily="34" charset="0"/>
                <a:cs typeface="Segoe UI" panose="020B0502040204020203" pitchFamily="34" charset="0"/>
              </a:rPr>
              <a:t>A HUGE Thank You to the Interviewees</a:t>
            </a:r>
          </a:p>
        </p:txBody>
      </p:sp>
      <p:sp>
        <p:nvSpPr>
          <p:cNvPr id="13" name="TextBox 12">
            <a:extLst>
              <a:ext uri="{FF2B5EF4-FFF2-40B4-BE49-F238E27FC236}">
                <a16:creationId xmlns:a16="http://schemas.microsoft.com/office/drawing/2014/main" id="{62584E10-65EE-4BE4-B40B-F232A3DF215C}"/>
              </a:ext>
            </a:extLst>
          </p:cNvPr>
          <p:cNvSpPr txBox="1"/>
          <p:nvPr/>
        </p:nvSpPr>
        <p:spPr>
          <a:xfrm>
            <a:off x="759647" y="5454421"/>
            <a:ext cx="4639837" cy="954107"/>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Christine Wiggins</a:t>
            </a:r>
          </a:p>
          <a:p>
            <a:pPr algn="r"/>
            <a:r>
              <a:rPr lang="en-US" sz="1400" dirty="0">
                <a:latin typeface="Segoe UI" panose="020B0502040204020203" pitchFamily="34" charset="0"/>
                <a:cs typeface="Segoe UI" panose="020B0502040204020203" pitchFamily="34" charset="0"/>
              </a:rPr>
              <a:t>Director, Office of Health Behaviors</a:t>
            </a:r>
          </a:p>
          <a:p>
            <a:pPr algn="r"/>
            <a:r>
              <a:rPr lang="en-US" sz="1400" dirty="0">
                <a:latin typeface="Segoe UI" panose="020B0502040204020203" pitchFamily="34" charset="0"/>
                <a:cs typeface="Segoe UI" panose="020B0502040204020203" pitchFamily="34" charset="0"/>
              </a:rPr>
              <a:t>Chronic Disease Prevention Section</a:t>
            </a:r>
          </a:p>
          <a:p>
            <a:pPr algn="r"/>
            <a:r>
              <a:rPr lang="en-US" sz="1400" dirty="0">
                <a:latin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291165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47FB-2816-41ED-8AB3-1149815F17FC}"/>
              </a:ext>
            </a:extLst>
          </p:cNvPr>
          <p:cNvSpPr>
            <a:spLocks noGrp="1"/>
          </p:cNvSpPr>
          <p:nvPr>
            <p:ph type="title"/>
          </p:nvPr>
        </p:nvSpPr>
        <p:spPr>
          <a:xfrm>
            <a:off x="520390" y="337248"/>
            <a:ext cx="10515600" cy="705392"/>
          </a:xfrm>
        </p:spPr>
        <p:txBody>
          <a:bodyPr>
            <a:normAutofit/>
          </a:bodyPr>
          <a:lstStyle/>
          <a:p>
            <a:r>
              <a:rPr lang="en-US" sz="3200" dirty="0">
                <a:latin typeface="Segoe UI" panose="020B0502040204020203" pitchFamily="34" charset="0"/>
                <a:cs typeface="Segoe UI" panose="020B0502040204020203" pitchFamily="34" charset="0"/>
              </a:rPr>
              <a:t>Where Georgia has been…</a:t>
            </a:r>
          </a:p>
        </p:txBody>
      </p:sp>
      <p:sp>
        <p:nvSpPr>
          <p:cNvPr id="3" name="Content Placeholder 2">
            <a:extLst>
              <a:ext uri="{FF2B5EF4-FFF2-40B4-BE49-F238E27FC236}">
                <a16:creationId xmlns:a16="http://schemas.microsoft.com/office/drawing/2014/main" id="{606B3697-7A0F-4421-AD93-15AC4F742807}"/>
              </a:ext>
            </a:extLst>
          </p:cNvPr>
          <p:cNvSpPr>
            <a:spLocks noGrp="1"/>
          </p:cNvSpPr>
          <p:nvPr>
            <p:ph idx="1"/>
          </p:nvPr>
        </p:nvSpPr>
        <p:spPr>
          <a:xfrm>
            <a:off x="520390" y="1125091"/>
            <a:ext cx="11444868" cy="5239543"/>
          </a:xfrm>
        </p:spPr>
        <p:txBody>
          <a:bodyPr>
            <a:normAutofit fontScale="92500" lnSpcReduction="10000"/>
          </a:bodyPr>
          <a:lstStyle/>
          <a:p>
            <a:r>
              <a:rPr lang="en-US" sz="2400" dirty="0">
                <a:latin typeface="Segoe UI" panose="020B0502040204020203" pitchFamily="34" charset="0"/>
                <a:cs typeface="Segoe UI" panose="020B0502040204020203" pitchFamily="34" charset="0"/>
              </a:rPr>
              <a:t>2016 CHW Forum</a:t>
            </a:r>
          </a:p>
          <a:p>
            <a:pPr lvl="1"/>
            <a:r>
              <a:rPr lang="en-US" sz="1800" b="0" i="0" dirty="0">
                <a:solidFill>
                  <a:schemeClr val="tx1">
                    <a:lumMod val="75000"/>
                    <a:lumOff val="25000"/>
                  </a:schemeClr>
                </a:solidFill>
                <a:effectLst/>
                <a:latin typeface="Segoe UI" panose="020B0502040204020203" pitchFamily="34" charset="0"/>
                <a:cs typeface="Segoe UI" panose="020B0502040204020203" pitchFamily="34" charset="0"/>
              </a:rPr>
              <a:t>Georgia DPH, Kaiser Permanente, United Way of Atlanta, Grady Health System, Morehouse School of Medicine, Atlanta Regional Coalition (ARC), and Atlanta Regional Collaborative for Health Improvement (ARCHI)</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a:t>
            </a:r>
            <a:r>
              <a:rPr lang="en-US" sz="1800" b="0" i="0" dirty="0">
                <a:solidFill>
                  <a:schemeClr val="tx1">
                    <a:lumMod val="75000"/>
                    <a:lumOff val="25000"/>
                  </a:schemeClr>
                </a:solidFill>
                <a:effectLst/>
                <a:latin typeface="Segoe UI" panose="020B0502040204020203" pitchFamily="34" charset="0"/>
                <a:cs typeface="Segoe UI" panose="020B0502040204020203" pitchFamily="34" charset="0"/>
              </a:rPr>
              <a:t>130 stakeholders</a:t>
            </a:r>
          </a:p>
          <a:p>
            <a:r>
              <a:rPr lang="en-US" sz="2400" dirty="0">
                <a:solidFill>
                  <a:srgbClr val="000300"/>
                </a:solidFill>
                <a:latin typeface="Segoe UI" panose="020B0502040204020203" pitchFamily="34" charset="0"/>
                <a:cs typeface="Segoe UI" panose="020B0502040204020203" pitchFamily="34" charset="0"/>
              </a:rPr>
              <a:t>Developed a Steering Committee</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Same organizations that sponsored the 2016 Forum</a:t>
            </a:r>
          </a:p>
          <a:p>
            <a:r>
              <a:rPr lang="en-US" sz="2400" dirty="0">
                <a:solidFill>
                  <a:srgbClr val="000300"/>
                </a:solidFill>
                <a:latin typeface="Segoe UI" panose="020B0502040204020203" pitchFamily="34" charset="0"/>
                <a:cs typeface="Segoe UI" panose="020B0502040204020203" pitchFamily="34" charset="0"/>
              </a:rPr>
              <a:t>2017, 2019 CHW Stakeholder Forums</a:t>
            </a:r>
            <a:r>
              <a:rPr lang="en-US" sz="2000" dirty="0"/>
              <a:t> </a:t>
            </a:r>
          </a:p>
          <a:p>
            <a:r>
              <a:rPr lang="en-US" sz="2400" dirty="0">
                <a:solidFill>
                  <a:srgbClr val="000300"/>
                </a:solidFill>
                <a:latin typeface="Segoe UI" panose="020B0502040204020203" pitchFamily="34" charset="0"/>
                <a:cs typeface="Segoe UI" panose="020B0502040204020203" pitchFamily="34" charset="0"/>
              </a:rPr>
              <a:t>2017 Georgia Community Health Worker Advisory Board</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Nominated by the Steering Committee</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Finalized state definition for CHWs</a:t>
            </a:r>
          </a:p>
          <a:p>
            <a:r>
              <a:rPr lang="en-US" sz="2400" dirty="0">
                <a:solidFill>
                  <a:srgbClr val="000300"/>
                </a:solidFill>
                <a:latin typeface="Segoe UI" panose="020B0502040204020203" pitchFamily="34" charset="0"/>
                <a:cs typeface="Segoe UI" panose="020B0502040204020203" pitchFamily="34" charset="0"/>
              </a:rPr>
              <a:t>Georgia Community Health Worker Consensus Report (Advisory Board, 2017)</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Steering Committee, Consultants (Georgia Health Policy Center, Mosaic Group Inc.), Advisory Board</a:t>
            </a:r>
          </a:p>
          <a:p>
            <a:r>
              <a:rPr lang="en-US" sz="2400" dirty="0">
                <a:solidFill>
                  <a:srgbClr val="000300"/>
                </a:solidFill>
                <a:latin typeface="Segoe UI" panose="020B0502040204020203" pitchFamily="34" charset="0"/>
                <a:cs typeface="Segoe UI" panose="020B0502040204020203" pitchFamily="34" charset="0"/>
              </a:rPr>
              <a:t>2018 Georgia CHW Advocacy Coalition</a:t>
            </a:r>
          </a:p>
          <a:p>
            <a:r>
              <a:rPr lang="en-US" sz="2400" dirty="0">
                <a:solidFill>
                  <a:srgbClr val="000300"/>
                </a:solidFill>
                <a:latin typeface="Segoe UI" panose="020B0502040204020203" pitchFamily="34" charset="0"/>
                <a:cs typeface="Segoe UI" panose="020B0502040204020203" pitchFamily="34" charset="0"/>
              </a:rPr>
              <a:t>2018 CHW Survey for CHWs, Supervisors, Employers, and Training Sites</a:t>
            </a:r>
          </a:p>
          <a:p>
            <a:r>
              <a:rPr lang="en-US" sz="2400" dirty="0">
                <a:solidFill>
                  <a:srgbClr val="000300"/>
                </a:solidFill>
                <a:latin typeface="Segoe UI" panose="020B0502040204020203" pitchFamily="34" charset="0"/>
                <a:cs typeface="Segoe UI" panose="020B0502040204020203" pitchFamily="34" charset="0"/>
              </a:rPr>
              <a:t>2019 CHW Initiative Program Manager, Georgia DPH</a:t>
            </a:r>
          </a:p>
        </p:txBody>
      </p:sp>
    </p:spTree>
    <p:extLst>
      <p:ext uri="{BB962C8B-B14F-4D97-AF65-F5344CB8AC3E}">
        <p14:creationId xmlns:p14="http://schemas.microsoft.com/office/powerpoint/2010/main" val="131638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47FB-2816-41ED-8AB3-1149815F17FC}"/>
              </a:ext>
            </a:extLst>
          </p:cNvPr>
          <p:cNvSpPr>
            <a:spLocks noGrp="1"/>
          </p:cNvSpPr>
          <p:nvPr>
            <p:ph type="title"/>
          </p:nvPr>
        </p:nvSpPr>
        <p:spPr>
          <a:xfrm>
            <a:off x="520390" y="337248"/>
            <a:ext cx="10515600" cy="705392"/>
          </a:xfrm>
        </p:spPr>
        <p:txBody>
          <a:bodyPr>
            <a:normAutofit/>
          </a:bodyPr>
          <a:lstStyle/>
          <a:p>
            <a:r>
              <a:rPr lang="en-US" sz="3200" dirty="0">
                <a:latin typeface="Segoe UI" panose="020B0502040204020203" pitchFamily="34" charset="0"/>
                <a:cs typeface="Segoe UI" panose="020B0502040204020203" pitchFamily="34" charset="0"/>
              </a:rPr>
              <a:t>Where we are now…</a:t>
            </a:r>
          </a:p>
        </p:txBody>
      </p:sp>
      <p:sp>
        <p:nvSpPr>
          <p:cNvPr id="3" name="Content Placeholder 2">
            <a:extLst>
              <a:ext uri="{FF2B5EF4-FFF2-40B4-BE49-F238E27FC236}">
                <a16:creationId xmlns:a16="http://schemas.microsoft.com/office/drawing/2014/main" id="{606B3697-7A0F-4421-AD93-15AC4F742807}"/>
              </a:ext>
            </a:extLst>
          </p:cNvPr>
          <p:cNvSpPr>
            <a:spLocks noGrp="1"/>
          </p:cNvSpPr>
          <p:nvPr>
            <p:ph idx="1"/>
          </p:nvPr>
        </p:nvSpPr>
        <p:spPr>
          <a:xfrm>
            <a:off x="520390" y="1125091"/>
            <a:ext cx="11444868" cy="5239543"/>
          </a:xfrm>
        </p:spPr>
        <p:txBody>
          <a:bodyPr>
            <a:normAutofit/>
          </a:bodyPr>
          <a:lstStyle/>
          <a:p>
            <a:pPr>
              <a:lnSpc>
                <a:spcPct val="100000"/>
              </a:lnSpc>
            </a:pPr>
            <a:r>
              <a:rPr lang="en-US" sz="2000" b="1" dirty="0">
                <a:solidFill>
                  <a:srgbClr val="000300"/>
                </a:solidFill>
                <a:latin typeface="Segoe UI" panose="020B0502040204020203" pitchFamily="34" charset="0"/>
                <a:cs typeface="Segoe UI" panose="020B0502040204020203" pitchFamily="34" charset="0"/>
              </a:rPr>
              <a:t>CHW Coalition </a:t>
            </a:r>
            <a:r>
              <a:rPr lang="en-US" sz="2000" dirty="0">
                <a:solidFill>
                  <a:srgbClr val="000300"/>
                </a:solidFill>
                <a:latin typeface="Segoe UI" panose="020B0502040204020203" pitchFamily="34" charset="0"/>
                <a:cs typeface="Segoe UI" panose="020B0502040204020203" pitchFamily="34" charset="0"/>
              </a:rPr>
              <a:t>(2018)</a:t>
            </a:r>
            <a:r>
              <a:rPr lang="en-US" sz="2000" b="1" dirty="0">
                <a:solidFill>
                  <a:srgbClr val="000300"/>
                </a:solidFill>
                <a:latin typeface="Segoe UI" panose="020B0502040204020203" pitchFamily="34" charset="0"/>
                <a:cs typeface="Segoe UI" panose="020B0502040204020203" pitchFamily="34" charset="0"/>
              </a:rPr>
              <a:t> </a:t>
            </a:r>
            <a:r>
              <a:rPr lang="en-US" sz="2000" dirty="0">
                <a:solidFill>
                  <a:srgbClr val="000300"/>
                </a:solidFill>
                <a:latin typeface="Segoe UI" panose="020B0502040204020203" pitchFamily="34" charset="0"/>
                <a:cs typeface="Segoe UI" panose="020B0502040204020203" pitchFamily="34" charset="0"/>
              </a:rPr>
              <a:t>is a multidisciplinary partnership group</a:t>
            </a:r>
          </a:p>
          <a:p>
            <a:pPr>
              <a:lnSpc>
                <a:spcPct val="100000"/>
              </a:lnSpc>
            </a:pPr>
            <a:r>
              <a:rPr lang="en-US" sz="2000" dirty="0">
                <a:solidFill>
                  <a:srgbClr val="000300"/>
                </a:solidFill>
                <a:latin typeface="Segoe UI" panose="020B0502040204020203" pitchFamily="34" charset="0"/>
                <a:cs typeface="Segoe UI" panose="020B0502040204020203" pitchFamily="34" charset="0"/>
              </a:rPr>
              <a:t>Building a </a:t>
            </a:r>
            <a:r>
              <a:rPr lang="en-US" sz="2000" b="1" dirty="0">
                <a:solidFill>
                  <a:srgbClr val="000300"/>
                </a:solidFill>
                <a:latin typeface="Segoe UI" panose="020B0502040204020203" pitchFamily="34" charset="0"/>
                <a:cs typeface="Segoe UI" panose="020B0502040204020203" pitchFamily="34" charset="0"/>
              </a:rPr>
              <a:t>CHW Network</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The “Go-To” organization for CHWs specifically</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Hired a Consultant with experience building a CHW network; identify CHW leaders</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Connect with NACHW</a:t>
            </a:r>
          </a:p>
          <a:p>
            <a:pPr>
              <a:lnSpc>
                <a:spcPct val="100000"/>
              </a:lnSpc>
            </a:pPr>
            <a:r>
              <a:rPr lang="en-US" sz="2000" dirty="0">
                <a:solidFill>
                  <a:srgbClr val="000300"/>
                </a:solidFill>
                <a:latin typeface="Segoe UI" panose="020B0502040204020203" pitchFamily="34" charset="0"/>
                <a:cs typeface="Segoe UI" panose="020B0502040204020203" pitchFamily="34" charset="0"/>
              </a:rPr>
              <a:t>CDC-RFA-DP21-2109 Grant, COVID Response and Resilient Communities</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$9 million over 3-years</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Grant Goals: </a:t>
            </a:r>
          </a:p>
          <a:p>
            <a:pPr lvl="2">
              <a:lnSpc>
                <a:spcPct val="100000"/>
              </a:lnSpc>
              <a:buFont typeface="+mj-lt"/>
              <a:buAutoNum type="alphaLcPeriod"/>
            </a:pPr>
            <a:r>
              <a:rPr lang="en-US" sz="1400" dirty="0">
                <a:solidFill>
                  <a:srgbClr val="000300"/>
                </a:solidFill>
                <a:latin typeface="Segoe UI" panose="020B0502040204020203" pitchFamily="34" charset="0"/>
                <a:cs typeface="Segoe UI" panose="020B0502040204020203" pitchFamily="34" charset="0"/>
              </a:rPr>
              <a:t>Develop CHWs foundational skills (training)</a:t>
            </a:r>
          </a:p>
          <a:p>
            <a:pPr lvl="2">
              <a:lnSpc>
                <a:spcPct val="100000"/>
              </a:lnSpc>
              <a:buFont typeface="+mj-lt"/>
              <a:buAutoNum type="alphaLcPeriod"/>
            </a:pPr>
            <a:r>
              <a:rPr lang="en-US" sz="1400" dirty="0">
                <a:solidFill>
                  <a:srgbClr val="000300"/>
                </a:solidFill>
                <a:latin typeface="Segoe UI" panose="020B0502040204020203" pitchFamily="34" charset="0"/>
                <a:cs typeface="Segoe UI" panose="020B0502040204020203" pitchFamily="34" charset="0"/>
              </a:rPr>
              <a:t>Demonstrate to health systems how to integrate CHWs</a:t>
            </a:r>
          </a:p>
          <a:p>
            <a:pPr lvl="2">
              <a:lnSpc>
                <a:spcPct val="100000"/>
              </a:lnSpc>
              <a:buFont typeface="+mj-lt"/>
              <a:buAutoNum type="alphaLcPeriod"/>
            </a:pPr>
            <a:r>
              <a:rPr lang="en-US" sz="1400" dirty="0">
                <a:solidFill>
                  <a:srgbClr val="000300"/>
                </a:solidFill>
                <a:latin typeface="Segoe UI" panose="020B0502040204020203" pitchFamily="34" charset="0"/>
                <a:cs typeface="Segoe UI" panose="020B0502040204020203" pitchFamily="34" charset="0"/>
              </a:rPr>
              <a:t>Plan for long term sustainability</a:t>
            </a:r>
          </a:p>
        </p:txBody>
      </p:sp>
    </p:spTree>
    <p:extLst>
      <p:ext uri="{BB962C8B-B14F-4D97-AF65-F5344CB8AC3E}">
        <p14:creationId xmlns:p14="http://schemas.microsoft.com/office/powerpoint/2010/main" val="15523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FD6B-84C6-4429-9DEB-92446C6A259E}"/>
              </a:ext>
            </a:extLst>
          </p:cNvPr>
          <p:cNvSpPr>
            <a:spLocks noGrp="1"/>
          </p:cNvSpPr>
          <p:nvPr>
            <p:ph type="title"/>
          </p:nvPr>
        </p:nvSpPr>
        <p:spPr>
          <a:xfrm>
            <a:off x="760141" y="298218"/>
            <a:ext cx="10515600" cy="744421"/>
          </a:xfrm>
        </p:spPr>
        <p:txBody>
          <a:bodyPr>
            <a:normAutofit/>
          </a:bodyPr>
          <a:lstStyle/>
          <a:p>
            <a:r>
              <a:rPr lang="en-US" sz="3600" dirty="0">
                <a:latin typeface="Segoe UI" panose="020B0502040204020203" pitchFamily="34" charset="0"/>
                <a:cs typeface="Segoe UI" panose="020B0502040204020203" pitchFamily="34" charset="0"/>
              </a:rPr>
              <a:t>Georgia CHW Statistics</a:t>
            </a:r>
          </a:p>
        </p:txBody>
      </p:sp>
      <p:sp>
        <p:nvSpPr>
          <p:cNvPr id="3" name="Content Placeholder 2">
            <a:extLst>
              <a:ext uri="{FF2B5EF4-FFF2-40B4-BE49-F238E27FC236}">
                <a16:creationId xmlns:a16="http://schemas.microsoft.com/office/drawing/2014/main" id="{C55F8509-BCB0-4E43-9E28-42C71F06F2C8}"/>
              </a:ext>
            </a:extLst>
          </p:cNvPr>
          <p:cNvSpPr>
            <a:spLocks noGrp="1"/>
          </p:cNvSpPr>
          <p:nvPr>
            <p:ph idx="1"/>
          </p:nvPr>
        </p:nvSpPr>
        <p:spPr>
          <a:xfrm>
            <a:off x="760141" y="1284827"/>
            <a:ext cx="10515600" cy="2785367"/>
          </a:xfrm>
        </p:spPr>
        <p:txBody>
          <a:bodyPr>
            <a:normAutofit/>
          </a:bodyPr>
          <a:lstStyle/>
          <a:p>
            <a:r>
              <a:rPr lang="en-US" sz="2000" dirty="0">
                <a:latin typeface="Segoe UI" panose="020B0502040204020203" pitchFamily="34" charset="0"/>
                <a:cs typeface="Segoe UI" panose="020B0502040204020203" pitchFamily="34" charset="0"/>
              </a:rPr>
              <a:t>3,250 CHWs in Georgia, HRSA 2007 (</a:t>
            </a:r>
            <a:r>
              <a:rPr lang="en-US" sz="1400" dirty="0">
                <a:hlinkClick r:id="rId4"/>
              </a:rPr>
              <a:t>Community Health Worker National Workforce Study (hrsa.gov)</a:t>
            </a:r>
            <a:r>
              <a:rPr lang="en-US" sz="2000" dirty="0">
                <a:latin typeface="Segoe UI" panose="020B0502040204020203" pitchFamily="34" charset="0"/>
                <a:cs typeface="Segoe UI" panose="020B0502040204020203" pitchFamily="34" charset="0"/>
              </a:rPr>
              <a:t>)</a:t>
            </a:r>
          </a:p>
          <a:p>
            <a:pPr lvl="1"/>
            <a:r>
              <a:rPr lang="en-US" sz="1600" dirty="0">
                <a:latin typeface="Segoe UI" panose="020B0502040204020203" pitchFamily="34" charset="0"/>
                <a:cs typeface="Segoe UI" panose="020B0502040204020203" pitchFamily="34" charset="0"/>
              </a:rPr>
              <a:t>Ranked 8</a:t>
            </a:r>
            <a:r>
              <a:rPr lang="en-US" sz="1600" baseline="30000" dirty="0">
                <a:latin typeface="Segoe UI" panose="020B0502040204020203" pitchFamily="34" charset="0"/>
                <a:cs typeface="Segoe UI" panose="020B0502040204020203" pitchFamily="34" charset="0"/>
              </a:rPr>
              <a:t>th</a:t>
            </a:r>
            <a:r>
              <a:rPr lang="en-US" sz="1600" dirty="0">
                <a:latin typeface="Segoe UI" panose="020B0502040204020203" pitchFamily="34" charset="0"/>
                <a:cs typeface="Segoe UI" panose="020B0502040204020203" pitchFamily="34" charset="0"/>
              </a:rPr>
              <a:t> in the country for most CHWs</a:t>
            </a:r>
          </a:p>
          <a:p>
            <a:pPr lvl="1"/>
            <a:r>
              <a:rPr lang="en-US" sz="1600" dirty="0">
                <a:latin typeface="Segoe UI" panose="020B0502040204020203" pitchFamily="34" charset="0"/>
                <a:cs typeface="Segoe UI" panose="020B0502040204020203" pitchFamily="34" charset="0"/>
              </a:rPr>
              <a:t>1,886 (58%) Volunteer CHWs</a:t>
            </a:r>
          </a:p>
          <a:p>
            <a:pPr lvl="1"/>
            <a:r>
              <a:rPr lang="en-US" sz="1600" dirty="0">
                <a:latin typeface="Segoe UI" panose="020B0502040204020203" pitchFamily="34" charset="0"/>
                <a:cs typeface="Segoe UI" panose="020B0502040204020203" pitchFamily="34" charset="0"/>
              </a:rPr>
              <a:t>1,364 (41%) Paid CHWs</a:t>
            </a:r>
          </a:p>
          <a:p>
            <a:pPr marL="457200" lvl="1" indent="0">
              <a:buNone/>
            </a:pPr>
            <a:endParaRPr lang="en-US" sz="16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CHWs and Supervisors are supportive of certification for similar reasons: (Georgia CHW Survey, 2018, n= 53)</a:t>
            </a: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pPr marL="0" indent="0">
              <a:buNone/>
            </a:pPr>
            <a:endParaRPr lang="en-US" sz="16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36F35F71-2F78-4F80-BDCF-CCAF863C58CA}"/>
              </a:ext>
            </a:extLst>
          </p:cNvPr>
          <p:cNvPicPr>
            <a:picLocks noChangeAspect="1"/>
          </p:cNvPicPr>
          <p:nvPr/>
        </p:nvPicPr>
        <p:blipFill>
          <a:blip r:embed="rId5"/>
          <a:stretch>
            <a:fillRect/>
          </a:stretch>
        </p:blipFill>
        <p:spPr>
          <a:xfrm>
            <a:off x="4372860" y="3770795"/>
            <a:ext cx="6982057" cy="1972837"/>
          </a:xfrm>
          <a:prstGeom prst="rect">
            <a:avLst/>
          </a:prstGeom>
        </p:spPr>
      </p:pic>
      <p:graphicFrame>
        <p:nvGraphicFramePr>
          <p:cNvPr id="6" name="Object 5">
            <a:extLst>
              <a:ext uri="{FF2B5EF4-FFF2-40B4-BE49-F238E27FC236}">
                <a16:creationId xmlns:a16="http://schemas.microsoft.com/office/drawing/2014/main" id="{1A8BAFD2-CC5D-47DF-91B4-F78AA3C2BA2F}"/>
              </a:ext>
            </a:extLst>
          </p:cNvPr>
          <p:cNvGraphicFramePr>
            <a:graphicFrameLocks noChangeAspect="1"/>
          </p:cNvGraphicFramePr>
          <p:nvPr>
            <p:extLst>
              <p:ext uri="{D42A27DB-BD31-4B8C-83A1-F6EECF244321}">
                <p14:modId xmlns:p14="http://schemas.microsoft.com/office/powerpoint/2010/main" val="2231717475"/>
              </p:ext>
            </p:extLst>
          </p:nvPr>
        </p:nvGraphicFramePr>
        <p:xfrm>
          <a:off x="962721" y="3801868"/>
          <a:ext cx="3397129" cy="1910692"/>
        </p:xfrm>
        <a:graphic>
          <a:graphicData uri="http://schemas.openxmlformats.org/presentationml/2006/ole">
            <mc:AlternateContent xmlns:mc="http://schemas.openxmlformats.org/markup-compatibility/2006">
              <mc:Choice xmlns:v="urn:schemas-microsoft-com:vml" Requires="v">
                <p:oleObj spid="_x0000_s1028" name="Acrobat Document" r:id="rId6" imgW="5224681" imgH="2938735" progId="AcroExch.Document.DC">
                  <p:embed/>
                </p:oleObj>
              </mc:Choice>
              <mc:Fallback>
                <p:oleObj name="Acrobat Document" r:id="rId6" imgW="5224681" imgH="2938735" progId="AcroExch.Document.DC">
                  <p:embed/>
                  <p:pic>
                    <p:nvPicPr>
                      <p:cNvPr id="6" name="Object 5">
                        <a:extLst>
                          <a:ext uri="{FF2B5EF4-FFF2-40B4-BE49-F238E27FC236}">
                            <a16:creationId xmlns:a16="http://schemas.microsoft.com/office/drawing/2014/main" id="{1A8BAFD2-CC5D-47DF-91B4-F78AA3C2BA2F}"/>
                          </a:ext>
                        </a:extLst>
                      </p:cNvPr>
                      <p:cNvPicPr/>
                      <p:nvPr/>
                    </p:nvPicPr>
                    <p:blipFill>
                      <a:blip r:embed="rId7"/>
                      <a:stretch>
                        <a:fillRect/>
                      </a:stretch>
                    </p:blipFill>
                    <p:spPr>
                      <a:xfrm>
                        <a:off x="962721" y="3801868"/>
                        <a:ext cx="3397129" cy="1910692"/>
                      </a:xfrm>
                      <a:prstGeom prst="rect">
                        <a:avLst/>
                      </a:prstGeom>
                    </p:spPr>
                  </p:pic>
                </p:oleObj>
              </mc:Fallback>
            </mc:AlternateContent>
          </a:graphicData>
        </a:graphic>
      </p:graphicFrame>
    </p:spTree>
    <p:extLst>
      <p:ext uri="{BB962C8B-B14F-4D97-AF65-F5344CB8AC3E}">
        <p14:creationId xmlns:p14="http://schemas.microsoft.com/office/powerpoint/2010/main" val="350083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11BF-1DF2-4459-89D4-A0DE8293CC33}"/>
              </a:ext>
            </a:extLst>
          </p:cNvPr>
          <p:cNvSpPr>
            <a:spLocks noGrp="1"/>
          </p:cNvSpPr>
          <p:nvPr>
            <p:ph type="ctrTitle"/>
          </p:nvPr>
        </p:nvSpPr>
        <p:spPr>
          <a:xfrm>
            <a:off x="787090" y="1356539"/>
            <a:ext cx="10617820" cy="2387600"/>
          </a:xfrm>
        </p:spPr>
        <p:txBody>
          <a:bodyPr>
            <a:normAutofit fontScale="90000"/>
          </a:bodyPr>
          <a:lstStyle/>
          <a:p>
            <a:r>
              <a:rPr lang="en-US" dirty="0">
                <a:latin typeface="Segoe UI" panose="020B0502040204020203" pitchFamily="34" charset="0"/>
                <a:cs typeface="Segoe UI" panose="020B0502040204020203" pitchFamily="34" charset="0"/>
              </a:rPr>
              <a:t>A Survey of State CHW Certification and Training Models</a:t>
            </a:r>
          </a:p>
        </p:txBody>
      </p:sp>
      <p:sp>
        <p:nvSpPr>
          <p:cNvPr id="3" name="Subtitle 2">
            <a:extLst>
              <a:ext uri="{FF2B5EF4-FFF2-40B4-BE49-F238E27FC236}">
                <a16:creationId xmlns:a16="http://schemas.microsoft.com/office/drawing/2014/main" id="{824F08E4-91A1-4EEB-88D9-D7DADBFF0393}"/>
              </a:ext>
            </a:extLst>
          </p:cNvPr>
          <p:cNvSpPr>
            <a:spLocks noGrp="1"/>
          </p:cNvSpPr>
          <p:nvPr>
            <p:ph type="subTitle" idx="1"/>
          </p:nvPr>
        </p:nvSpPr>
        <p:spPr>
          <a:xfrm>
            <a:off x="1524000" y="3845699"/>
            <a:ext cx="9144000" cy="1655762"/>
          </a:xfrm>
        </p:spPr>
        <p:txBody>
          <a:bodyPr/>
          <a:lstStyle/>
          <a:p>
            <a:r>
              <a:rPr lang="en-US" i="1" dirty="0">
                <a:latin typeface="Segoe UI" panose="020B0502040204020203" pitchFamily="34" charset="0"/>
                <a:cs typeface="Segoe UI" panose="020B0502040204020203" pitchFamily="34" charset="0"/>
              </a:rPr>
              <a:t>A deep dive into the development, operation, and funding of CHW certification and training programs in Florida, Kentucky, Massachusetts, Texas and South Carolina.</a:t>
            </a:r>
          </a:p>
        </p:txBody>
      </p:sp>
    </p:spTree>
    <p:extLst>
      <p:ext uri="{BB962C8B-B14F-4D97-AF65-F5344CB8AC3E}">
        <p14:creationId xmlns:p14="http://schemas.microsoft.com/office/powerpoint/2010/main" val="4294660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F0F9A09B9A54DAC282A0D7A421F76" ma:contentTypeVersion="17" ma:contentTypeDescription="Create a new document." ma:contentTypeScope="" ma:versionID="68cdd1e2034d297f28ad62a06855fbd8">
  <xsd:schema xmlns:xsd="http://www.w3.org/2001/XMLSchema" xmlns:xs="http://www.w3.org/2001/XMLSchema" xmlns:p="http://schemas.microsoft.com/office/2006/metadata/properties" xmlns:ns1="http://schemas.microsoft.com/sharepoint/v3" xmlns:ns2="1c0417ab-d2e7-45cd-8a5a-511ee909dc1a" xmlns:ns3="cf98ef77-bb03-4a05-97df-ff1ebdd1fc12" targetNamespace="http://schemas.microsoft.com/office/2006/metadata/properties" ma:root="true" ma:fieldsID="c1f9baeb847a21f8ed515d4c82de63b8" ns1:_="" ns2:_="" ns3:_="">
    <xsd:import namespace="http://schemas.microsoft.com/sharepoint/v3"/>
    <xsd:import namespace="1c0417ab-d2e7-45cd-8a5a-511ee909dc1a"/>
    <xsd:import namespace="cf98ef77-bb03-4a05-97df-ff1ebdd1fc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1:PublishingStartDate" minOccurs="0"/>
                <xsd:element ref="ns1:PublishingExpirationDat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98ef77-bb03-4a05-97df-ff1ebdd1fc1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C2DE3-3373-4208-9AB1-E2BA70613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0417ab-d2e7-45cd-8a5a-511ee909dc1a"/>
    <ds:schemaRef ds:uri="cf98ef77-bb03-4a05-97df-ff1ebdd1f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1E4485-F6F9-41D3-B7C9-13879809FA6B}">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purl.org/dc/dcmitype/"/>
    <ds:schemaRef ds:uri="cf98ef77-bb03-4a05-97df-ff1ebdd1fc12"/>
    <ds:schemaRef ds:uri="1c0417ab-d2e7-45cd-8a5a-511ee909dc1a"/>
    <ds:schemaRef ds:uri="http://www.w3.org/XML/1998/namespace"/>
    <ds:schemaRef ds:uri="http://purl.org/dc/elements/1.1/"/>
  </ds:schemaRefs>
</ds:datastoreItem>
</file>

<file path=customXml/itemProps3.xml><?xml version="1.0" encoding="utf-8"?>
<ds:datastoreItem xmlns:ds="http://schemas.openxmlformats.org/officeDocument/2006/customXml" ds:itemID="{930F522E-7AE3-4D55-8684-306A5DFF8A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13188</TotalTime>
  <Words>18191</Words>
  <Application>Microsoft Office PowerPoint</Application>
  <PresentationFormat>Widescreen</PresentationFormat>
  <Paragraphs>2139</Paragraphs>
  <Slides>53</Slides>
  <Notes>46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6" baseType="lpstr">
      <vt:lpstr>Arial</vt:lpstr>
      <vt:lpstr>Arial'</vt:lpstr>
      <vt:lpstr>Calibri</vt:lpstr>
      <vt:lpstr>Calibri Light</vt:lpstr>
      <vt:lpstr>Cambria Math</vt:lpstr>
      <vt:lpstr>Courier New</vt:lpstr>
      <vt:lpstr>Segoe UI</vt:lpstr>
      <vt:lpstr>Source Serif Pro VF</vt:lpstr>
      <vt:lpstr>Symbol</vt:lpstr>
      <vt:lpstr>Wingdings</vt:lpstr>
      <vt:lpstr>Office Theme</vt:lpstr>
      <vt:lpstr>Acrobat Document</vt:lpstr>
      <vt:lpstr>Worksheet</vt:lpstr>
      <vt:lpstr>An Analysis of State CHW Certification and Training Program Models</vt:lpstr>
      <vt:lpstr>The past 4.5 months…</vt:lpstr>
      <vt:lpstr>About State CHW Certification</vt:lpstr>
      <vt:lpstr>Current Approaches to Certification</vt:lpstr>
      <vt:lpstr>States Researched</vt:lpstr>
      <vt:lpstr>Where Georgia has been…</vt:lpstr>
      <vt:lpstr>Where we are now…</vt:lpstr>
      <vt:lpstr>Georgia CHW Statistics</vt:lpstr>
      <vt:lpstr>A Survey of State CHW Certification and Training Models</vt:lpstr>
      <vt:lpstr>PowerPoint Presentation</vt:lpstr>
      <vt:lpstr>How did the need for a statewide certification arise?</vt:lpstr>
      <vt:lpstr>How did the need for a statewide certification arise?</vt:lpstr>
      <vt:lpstr>Who wanted Certification? Why?</vt:lpstr>
      <vt:lpstr>Timeline of Key Events leading up to Certification</vt:lpstr>
      <vt:lpstr>Timeline of Key Events leading up to Certification</vt:lpstr>
      <vt:lpstr>Timeline of Key Events leading up to Certification</vt:lpstr>
      <vt:lpstr>Timeline of Key Events leading up to Certification</vt:lpstr>
      <vt:lpstr>Timeline of Key Events leading up to Certification</vt:lpstr>
      <vt:lpstr>Texas</vt:lpstr>
      <vt:lpstr>PowerPoint Presentation</vt:lpstr>
      <vt:lpstr>PowerPoint Presentation</vt:lpstr>
      <vt:lpstr>PowerPoint Presentation</vt:lpstr>
      <vt:lpstr>PowerPoint Presentation</vt:lpstr>
      <vt:lpstr>Florida</vt:lpstr>
      <vt:lpstr>PowerPoint Presentation</vt:lpstr>
      <vt:lpstr>PowerPoint Presentation</vt:lpstr>
      <vt:lpstr>PowerPoint Presentation</vt:lpstr>
      <vt:lpstr>PowerPoint Presentation</vt:lpstr>
      <vt:lpstr>Massachusetts</vt:lpstr>
      <vt:lpstr>PowerPoint Presentation</vt:lpstr>
      <vt:lpstr>PowerPoint Presentation</vt:lpstr>
      <vt:lpstr>PowerPoint Presentation</vt:lpstr>
      <vt:lpstr>PowerPoint Presentation</vt:lpstr>
      <vt:lpstr>South Carolina</vt:lpstr>
      <vt:lpstr>PowerPoint Presentation</vt:lpstr>
      <vt:lpstr>PowerPoint Presentation</vt:lpstr>
      <vt:lpstr>PowerPoint Presentation</vt:lpstr>
      <vt:lpstr>PowerPoint Presentation</vt:lpstr>
      <vt:lpstr>Kentucky</vt:lpstr>
      <vt:lpstr>PowerPoint Presentation</vt:lpstr>
      <vt:lpstr>PowerPoint Presentation</vt:lpstr>
      <vt:lpstr>PowerPoint Presentation</vt:lpstr>
      <vt:lpstr>PowerPoint Presentation</vt:lpstr>
      <vt:lpstr>Current Funding Opportunities for the CHW Workforce</vt:lpstr>
      <vt:lpstr>Lessons Learned</vt:lpstr>
      <vt:lpstr>Why was the decision made for certification to be housed within a state agency? (Responses from programs) </vt:lpstr>
      <vt:lpstr>Notable Challenges: State-Run Programs</vt:lpstr>
      <vt:lpstr>PowerPoint Presentation</vt:lpstr>
      <vt:lpstr>PowerPoint Presentation</vt:lpstr>
      <vt:lpstr>Take Home Messages from States</vt:lpstr>
      <vt:lpstr>My Takeaways</vt:lpstr>
      <vt:lpstr>Please feel free to contact Danielle Stollar by email @ pyg8@cdc.gov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Stollar, Danielle</dc:creator>
  <cp:lastModifiedBy>Stollar, Danielle</cp:lastModifiedBy>
  <cp:revision>277</cp:revision>
  <cp:lastPrinted>2021-10-07T17:41:52Z</cp:lastPrinted>
  <dcterms:created xsi:type="dcterms:W3CDTF">2021-10-05T18:35:57Z</dcterms:created>
  <dcterms:modified xsi:type="dcterms:W3CDTF">2021-10-20T15:06:07Z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0x01010048AF0F9A09B9A54DAC282A0D7A421F76</vt:lpwstr>
  </property>
</Properties>
</file>